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9"/>
  </p:notesMasterIdLst>
  <p:sldIdLst>
    <p:sldId id="256" r:id="rId2"/>
    <p:sldId id="257" r:id="rId3"/>
    <p:sldId id="260" r:id="rId4"/>
    <p:sldId id="289" r:id="rId5"/>
    <p:sldId id="290" r:id="rId6"/>
    <p:sldId id="291" r:id="rId7"/>
    <p:sldId id="322" r:id="rId8"/>
    <p:sldId id="323" r:id="rId9"/>
    <p:sldId id="320" r:id="rId10"/>
    <p:sldId id="292" r:id="rId11"/>
    <p:sldId id="293" r:id="rId12"/>
    <p:sldId id="294" r:id="rId13"/>
    <p:sldId id="295" r:id="rId14"/>
    <p:sldId id="296" r:id="rId15"/>
    <p:sldId id="297" r:id="rId16"/>
    <p:sldId id="258" r:id="rId17"/>
    <p:sldId id="287" r:id="rId18"/>
    <p:sldId id="298" r:id="rId19"/>
    <p:sldId id="299" r:id="rId20"/>
    <p:sldId id="327" r:id="rId21"/>
    <p:sldId id="305" r:id="rId22"/>
    <p:sldId id="304" r:id="rId23"/>
    <p:sldId id="303" r:id="rId24"/>
    <p:sldId id="302" r:id="rId25"/>
    <p:sldId id="301" r:id="rId26"/>
    <p:sldId id="300" r:id="rId27"/>
    <p:sldId id="273" r:id="rId28"/>
  </p:sldIdLst>
  <p:sldSz cx="6858000" cy="51435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guide id="3" orient="horz" pos="1620" userDrawn="1">
          <p15:clr>
            <a:srgbClr val="A4A3A4"/>
          </p15:clr>
        </p15:guide>
        <p15:guide id="4"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35F86"/>
    <a:srgbClr val="2E4C64"/>
    <a:srgbClr val="FBA6A3"/>
    <a:srgbClr val="87C7E3"/>
    <a:srgbClr val="ED6B6D"/>
    <a:srgbClr val="FED16C"/>
    <a:srgbClr val="A8D37A"/>
    <a:srgbClr val="EEEEE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1393" autoAdjust="0"/>
    <p:restoredTop sz="94660"/>
  </p:normalViewPr>
  <p:slideViewPr>
    <p:cSldViewPr snapToGrid="0" showGuides="1">
      <p:cViewPr varScale="1">
        <p:scale>
          <a:sx n="65" d="100"/>
          <a:sy n="65" d="100"/>
        </p:scale>
        <p:origin x="-1440" y="-82"/>
      </p:cViewPr>
      <p:guideLst>
        <p:guide orient="horz" pos="2160"/>
        <p:guide orient="horz" pos="1620"/>
        <p:guide pos="2880"/>
        <p:guide pos="2160"/>
      </p:guideLst>
    </p:cSldViewPr>
  </p:slideViewPr>
  <p:notesTextViewPr>
    <p:cViewPr>
      <p:scale>
        <a:sx n="3" d="2"/>
        <a:sy n="3" d="2"/>
      </p:scale>
      <p:origin x="0" y="0"/>
    </p:cViewPr>
  </p:notesTextViewPr>
  <p:sorterViewPr>
    <p:cViewPr varScale="1">
      <p:scale>
        <a:sx n="1" d="1"/>
        <a:sy n="1" d="1"/>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8056"/>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50443" y="0"/>
            <a:ext cx="2945659" cy="498056"/>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ea typeface="+mn-ea"/>
              </a:defRPr>
            </a:lvl1pPr>
          </a:lstStyle>
          <a:p>
            <a:pPr>
              <a:defRPr/>
            </a:pPr>
            <a:fld id="{2D2FBF07-153B-406E-9C0D-817A5DD16296}" type="datetimeFigureOut">
              <a:rPr lang="zh-CN" altLang="en-US"/>
              <a:pPr>
                <a:defRPr/>
              </a:pPr>
              <a:t>2019/8/5</a:t>
            </a:fld>
            <a:endParaRPr lang="zh-CN" altLang="en-US"/>
          </a:p>
        </p:txBody>
      </p:sp>
      <p:sp>
        <p:nvSpPr>
          <p:cNvPr id="4" name="幻灯片图像占位符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ea typeface="+mn-ea"/>
              </a:defRPr>
            </a:lvl1pPr>
          </a:lstStyle>
          <a:p>
            <a:pPr>
              <a:defRPr/>
            </a:pPr>
            <a:fld id="{A82DCD90-62FA-4EBF-8E2D-1BC8BE720D4A}" type="slidenum">
              <a:rPr lang="zh-CN" altLang="en-US"/>
              <a:pPr>
                <a:defRPr/>
              </a:pPr>
              <a:t>‹#›</a:t>
            </a:fld>
            <a:endParaRPr lang="zh-CN" altLang="en-US"/>
          </a:p>
        </p:txBody>
      </p:sp>
    </p:spTree>
    <p:extLst>
      <p:ext uri="{BB962C8B-B14F-4D97-AF65-F5344CB8AC3E}">
        <p14:creationId xmlns:p14="http://schemas.microsoft.com/office/powerpoint/2010/main" xmlns="" val="274597040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900" kern="1200">
        <a:solidFill>
          <a:schemeClr val="tx1"/>
        </a:solidFill>
        <a:latin typeface="+mn-lt"/>
        <a:ea typeface="+mn-ea"/>
        <a:cs typeface="+mn-cs"/>
      </a:defRPr>
    </a:lvl1pPr>
    <a:lvl2pPr marL="342900" algn="l" rtl="0" fontAlgn="base">
      <a:spcBef>
        <a:spcPct val="30000"/>
      </a:spcBef>
      <a:spcAft>
        <a:spcPct val="0"/>
      </a:spcAft>
      <a:defRPr sz="900" kern="1200">
        <a:solidFill>
          <a:schemeClr val="tx1"/>
        </a:solidFill>
        <a:latin typeface="+mn-lt"/>
        <a:ea typeface="+mn-ea"/>
        <a:cs typeface="+mn-cs"/>
      </a:defRPr>
    </a:lvl2pPr>
    <a:lvl3pPr marL="685800" algn="l" rtl="0" fontAlgn="base">
      <a:spcBef>
        <a:spcPct val="30000"/>
      </a:spcBef>
      <a:spcAft>
        <a:spcPct val="0"/>
      </a:spcAft>
      <a:defRPr sz="900" kern="1200">
        <a:solidFill>
          <a:schemeClr val="tx1"/>
        </a:solidFill>
        <a:latin typeface="+mn-lt"/>
        <a:ea typeface="+mn-ea"/>
        <a:cs typeface="+mn-cs"/>
      </a:defRPr>
    </a:lvl3pPr>
    <a:lvl4pPr marL="1028700" algn="l" rtl="0" fontAlgn="base">
      <a:spcBef>
        <a:spcPct val="30000"/>
      </a:spcBef>
      <a:spcAft>
        <a:spcPct val="0"/>
      </a:spcAft>
      <a:defRPr sz="900" kern="1200">
        <a:solidFill>
          <a:schemeClr val="tx1"/>
        </a:solidFill>
        <a:latin typeface="+mn-lt"/>
        <a:ea typeface="+mn-ea"/>
        <a:cs typeface="+mn-cs"/>
      </a:defRPr>
    </a:lvl4pPr>
    <a:lvl5pPr marL="1371600" algn="l" rtl="0" fontAlgn="base">
      <a:spcBef>
        <a:spcPct val="30000"/>
      </a:spcBef>
      <a:spcAft>
        <a:spcPct val="0"/>
      </a:spcAft>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514350" y="841772"/>
            <a:ext cx="5829300" cy="1790700"/>
          </a:xfrm>
        </p:spPr>
        <p:txBody>
          <a:bodyPr anchor="b"/>
          <a:lstStyle>
            <a:lvl1pPr algn="ctr">
              <a:defRPr sz="4500"/>
            </a:lvl1pPr>
          </a:lstStyle>
          <a:p>
            <a:r>
              <a:rPr lang="zh-TW" altLang="en-US"/>
              <a:t>按一下以編輯母片標題樣式</a:t>
            </a:r>
            <a:endParaRPr lang="en-US" dirty="0"/>
          </a:p>
        </p:txBody>
      </p:sp>
      <p:sp>
        <p:nvSpPr>
          <p:cNvPr id="3" name="Subtitle 2"/>
          <p:cNvSpPr>
            <a:spLocks noGrp="1"/>
          </p:cNvSpPr>
          <p:nvPr>
            <p:ph type="subTitle" idx="1"/>
          </p:nvPr>
        </p:nvSpPr>
        <p:spPr>
          <a:xfrm>
            <a:off x="857250" y="2701528"/>
            <a:ext cx="51435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pPr>
              <a:defRPr/>
            </a:pPr>
            <a:fld id="{9CAE9401-E3DA-42DC-9F2E-692C1210B549}" type="datetimeFigureOut">
              <a:rPr lang="zh-CN" altLang="en-US" smtClean="0"/>
              <a:pPr>
                <a:defRPr/>
              </a:pPr>
              <a:t>2019/8/5</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D3CB1E8D-84E6-4288-A09F-4A098AD868C8}" type="slidenum">
              <a:rPr lang="zh-CN" altLang="en-US" smtClean="0"/>
              <a:pPr>
                <a:defRPr/>
              </a:pPr>
              <a:t>‹#›</a:t>
            </a:fld>
            <a:endParaRPr lang="zh-CN" altLang="en-US"/>
          </a:p>
        </p:txBody>
      </p:sp>
    </p:spTree>
    <p:extLst>
      <p:ext uri="{BB962C8B-B14F-4D97-AF65-F5344CB8AC3E}">
        <p14:creationId xmlns:p14="http://schemas.microsoft.com/office/powerpoint/2010/main" xmlns="" val="829706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pPr>
              <a:defRPr/>
            </a:pPr>
            <a:fld id="{9CAE9401-E3DA-42DC-9F2E-692C1210B549}" type="datetimeFigureOut">
              <a:rPr lang="zh-CN" altLang="en-US" smtClean="0"/>
              <a:pPr>
                <a:defRPr/>
              </a:pPr>
              <a:t>2019/8/5</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D3CB1E8D-84E6-4288-A09F-4A098AD868C8}" type="slidenum">
              <a:rPr lang="zh-CN" altLang="en-US" smtClean="0"/>
              <a:pPr>
                <a:defRPr/>
              </a:pPr>
              <a:t>‹#›</a:t>
            </a:fld>
            <a:endParaRPr lang="zh-CN" altLang="en-US"/>
          </a:p>
        </p:txBody>
      </p:sp>
    </p:spTree>
    <p:extLst>
      <p:ext uri="{BB962C8B-B14F-4D97-AF65-F5344CB8AC3E}">
        <p14:creationId xmlns:p14="http://schemas.microsoft.com/office/powerpoint/2010/main" xmlns="" val="1269362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273844"/>
            <a:ext cx="1478756" cy="4358879"/>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471488" y="273844"/>
            <a:ext cx="4350544" cy="4358879"/>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pPr>
              <a:defRPr/>
            </a:pPr>
            <a:fld id="{9CAE9401-E3DA-42DC-9F2E-692C1210B549}" type="datetimeFigureOut">
              <a:rPr lang="zh-CN" altLang="en-US" smtClean="0"/>
              <a:pPr>
                <a:defRPr/>
              </a:pPr>
              <a:t>2019/8/5</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D3CB1E8D-84E6-4288-A09F-4A098AD868C8}" type="slidenum">
              <a:rPr lang="zh-CN" altLang="en-US" smtClean="0"/>
              <a:pPr>
                <a:defRPr/>
              </a:pPr>
              <a:t>‹#›</a:t>
            </a:fld>
            <a:endParaRPr lang="zh-CN" altLang="en-US"/>
          </a:p>
        </p:txBody>
      </p:sp>
    </p:spTree>
    <p:extLst>
      <p:ext uri="{BB962C8B-B14F-4D97-AF65-F5344CB8AC3E}">
        <p14:creationId xmlns:p14="http://schemas.microsoft.com/office/powerpoint/2010/main" xmlns="" val="2873707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pPr>
              <a:defRPr/>
            </a:pPr>
            <a:fld id="{9CAE9401-E3DA-42DC-9F2E-692C1210B549}" type="datetimeFigureOut">
              <a:rPr lang="zh-CN" altLang="en-US" smtClean="0"/>
              <a:pPr>
                <a:defRPr/>
              </a:pPr>
              <a:t>2019/8/5</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D3CB1E8D-84E6-4288-A09F-4A098AD868C8}" type="slidenum">
              <a:rPr lang="zh-CN" altLang="en-US" smtClean="0"/>
              <a:pPr>
                <a:defRPr/>
              </a:pPr>
              <a:t>‹#›</a:t>
            </a:fld>
            <a:endParaRPr lang="zh-CN" altLang="en-US"/>
          </a:p>
        </p:txBody>
      </p:sp>
    </p:spTree>
    <p:extLst>
      <p:ext uri="{BB962C8B-B14F-4D97-AF65-F5344CB8AC3E}">
        <p14:creationId xmlns:p14="http://schemas.microsoft.com/office/powerpoint/2010/main" xmlns="" val="1345056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467916" y="1282305"/>
            <a:ext cx="5915025" cy="2139553"/>
          </a:xfrm>
        </p:spPr>
        <p:txBody>
          <a:bodyPr anchor="b"/>
          <a:lstStyle>
            <a:lvl1pPr>
              <a:defRPr sz="4500"/>
            </a:lvl1pPr>
          </a:lstStyle>
          <a:p>
            <a:r>
              <a:rPr lang="zh-TW" altLang="en-US"/>
              <a:t>按一下以編輯母片標題樣式</a:t>
            </a:r>
            <a:endParaRPr lang="en-US" dirty="0"/>
          </a:p>
        </p:txBody>
      </p:sp>
      <p:sp>
        <p:nvSpPr>
          <p:cNvPr id="3" name="Text Placeholder 2"/>
          <p:cNvSpPr>
            <a:spLocks noGrp="1"/>
          </p:cNvSpPr>
          <p:nvPr>
            <p:ph type="body" idx="1"/>
          </p:nvPr>
        </p:nvSpPr>
        <p:spPr>
          <a:xfrm>
            <a:off x="467916" y="3442099"/>
            <a:ext cx="5915025" cy="1125140"/>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pPr>
              <a:defRPr/>
            </a:pPr>
            <a:fld id="{9CAE9401-E3DA-42DC-9F2E-692C1210B549}" type="datetimeFigureOut">
              <a:rPr lang="zh-CN" altLang="en-US" smtClean="0"/>
              <a:pPr>
                <a:defRPr/>
              </a:pPr>
              <a:t>2019/8/5</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D3CB1E8D-84E6-4288-A09F-4A098AD868C8}" type="slidenum">
              <a:rPr lang="zh-CN" altLang="en-US" smtClean="0"/>
              <a:pPr>
                <a:defRPr/>
              </a:pPr>
              <a:t>‹#›</a:t>
            </a:fld>
            <a:endParaRPr lang="zh-CN" altLang="en-US"/>
          </a:p>
        </p:txBody>
      </p:sp>
    </p:spTree>
    <p:extLst>
      <p:ext uri="{BB962C8B-B14F-4D97-AF65-F5344CB8AC3E}">
        <p14:creationId xmlns:p14="http://schemas.microsoft.com/office/powerpoint/2010/main" xmlns="" val="1155581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471488" y="1369219"/>
            <a:ext cx="2914650" cy="3263504"/>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3471863" y="1369219"/>
            <a:ext cx="2914650" cy="3263504"/>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pPr>
              <a:defRPr/>
            </a:pPr>
            <a:fld id="{9CAE9401-E3DA-42DC-9F2E-692C1210B549}" type="datetimeFigureOut">
              <a:rPr lang="zh-CN" altLang="en-US" smtClean="0"/>
              <a:pPr>
                <a:defRPr/>
              </a:pPr>
              <a:t>2019/8/5</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D3CB1E8D-84E6-4288-A09F-4A098AD868C8}" type="slidenum">
              <a:rPr lang="zh-CN" altLang="en-US" smtClean="0"/>
              <a:pPr>
                <a:defRPr/>
              </a:pPr>
              <a:t>‹#›</a:t>
            </a:fld>
            <a:endParaRPr lang="zh-CN" altLang="en-US"/>
          </a:p>
        </p:txBody>
      </p:sp>
    </p:spTree>
    <p:extLst>
      <p:ext uri="{BB962C8B-B14F-4D97-AF65-F5344CB8AC3E}">
        <p14:creationId xmlns:p14="http://schemas.microsoft.com/office/powerpoint/2010/main" xmlns="" val="1009433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273845"/>
            <a:ext cx="5915025" cy="994172"/>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472381" y="1260872"/>
            <a:ext cx="2901255"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按一下以編輯母片文字樣式</a:t>
            </a:r>
          </a:p>
        </p:txBody>
      </p:sp>
      <p:sp>
        <p:nvSpPr>
          <p:cNvPr id="4" name="Content Placeholder 3"/>
          <p:cNvSpPr>
            <a:spLocks noGrp="1"/>
          </p:cNvSpPr>
          <p:nvPr>
            <p:ph sz="half" idx="2"/>
          </p:nvPr>
        </p:nvSpPr>
        <p:spPr>
          <a:xfrm>
            <a:off x="472381" y="1878806"/>
            <a:ext cx="2901255" cy="2763441"/>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3471863" y="1260872"/>
            <a:ext cx="2915543"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按一下以編輯母片文字樣式</a:t>
            </a:r>
          </a:p>
        </p:txBody>
      </p:sp>
      <p:sp>
        <p:nvSpPr>
          <p:cNvPr id="6" name="Content Placeholder 5"/>
          <p:cNvSpPr>
            <a:spLocks noGrp="1"/>
          </p:cNvSpPr>
          <p:nvPr>
            <p:ph sz="quarter" idx="4"/>
          </p:nvPr>
        </p:nvSpPr>
        <p:spPr>
          <a:xfrm>
            <a:off x="3471863" y="1878806"/>
            <a:ext cx="2915543" cy="2763441"/>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pPr>
              <a:defRPr/>
            </a:pPr>
            <a:fld id="{9CAE9401-E3DA-42DC-9F2E-692C1210B549}" type="datetimeFigureOut">
              <a:rPr lang="zh-CN" altLang="en-US" smtClean="0"/>
              <a:pPr>
                <a:defRPr/>
              </a:pPr>
              <a:t>2019/8/5</a:t>
            </a:fld>
            <a:endParaRPr lang="zh-CN" altLang="en-US"/>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D3CB1E8D-84E6-4288-A09F-4A098AD868C8}" type="slidenum">
              <a:rPr lang="zh-CN" altLang="en-US" smtClean="0"/>
              <a:pPr>
                <a:defRPr/>
              </a:pPr>
              <a:t>‹#›</a:t>
            </a:fld>
            <a:endParaRPr lang="zh-CN" altLang="en-US"/>
          </a:p>
        </p:txBody>
      </p:sp>
    </p:spTree>
    <p:extLst>
      <p:ext uri="{BB962C8B-B14F-4D97-AF65-F5344CB8AC3E}">
        <p14:creationId xmlns:p14="http://schemas.microsoft.com/office/powerpoint/2010/main" xmlns="" val="24563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pPr>
              <a:defRPr/>
            </a:pPr>
            <a:fld id="{9CAE9401-E3DA-42DC-9F2E-692C1210B549}" type="datetimeFigureOut">
              <a:rPr lang="zh-CN" altLang="en-US" smtClean="0"/>
              <a:pPr>
                <a:defRPr/>
              </a:pPr>
              <a:t>2019/8/5</a:t>
            </a:fld>
            <a:endParaRPr lang="zh-CN" altLang="en-US"/>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D3CB1E8D-84E6-4288-A09F-4A098AD868C8}" type="slidenum">
              <a:rPr lang="zh-CN" altLang="en-US" smtClean="0"/>
              <a:pPr>
                <a:defRPr/>
              </a:pPr>
              <a:t>‹#›</a:t>
            </a:fld>
            <a:endParaRPr lang="zh-CN" altLang="en-US"/>
          </a:p>
        </p:txBody>
      </p:sp>
    </p:spTree>
    <p:extLst>
      <p:ext uri="{BB962C8B-B14F-4D97-AF65-F5344CB8AC3E}">
        <p14:creationId xmlns:p14="http://schemas.microsoft.com/office/powerpoint/2010/main" xmlns="" val="3558596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BC3A6CE-EB77-4DCA-B07B-ABE7FC8419A8}" type="datetimeFigureOut">
              <a:rPr lang="zh-CN" altLang="en-US" smtClean="0"/>
              <a:pPr>
                <a:defRPr/>
              </a:pPr>
              <a:t>2019/8/5</a:t>
            </a:fld>
            <a:endParaRPr lang="zh-CN" altLang="en-US"/>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74B2293-7482-4618-8151-4DD9E3CBAE14}" type="slidenum">
              <a:rPr lang="zh-CN" altLang="en-US" smtClean="0"/>
              <a:pPr>
                <a:defRPr/>
              </a:pPr>
              <a:t>‹#›</a:t>
            </a:fld>
            <a:endParaRPr lang="zh-CN" altLang="en-US"/>
          </a:p>
        </p:txBody>
      </p:sp>
    </p:spTree>
    <p:extLst>
      <p:ext uri="{BB962C8B-B14F-4D97-AF65-F5344CB8AC3E}">
        <p14:creationId xmlns:p14="http://schemas.microsoft.com/office/powerpoint/2010/main" xmlns="" val="772291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zh-TW" altLang="en-US"/>
              <a:t>按一下以編輯母片標題樣式</a:t>
            </a:r>
            <a:endParaRPr lang="en-US" dirty="0"/>
          </a:p>
        </p:txBody>
      </p:sp>
      <p:sp>
        <p:nvSpPr>
          <p:cNvPr id="3" name="Content Placeholder 2"/>
          <p:cNvSpPr>
            <a:spLocks noGrp="1"/>
          </p:cNvSpPr>
          <p:nvPr>
            <p:ph idx="1"/>
          </p:nvPr>
        </p:nvSpPr>
        <p:spPr>
          <a:xfrm>
            <a:off x="2915543" y="740570"/>
            <a:ext cx="3471863"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pPr>
              <a:defRPr/>
            </a:pPr>
            <a:fld id="{9CAE9401-E3DA-42DC-9F2E-692C1210B549}" type="datetimeFigureOut">
              <a:rPr lang="zh-CN" altLang="en-US" smtClean="0"/>
              <a:pPr>
                <a:defRPr/>
              </a:pPr>
              <a:t>2019/8/5</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D3CB1E8D-84E6-4288-A09F-4A098AD868C8}" type="slidenum">
              <a:rPr lang="zh-CN" altLang="en-US" smtClean="0"/>
              <a:pPr>
                <a:defRPr/>
              </a:pPr>
              <a:t>‹#›</a:t>
            </a:fld>
            <a:endParaRPr lang="zh-CN" altLang="en-US"/>
          </a:p>
        </p:txBody>
      </p:sp>
    </p:spTree>
    <p:extLst>
      <p:ext uri="{BB962C8B-B14F-4D97-AF65-F5344CB8AC3E}">
        <p14:creationId xmlns:p14="http://schemas.microsoft.com/office/powerpoint/2010/main" xmlns="" val="4196937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2915543" y="740570"/>
            <a:ext cx="3471863"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TW" altLang="en-US"/>
              <a:t>按一下圖示以新增圖片</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pPr>
              <a:defRPr/>
            </a:pPr>
            <a:fld id="{9CAE9401-E3DA-42DC-9F2E-692C1210B549}" type="datetimeFigureOut">
              <a:rPr lang="zh-CN" altLang="en-US" smtClean="0"/>
              <a:pPr>
                <a:defRPr/>
              </a:pPr>
              <a:t>2019/8/5</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D3CB1E8D-84E6-4288-A09F-4A098AD868C8}" type="slidenum">
              <a:rPr lang="zh-CN" altLang="en-US" smtClean="0"/>
              <a:pPr>
                <a:defRPr/>
              </a:pPr>
              <a:t>‹#›</a:t>
            </a:fld>
            <a:endParaRPr lang="zh-CN" altLang="en-US"/>
          </a:p>
        </p:txBody>
      </p:sp>
    </p:spTree>
    <p:extLst>
      <p:ext uri="{BB962C8B-B14F-4D97-AF65-F5344CB8AC3E}">
        <p14:creationId xmlns:p14="http://schemas.microsoft.com/office/powerpoint/2010/main" xmlns="" val="3157860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273845"/>
            <a:ext cx="5915025" cy="994172"/>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471488" y="1369219"/>
            <a:ext cx="5915025" cy="3263504"/>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471488" y="4767264"/>
            <a:ext cx="154305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9CAE9401-E3DA-42DC-9F2E-692C1210B549}" type="datetimeFigureOut">
              <a:rPr lang="zh-CN" altLang="en-US" smtClean="0"/>
              <a:pPr>
                <a:defRPr/>
              </a:pPr>
              <a:t>2019/8/5</a:t>
            </a:fld>
            <a:endParaRPr lang="zh-CN" altLang="en-US"/>
          </a:p>
        </p:txBody>
      </p:sp>
      <p:sp>
        <p:nvSpPr>
          <p:cNvPr id="5" name="Footer Placeholder 4"/>
          <p:cNvSpPr>
            <a:spLocks noGrp="1"/>
          </p:cNvSpPr>
          <p:nvPr>
            <p:ph type="ftr" sz="quarter" idx="3"/>
          </p:nvPr>
        </p:nvSpPr>
        <p:spPr>
          <a:xfrm>
            <a:off x="2271713" y="4767264"/>
            <a:ext cx="2314575"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4843463" y="4767264"/>
            <a:ext cx="154305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D3CB1E8D-84E6-4288-A09F-4A098AD868C8}" type="slidenum">
              <a:rPr lang="zh-CN" altLang="en-US" smtClean="0"/>
              <a:pPr>
                <a:defRPr/>
              </a:pPr>
              <a:t>‹#›</a:t>
            </a:fld>
            <a:endParaRPr lang="zh-CN" altLang="en-US"/>
          </a:p>
        </p:txBody>
      </p:sp>
    </p:spTree>
    <p:extLst>
      <p:ext uri="{BB962C8B-B14F-4D97-AF65-F5344CB8AC3E}">
        <p14:creationId xmlns:p14="http://schemas.microsoft.com/office/powerpoint/2010/main" xmlns="" val="109663750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2.png"/><Relationship Id="rId3" Type="http://schemas.microsoft.com/office/2007/relationships/hdphoto" Target="../media/hdphoto1.wdp"/><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7C7E3"/>
        </a:solidFill>
        <a:effectLst/>
      </p:bgPr>
    </p:bg>
    <p:spTree>
      <p:nvGrpSpPr>
        <p:cNvPr id="1" name=""/>
        <p:cNvGrpSpPr/>
        <p:nvPr/>
      </p:nvGrpSpPr>
      <p:grpSpPr>
        <a:xfrm>
          <a:off x="0" y="0"/>
          <a:ext cx="0" cy="0"/>
          <a:chOff x="0" y="0"/>
          <a:chExt cx="0" cy="0"/>
        </a:xfrm>
      </p:grpSpPr>
      <p:sp>
        <p:nvSpPr>
          <p:cNvPr id="19458" name="Freeform 382"/>
          <p:cNvSpPr>
            <a:spLocks/>
          </p:cNvSpPr>
          <p:nvPr/>
        </p:nvSpPr>
        <p:spPr bwMode="auto">
          <a:xfrm>
            <a:off x="0" y="1937907"/>
            <a:ext cx="6865150" cy="1365643"/>
          </a:xfrm>
          <a:custGeom>
            <a:avLst/>
            <a:gdLst>
              <a:gd name="T0" fmla="*/ 12091567 w 2749"/>
              <a:gd name="T1" fmla="*/ 2384425 h 1198"/>
              <a:gd name="T2" fmla="*/ 106455 w 2749"/>
              <a:gd name="T3" fmla="*/ 2384425 h 1198"/>
              <a:gd name="T4" fmla="*/ 0 w 2749"/>
              <a:gd name="T5" fmla="*/ 2336657 h 1198"/>
              <a:gd name="T6" fmla="*/ 0 w 2749"/>
              <a:gd name="T7" fmla="*/ 47768 h 1198"/>
              <a:gd name="T8" fmla="*/ 106455 w 2749"/>
              <a:gd name="T9" fmla="*/ 0 h 1198"/>
              <a:gd name="T10" fmla="*/ 12091567 w 2749"/>
              <a:gd name="T11" fmla="*/ 0 h 1198"/>
              <a:gd name="T12" fmla="*/ 12193587 w 2749"/>
              <a:gd name="T13" fmla="*/ 47768 h 1198"/>
              <a:gd name="T14" fmla="*/ 12193587 w 2749"/>
              <a:gd name="T15" fmla="*/ 2336657 h 1198"/>
              <a:gd name="T16" fmla="*/ 12091567 w 2749"/>
              <a:gd name="T17" fmla="*/ 2384425 h 119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749" h="1198">
                <a:moveTo>
                  <a:pt x="2726" y="1198"/>
                </a:moveTo>
                <a:cubicBezTo>
                  <a:pt x="24" y="1198"/>
                  <a:pt x="24" y="1198"/>
                  <a:pt x="24" y="1198"/>
                </a:cubicBezTo>
                <a:cubicBezTo>
                  <a:pt x="11" y="1198"/>
                  <a:pt x="0" y="1187"/>
                  <a:pt x="0" y="1174"/>
                </a:cubicBezTo>
                <a:cubicBezTo>
                  <a:pt x="0" y="24"/>
                  <a:pt x="0" y="24"/>
                  <a:pt x="0" y="24"/>
                </a:cubicBezTo>
                <a:cubicBezTo>
                  <a:pt x="0" y="11"/>
                  <a:pt x="11" y="0"/>
                  <a:pt x="24" y="0"/>
                </a:cubicBezTo>
                <a:cubicBezTo>
                  <a:pt x="2726" y="0"/>
                  <a:pt x="2726" y="0"/>
                  <a:pt x="2726" y="0"/>
                </a:cubicBezTo>
                <a:cubicBezTo>
                  <a:pt x="2739" y="0"/>
                  <a:pt x="2749" y="11"/>
                  <a:pt x="2749" y="24"/>
                </a:cubicBezTo>
                <a:cubicBezTo>
                  <a:pt x="2749" y="1174"/>
                  <a:pt x="2749" y="1174"/>
                  <a:pt x="2749" y="1174"/>
                </a:cubicBezTo>
                <a:cubicBezTo>
                  <a:pt x="2749" y="1187"/>
                  <a:pt x="2739" y="1198"/>
                  <a:pt x="2726" y="1198"/>
                </a:cubicBezTo>
              </a:path>
            </a:pathLst>
          </a:custGeom>
          <a:solidFill>
            <a:srgbClr val="2E4C64"/>
          </a:solidFill>
          <a:ln>
            <a:noFill/>
          </a:ln>
          <a:extLst>
            <a:ext uri="{91240B29-F687-4F45-9708-019B960494DF}">
              <a14:hiddenLine xmlns:a14="http://schemas.microsoft.com/office/drawing/2010/main" xmlns="" w="9525">
                <a:solidFill>
                  <a:srgbClr val="000000"/>
                </a:solidFill>
                <a:round/>
                <a:headEnd/>
                <a:tailEnd/>
              </a14:hiddenLine>
            </a:ext>
          </a:extLst>
        </p:spPr>
        <p:txBody>
          <a:bodyPr lIns="68580" tIns="34290" rIns="68580" bIns="34290"/>
          <a:lstStyle/>
          <a:p>
            <a:endParaRPr lang="zh-CN" altLang="en-US"/>
          </a:p>
        </p:txBody>
      </p:sp>
      <p:grpSp>
        <p:nvGrpSpPr>
          <p:cNvPr id="19459" name="组合 773"/>
          <p:cNvGrpSpPr>
            <a:grpSpLocks/>
          </p:cNvGrpSpPr>
          <p:nvPr/>
        </p:nvGrpSpPr>
        <p:grpSpPr bwMode="auto">
          <a:xfrm>
            <a:off x="4018865" y="1467889"/>
            <a:ext cx="2925800" cy="2301870"/>
            <a:chOff x="6719888" y="2131781"/>
            <a:chExt cx="5472112" cy="4130676"/>
          </a:xfrm>
        </p:grpSpPr>
        <p:sp>
          <p:nvSpPr>
            <p:cNvPr id="19467" name="AutoShape 380"/>
            <p:cNvSpPr>
              <a:spLocks noChangeAspect="1" noChangeArrowheads="1" noTextEdit="1"/>
            </p:cNvSpPr>
            <p:nvPr/>
          </p:nvSpPr>
          <p:spPr bwMode="auto">
            <a:xfrm>
              <a:off x="6719888" y="2131781"/>
              <a:ext cx="5472112" cy="4129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en-US"/>
            </a:p>
          </p:txBody>
        </p:sp>
        <p:sp>
          <p:nvSpPr>
            <p:cNvPr id="19468" name="Freeform 383"/>
            <p:cNvSpPr>
              <a:spLocks/>
            </p:cNvSpPr>
            <p:nvPr/>
          </p:nvSpPr>
          <p:spPr bwMode="auto">
            <a:xfrm>
              <a:off x="9183688" y="4540019"/>
              <a:ext cx="549275" cy="698500"/>
            </a:xfrm>
            <a:custGeom>
              <a:avLst/>
              <a:gdLst>
                <a:gd name="T0" fmla="*/ 513453 w 276"/>
                <a:gd name="T1" fmla="*/ 698500 h 351"/>
                <a:gd name="T2" fmla="*/ 35822 w 276"/>
                <a:gd name="T3" fmla="*/ 698500 h 351"/>
                <a:gd name="T4" fmla="*/ 0 w 276"/>
                <a:gd name="T5" fmla="*/ 662679 h 351"/>
                <a:gd name="T6" fmla="*/ 0 w 276"/>
                <a:gd name="T7" fmla="*/ 35821 h 351"/>
                <a:gd name="T8" fmla="*/ 35822 w 276"/>
                <a:gd name="T9" fmla="*/ 0 h 351"/>
                <a:gd name="T10" fmla="*/ 513453 w 276"/>
                <a:gd name="T11" fmla="*/ 0 h 351"/>
                <a:gd name="T12" fmla="*/ 549275 w 276"/>
                <a:gd name="T13" fmla="*/ 35821 h 351"/>
                <a:gd name="T14" fmla="*/ 549275 w 276"/>
                <a:gd name="T15" fmla="*/ 662679 h 351"/>
                <a:gd name="T16" fmla="*/ 513453 w 276"/>
                <a:gd name="T17" fmla="*/ 698500 h 35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76" h="351">
                  <a:moveTo>
                    <a:pt x="258" y="351"/>
                  </a:moveTo>
                  <a:cubicBezTo>
                    <a:pt x="18" y="351"/>
                    <a:pt x="18" y="351"/>
                    <a:pt x="18" y="351"/>
                  </a:cubicBezTo>
                  <a:cubicBezTo>
                    <a:pt x="8" y="351"/>
                    <a:pt x="0" y="343"/>
                    <a:pt x="0" y="333"/>
                  </a:cubicBezTo>
                  <a:cubicBezTo>
                    <a:pt x="0" y="18"/>
                    <a:pt x="0" y="18"/>
                    <a:pt x="0" y="18"/>
                  </a:cubicBezTo>
                  <a:cubicBezTo>
                    <a:pt x="0" y="8"/>
                    <a:pt x="8" y="0"/>
                    <a:pt x="18" y="0"/>
                  </a:cubicBezTo>
                  <a:cubicBezTo>
                    <a:pt x="258" y="0"/>
                    <a:pt x="258" y="0"/>
                    <a:pt x="258" y="0"/>
                  </a:cubicBezTo>
                  <a:cubicBezTo>
                    <a:pt x="268" y="0"/>
                    <a:pt x="276" y="8"/>
                    <a:pt x="276" y="18"/>
                  </a:cubicBezTo>
                  <a:cubicBezTo>
                    <a:pt x="276" y="333"/>
                    <a:pt x="276" y="333"/>
                    <a:pt x="276" y="333"/>
                  </a:cubicBezTo>
                  <a:cubicBezTo>
                    <a:pt x="276" y="343"/>
                    <a:pt x="268" y="351"/>
                    <a:pt x="258" y="351"/>
                  </a:cubicBezTo>
                </a:path>
              </a:pathLst>
            </a:custGeom>
            <a:solidFill>
              <a:srgbClr val="2F506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469" name="Rectangle 384"/>
            <p:cNvSpPr>
              <a:spLocks noChangeArrowheads="1"/>
            </p:cNvSpPr>
            <p:nvPr/>
          </p:nvSpPr>
          <p:spPr bwMode="auto">
            <a:xfrm>
              <a:off x="9221788" y="4559069"/>
              <a:ext cx="473075" cy="608013"/>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19470" name="Rectangle 385"/>
            <p:cNvSpPr>
              <a:spLocks noChangeArrowheads="1"/>
            </p:cNvSpPr>
            <p:nvPr/>
          </p:nvSpPr>
          <p:spPr bwMode="auto">
            <a:xfrm>
              <a:off x="9221788" y="4559069"/>
              <a:ext cx="473075" cy="6080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19471" name="Freeform 386"/>
            <p:cNvSpPr>
              <a:spLocks/>
            </p:cNvSpPr>
            <p:nvPr/>
          </p:nvSpPr>
          <p:spPr bwMode="auto">
            <a:xfrm>
              <a:off x="9221788" y="5167082"/>
              <a:ext cx="473075" cy="20638"/>
            </a:xfrm>
            <a:custGeom>
              <a:avLst/>
              <a:gdLst>
                <a:gd name="T0" fmla="*/ 466725 w 298"/>
                <a:gd name="T1" fmla="*/ 20638 h 13"/>
                <a:gd name="T2" fmla="*/ 3175 w 298"/>
                <a:gd name="T3" fmla="*/ 20638 h 13"/>
                <a:gd name="T4" fmla="*/ 0 w 298"/>
                <a:gd name="T5" fmla="*/ 0 h 13"/>
                <a:gd name="T6" fmla="*/ 473075 w 298"/>
                <a:gd name="T7" fmla="*/ 0 h 13"/>
                <a:gd name="T8" fmla="*/ 466725 w 298"/>
                <a:gd name="T9" fmla="*/ 20638 h 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8" h="13">
                  <a:moveTo>
                    <a:pt x="294" y="13"/>
                  </a:moveTo>
                  <a:lnTo>
                    <a:pt x="2" y="13"/>
                  </a:lnTo>
                  <a:lnTo>
                    <a:pt x="0" y="0"/>
                  </a:lnTo>
                  <a:lnTo>
                    <a:pt x="298" y="0"/>
                  </a:lnTo>
                  <a:lnTo>
                    <a:pt x="294" y="13"/>
                  </a:lnTo>
                  <a:close/>
                </a:path>
              </a:pathLst>
            </a:custGeom>
            <a:solidFill>
              <a:srgbClr val="DE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472" name="Freeform 387"/>
            <p:cNvSpPr>
              <a:spLocks/>
            </p:cNvSpPr>
            <p:nvPr/>
          </p:nvSpPr>
          <p:spPr bwMode="auto">
            <a:xfrm>
              <a:off x="9250363" y="4608282"/>
              <a:ext cx="412750" cy="12700"/>
            </a:xfrm>
            <a:custGeom>
              <a:avLst/>
              <a:gdLst>
                <a:gd name="T0" fmla="*/ 408762 w 207"/>
                <a:gd name="T1" fmla="*/ 0 h 7"/>
                <a:gd name="T2" fmla="*/ 3988 w 207"/>
                <a:gd name="T3" fmla="*/ 0 h 7"/>
                <a:gd name="T4" fmla="*/ 0 w 207"/>
                <a:gd name="T5" fmla="*/ 3629 h 7"/>
                <a:gd name="T6" fmla="*/ 0 w 207"/>
                <a:gd name="T7" fmla="*/ 9071 h 7"/>
                <a:gd name="T8" fmla="*/ 3988 w 207"/>
                <a:gd name="T9" fmla="*/ 12700 h 7"/>
                <a:gd name="T10" fmla="*/ 408762 w 207"/>
                <a:gd name="T11" fmla="*/ 12700 h 7"/>
                <a:gd name="T12" fmla="*/ 412750 w 207"/>
                <a:gd name="T13" fmla="*/ 9071 h 7"/>
                <a:gd name="T14" fmla="*/ 412750 w 207"/>
                <a:gd name="T15" fmla="*/ 3629 h 7"/>
                <a:gd name="T16" fmla="*/ 408762 w 207"/>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7" h="7">
                  <a:moveTo>
                    <a:pt x="205" y="0"/>
                  </a:moveTo>
                  <a:cubicBezTo>
                    <a:pt x="2" y="0"/>
                    <a:pt x="2" y="0"/>
                    <a:pt x="2" y="0"/>
                  </a:cubicBezTo>
                  <a:cubicBezTo>
                    <a:pt x="1" y="0"/>
                    <a:pt x="0" y="1"/>
                    <a:pt x="0" y="2"/>
                  </a:cubicBezTo>
                  <a:cubicBezTo>
                    <a:pt x="0" y="5"/>
                    <a:pt x="0" y="5"/>
                    <a:pt x="0" y="5"/>
                  </a:cubicBezTo>
                  <a:cubicBezTo>
                    <a:pt x="0" y="6"/>
                    <a:pt x="1" y="7"/>
                    <a:pt x="2" y="7"/>
                  </a:cubicBezTo>
                  <a:cubicBezTo>
                    <a:pt x="205" y="7"/>
                    <a:pt x="205" y="7"/>
                    <a:pt x="205" y="7"/>
                  </a:cubicBezTo>
                  <a:cubicBezTo>
                    <a:pt x="206" y="7"/>
                    <a:pt x="207" y="6"/>
                    <a:pt x="207" y="5"/>
                  </a:cubicBezTo>
                  <a:cubicBezTo>
                    <a:pt x="207" y="2"/>
                    <a:pt x="207" y="2"/>
                    <a:pt x="207" y="2"/>
                  </a:cubicBezTo>
                  <a:cubicBezTo>
                    <a:pt x="207" y="1"/>
                    <a:pt x="206" y="0"/>
                    <a:pt x="205" y="0"/>
                  </a:cubicBezTo>
                </a:path>
              </a:pathLst>
            </a:custGeom>
            <a:solidFill>
              <a:srgbClr val="E4E4E4"/>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473" name="Freeform 388"/>
            <p:cNvSpPr>
              <a:spLocks/>
            </p:cNvSpPr>
            <p:nvPr/>
          </p:nvSpPr>
          <p:spPr bwMode="auto">
            <a:xfrm>
              <a:off x="9250363" y="4644794"/>
              <a:ext cx="412750" cy="14288"/>
            </a:xfrm>
            <a:custGeom>
              <a:avLst/>
              <a:gdLst>
                <a:gd name="T0" fmla="*/ 408762 w 207"/>
                <a:gd name="T1" fmla="*/ 0 h 7"/>
                <a:gd name="T2" fmla="*/ 3988 w 207"/>
                <a:gd name="T3" fmla="*/ 0 h 7"/>
                <a:gd name="T4" fmla="*/ 0 w 207"/>
                <a:gd name="T5" fmla="*/ 4082 h 7"/>
                <a:gd name="T6" fmla="*/ 0 w 207"/>
                <a:gd name="T7" fmla="*/ 10206 h 7"/>
                <a:gd name="T8" fmla="*/ 3988 w 207"/>
                <a:gd name="T9" fmla="*/ 14288 h 7"/>
                <a:gd name="T10" fmla="*/ 408762 w 207"/>
                <a:gd name="T11" fmla="*/ 14288 h 7"/>
                <a:gd name="T12" fmla="*/ 412750 w 207"/>
                <a:gd name="T13" fmla="*/ 10206 h 7"/>
                <a:gd name="T14" fmla="*/ 412750 w 207"/>
                <a:gd name="T15" fmla="*/ 4082 h 7"/>
                <a:gd name="T16" fmla="*/ 408762 w 207"/>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7" h="7">
                  <a:moveTo>
                    <a:pt x="205" y="0"/>
                  </a:moveTo>
                  <a:cubicBezTo>
                    <a:pt x="2" y="0"/>
                    <a:pt x="2" y="0"/>
                    <a:pt x="2" y="0"/>
                  </a:cubicBezTo>
                  <a:cubicBezTo>
                    <a:pt x="1" y="0"/>
                    <a:pt x="0" y="1"/>
                    <a:pt x="0" y="2"/>
                  </a:cubicBezTo>
                  <a:cubicBezTo>
                    <a:pt x="0" y="5"/>
                    <a:pt x="0" y="5"/>
                    <a:pt x="0" y="5"/>
                  </a:cubicBezTo>
                  <a:cubicBezTo>
                    <a:pt x="0" y="6"/>
                    <a:pt x="1" y="7"/>
                    <a:pt x="2" y="7"/>
                  </a:cubicBezTo>
                  <a:cubicBezTo>
                    <a:pt x="205" y="7"/>
                    <a:pt x="205" y="7"/>
                    <a:pt x="205" y="7"/>
                  </a:cubicBezTo>
                  <a:cubicBezTo>
                    <a:pt x="206" y="7"/>
                    <a:pt x="207" y="6"/>
                    <a:pt x="207" y="5"/>
                  </a:cubicBezTo>
                  <a:cubicBezTo>
                    <a:pt x="207" y="2"/>
                    <a:pt x="207" y="2"/>
                    <a:pt x="207" y="2"/>
                  </a:cubicBezTo>
                  <a:cubicBezTo>
                    <a:pt x="207" y="1"/>
                    <a:pt x="206" y="0"/>
                    <a:pt x="205" y="0"/>
                  </a:cubicBezTo>
                </a:path>
              </a:pathLst>
            </a:custGeom>
            <a:solidFill>
              <a:srgbClr val="E4E4E4"/>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474" name="Freeform 389"/>
            <p:cNvSpPr>
              <a:spLocks/>
            </p:cNvSpPr>
            <p:nvPr/>
          </p:nvSpPr>
          <p:spPr bwMode="auto">
            <a:xfrm>
              <a:off x="9250363" y="4682894"/>
              <a:ext cx="412750" cy="14288"/>
            </a:xfrm>
            <a:custGeom>
              <a:avLst/>
              <a:gdLst>
                <a:gd name="T0" fmla="*/ 408762 w 207"/>
                <a:gd name="T1" fmla="*/ 0 h 7"/>
                <a:gd name="T2" fmla="*/ 3988 w 207"/>
                <a:gd name="T3" fmla="*/ 0 h 7"/>
                <a:gd name="T4" fmla="*/ 0 w 207"/>
                <a:gd name="T5" fmla="*/ 4082 h 7"/>
                <a:gd name="T6" fmla="*/ 0 w 207"/>
                <a:gd name="T7" fmla="*/ 10206 h 7"/>
                <a:gd name="T8" fmla="*/ 3988 w 207"/>
                <a:gd name="T9" fmla="*/ 14288 h 7"/>
                <a:gd name="T10" fmla="*/ 408762 w 207"/>
                <a:gd name="T11" fmla="*/ 14288 h 7"/>
                <a:gd name="T12" fmla="*/ 412750 w 207"/>
                <a:gd name="T13" fmla="*/ 10206 h 7"/>
                <a:gd name="T14" fmla="*/ 412750 w 207"/>
                <a:gd name="T15" fmla="*/ 4082 h 7"/>
                <a:gd name="T16" fmla="*/ 408762 w 207"/>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7" h="7">
                  <a:moveTo>
                    <a:pt x="205" y="0"/>
                  </a:moveTo>
                  <a:cubicBezTo>
                    <a:pt x="2" y="0"/>
                    <a:pt x="2" y="0"/>
                    <a:pt x="2" y="0"/>
                  </a:cubicBezTo>
                  <a:cubicBezTo>
                    <a:pt x="1" y="0"/>
                    <a:pt x="0" y="1"/>
                    <a:pt x="0" y="2"/>
                  </a:cubicBezTo>
                  <a:cubicBezTo>
                    <a:pt x="0" y="5"/>
                    <a:pt x="0" y="5"/>
                    <a:pt x="0" y="5"/>
                  </a:cubicBezTo>
                  <a:cubicBezTo>
                    <a:pt x="0" y="6"/>
                    <a:pt x="1" y="7"/>
                    <a:pt x="2" y="7"/>
                  </a:cubicBezTo>
                  <a:cubicBezTo>
                    <a:pt x="205" y="7"/>
                    <a:pt x="205" y="7"/>
                    <a:pt x="205" y="7"/>
                  </a:cubicBezTo>
                  <a:cubicBezTo>
                    <a:pt x="206" y="7"/>
                    <a:pt x="207" y="6"/>
                    <a:pt x="207" y="5"/>
                  </a:cubicBezTo>
                  <a:cubicBezTo>
                    <a:pt x="207" y="2"/>
                    <a:pt x="207" y="2"/>
                    <a:pt x="207" y="2"/>
                  </a:cubicBezTo>
                  <a:cubicBezTo>
                    <a:pt x="207" y="1"/>
                    <a:pt x="206" y="0"/>
                    <a:pt x="205" y="0"/>
                  </a:cubicBezTo>
                </a:path>
              </a:pathLst>
            </a:custGeom>
            <a:solidFill>
              <a:srgbClr val="E4E4E4"/>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475" name="Freeform 390"/>
            <p:cNvSpPr>
              <a:spLocks/>
            </p:cNvSpPr>
            <p:nvPr/>
          </p:nvSpPr>
          <p:spPr bwMode="auto">
            <a:xfrm>
              <a:off x="9250363" y="4720994"/>
              <a:ext cx="412750" cy="12700"/>
            </a:xfrm>
            <a:custGeom>
              <a:avLst/>
              <a:gdLst>
                <a:gd name="T0" fmla="*/ 408762 w 207"/>
                <a:gd name="T1" fmla="*/ 0 h 6"/>
                <a:gd name="T2" fmla="*/ 3988 w 207"/>
                <a:gd name="T3" fmla="*/ 0 h 6"/>
                <a:gd name="T4" fmla="*/ 0 w 207"/>
                <a:gd name="T5" fmla="*/ 4233 h 6"/>
                <a:gd name="T6" fmla="*/ 0 w 207"/>
                <a:gd name="T7" fmla="*/ 8467 h 6"/>
                <a:gd name="T8" fmla="*/ 3988 w 207"/>
                <a:gd name="T9" fmla="*/ 12700 h 6"/>
                <a:gd name="T10" fmla="*/ 408762 w 207"/>
                <a:gd name="T11" fmla="*/ 12700 h 6"/>
                <a:gd name="T12" fmla="*/ 412750 w 207"/>
                <a:gd name="T13" fmla="*/ 8467 h 6"/>
                <a:gd name="T14" fmla="*/ 412750 w 207"/>
                <a:gd name="T15" fmla="*/ 4233 h 6"/>
                <a:gd name="T16" fmla="*/ 408762 w 207"/>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7" h="6">
                  <a:moveTo>
                    <a:pt x="205" y="0"/>
                  </a:moveTo>
                  <a:cubicBezTo>
                    <a:pt x="2" y="0"/>
                    <a:pt x="2" y="0"/>
                    <a:pt x="2" y="0"/>
                  </a:cubicBezTo>
                  <a:cubicBezTo>
                    <a:pt x="1" y="0"/>
                    <a:pt x="0" y="1"/>
                    <a:pt x="0" y="2"/>
                  </a:cubicBezTo>
                  <a:cubicBezTo>
                    <a:pt x="0" y="4"/>
                    <a:pt x="0" y="4"/>
                    <a:pt x="0" y="4"/>
                  </a:cubicBezTo>
                  <a:cubicBezTo>
                    <a:pt x="0" y="6"/>
                    <a:pt x="1" y="6"/>
                    <a:pt x="2" y="6"/>
                  </a:cubicBezTo>
                  <a:cubicBezTo>
                    <a:pt x="205" y="6"/>
                    <a:pt x="205" y="6"/>
                    <a:pt x="205" y="6"/>
                  </a:cubicBezTo>
                  <a:cubicBezTo>
                    <a:pt x="206" y="6"/>
                    <a:pt x="207" y="6"/>
                    <a:pt x="207" y="4"/>
                  </a:cubicBezTo>
                  <a:cubicBezTo>
                    <a:pt x="207" y="2"/>
                    <a:pt x="207" y="2"/>
                    <a:pt x="207" y="2"/>
                  </a:cubicBezTo>
                  <a:cubicBezTo>
                    <a:pt x="207" y="1"/>
                    <a:pt x="206" y="0"/>
                    <a:pt x="205" y="0"/>
                  </a:cubicBezTo>
                </a:path>
              </a:pathLst>
            </a:custGeom>
            <a:solidFill>
              <a:srgbClr val="E4E4E4"/>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476" name="Freeform 391"/>
            <p:cNvSpPr>
              <a:spLocks/>
            </p:cNvSpPr>
            <p:nvPr/>
          </p:nvSpPr>
          <p:spPr bwMode="auto">
            <a:xfrm>
              <a:off x="9250363" y="4759094"/>
              <a:ext cx="412750" cy="11113"/>
            </a:xfrm>
            <a:custGeom>
              <a:avLst/>
              <a:gdLst>
                <a:gd name="T0" fmla="*/ 408762 w 207"/>
                <a:gd name="T1" fmla="*/ 0 h 6"/>
                <a:gd name="T2" fmla="*/ 3988 w 207"/>
                <a:gd name="T3" fmla="*/ 0 h 6"/>
                <a:gd name="T4" fmla="*/ 0 w 207"/>
                <a:gd name="T5" fmla="*/ 3704 h 6"/>
                <a:gd name="T6" fmla="*/ 0 w 207"/>
                <a:gd name="T7" fmla="*/ 7409 h 6"/>
                <a:gd name="T8" fmla="*/ 3988 w 207"/>
                <a:gd name="T9" fmla="*/ 11113 h 6"/>
                <a:gd name="T10" fmla="*/ 408762 w 207"/>
                <a:gd name="T11" fmla="*/ 11113 h 6"/>
                <a:gd name="T12" fmla="*/ 412750 w 207"/>
                <a:gd name="T13" fmla="*/ 7409 h 6"/>
                <a:gd name="T14" fmla="*/ 412750 w 207"/>
                <a:gd name="T15" fmla="*/ 3704 h 6"/>
                <a:gd name="T16" fmla="*/ 408762 w 207"/>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7" h="6">
                  <a:moveTo>
                    <a:pt x="205" y="0"/>
                  </a:moveTo>
                  <a:cubicBezTo>
                    <a:pt x="2" y="0"/>
                    <a:pt x="2" y="0"/>
                    <a:pt x="2" y="0"/>
                  </a:cubicBezTo>
                  <a:cubicBezTo>
                    <a:pt x="1" y="0"/>
                    <a:pt x="0" y="1"/>
                    <a:pt x="0" y="2"/>
                  </a:cubicBezTo>
                  <a:cubicBezTo>
                    <a:pt x="0" y="4"/>
                    <a:pt x="0" y="4"/>
                    <a:pt x="0" y="4"/>
                  </a:cubicBezTo>
                  <a:cubicBezTo>
                    <a:pt x="0" y="5"/>
                    <a:pt x="1" y="6"/>
                    <a:pt x="2" y="6"/>
                  </a:cubicBezTo>
                  <a:cubicBezTo>
                    <a:pt x="205" y="6"/>
                    <a:pt x="205" y="6"/>
                    <a:pt x="205" y="6"/>
                  </a:cubicBezTo>
                  <a:cubicBezTo>
                    <a:pt x="206" y="6"/>
                    <a:pt x="207" y="5"/>
                    <a:pt x="207" y="4"/>
                  </a:cubicBezTo>
                  <a:cubicBezTo>
                    <a:pt x="207" y="2"/>
                    <a:pt x="207" y="2"/>
                    <a:pt x="207" y="2"/>
                  </a:cubicBezTo>
                  <a:cubicBezTo>
                    <a:pt x="207" y="1"/>
                    <a:pt x="206" y="0"/>
                    <a:pt x="205" y="0"/>
                  </a:cubicBezTo>
                </a:path>
              </a:pathLst>
            </a:custGeom>
            <a:solidFill>
              <a:srgbClr val="E4E4E4"/>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477" name="Freeform 392"/>
            <p:cNvSpPr>
              <a:spLocks/>
            </p:cNvSpPr>
            <p:nvPr/>
          </p:nvSpPr>
          <p:spPr bwMode="auto">
            <a:xfrm>
              <a:off x="9250363" y="4794019"/>
              <a:ext cx="412750" cy="14288"/>
            </a:xfrm>
            <a:custGeom>
              <a:avLst/>
              <a:gdLst>
                <a:gd name="T0" fmla="*/ 408762 w 207"/>
                <a:gd name="T1" fmla="*/ 0 h 7"/>
                <a:gd name="T2" fmla="*/ 3988 w 207"/>
                <a:gd name="T3" fmla="*/ 0 h 7"/>
                <a:gd name="T4" fmla="*/ 0 w 207"/>
                <a:gd name="T5" fmla="*/ 4082 h 7"/>
                <a:gd name="T6" fmla="*/ 0 w 207"/>
                <a:gd name="T7" fmla="*/ 10206 h 7"/>
                <a:gd name="T8" fmla="*/ 3988 w 207"/>
                <a:gd name="T9" fmla="*/ 14288 h 7"/>
                <a:gd name="T10" fmla="*/ 408762 w 207"/>
                <a:gd name="T11" fmla="*/ 14288 h 7"/>
                <a:gd name="T12" fmla="*/ 412750 w 207"/>
                <a:gd name="T13" fmla="*/ 10206 h 7"/>
                <a:gd name="T14" fmla="*/ 412750 w 207"/>
                <a:gd name="T15" fmla="*/ 4082 h 7"/>
                <a:gd name="T16" fmla="*/ 408762 w 207"/>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7" h="7">
                  <a:moveTo>
                    <a:pt x="205" y="0"/>
                  </a:moveTo>
                  <a:cubicBezTo>
                    <a:pt x="2" y="0"/>
                    <a:pt x="2" y="0"/>
                    <a:pt x="2" y="0"/>
                  </a:cubicBezTo>
                  <a:cubicBezTo>
                    <a:pt x="1" y="0"/>
                    <a:pt x="0" y="1"/>
                    <a:pt x="0" y="2"/>
                  </a:cubicBezTo>
                  <a:cubicBezTo>
                    <a:pt x="0" y="5"/>
                    <a:pt x="0" y="5"/>
                    <a:pt x="0" y="5"/>
                  </a:cubicBezTo>
                  <a:cubicBezTo>
                    <a:pt x="0" y="6"/>
                    <a:pt x="1" y="7"/>
                    <a:pt x="2" y="7"/>
                  </a:cubicBezTo>
                  <a:cubicBezTo>
                    <a:pt x="205" y="7"/>
                    <a:pt x="205" y="7"/>
                    <a:pt x="205" y="7"/>
                  </a:cubicBezTo>
                  <a:cubicBezTo>
                    <a:pt x="206" y="7"/>
                    <a:pt x="207" y="6"/>
                    <a:pt x="207" y="5"/>
                  </a:cubicBezTo>
                  <a:cubicBezTo>
                    <a:pt x="207" y="2"/>
                    <a:pt x="207" y="2"/>
                    <a:pt x="207" y="2"/>
                  </a:cubicBezTo>
                  <a:cubicBezTo>
                    <a:pt x="207" y="1"/>
                    <a:pt x="206" y="0"/>
                    <a:pt x="205" y="0"/>
                  </a:cubicBezTo>
                </a:path>
              </a:pathLst>
            </a:custGeom>
            <a:solidFill>
              <a:srgbClr val="E4E4E4"/>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478" name="Freeform 393"/>
            <p:cNvSpPr>
              <a:spLocks/>
            </p:cNvSpPr>
            <p:nvPr/>
          </p:nvSpPr>
          <p:spPr bwMode="auto">
            <a:xfrm>
              <a:off x="9250363" y="4832119"/>
              <a:ext cx="412750" cy="14288"/>
            </a:xfrm>
            <a:custGeom>
              <a:avLst/>
              <a:gdLst>
                <a:gd name="T0" fmla="*/ 408762 w 207"/>
                <a:gd name="T1" fmla="*/ 0 h 7"/>
                <a:gd name="T2" fmla="*/ 3988 w 207"/>
                <a:gd name="T3" fmla="*/ 0 h 7"/>
                <a:gd name="T4" fmla="*/ 0 w 207"/>
                <a:gd name="T5" fmla="*/ 4082 h 7"/>
                <a:gd name="T6" fmla="*/ 0 w 207"/>
                <a:gd name="T7" fmla="*/ 10206 h 7"/>
                <a:gd name="T8" fmla="*/ 3988 w 207"/>
                <a:gd name="T9" fmla="*/ 14288 h 7"/>
                <a:gd name="T10" fmla="*/ 408762 w 207"/>
                <a:gd name="T11" fmla="*/ 14288 h 7"/>
                <a:gd name="T12" fmla="*/ 412750 w 207"/>
                <a:gd name="T13" fmla="*/ 10206 h 7"/>
                <a:gd name="T14" fmla="*/ 412750 w 207"/>
                <a:gd name="T15" fmla="*/ 4082 h 7"/>
                <a:gd name="T16" fmla="*/ 408762 w 207"/>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7" h="7">
                  <a:moveTo>
                    <a:pt x="205" y="0"/>
                  </a:moveTo>
                  <a:cubicBezTo>
                    <a:pt x="2" y="0"/>
                    <a:pt x="2" y="0"/>
                    <a:pt x="2" y="0"/>
                  </a:cubicBezTo>
                  <a:cubicBezTo>
                    <a:pt x="1" y="0"/>
                    <a:pt x="0" y="1"/>
                    <a:pt x="0" y="2"/>
                  </a:cubicBezTo>
                  <a:cubicBezTo>
                    <a:pt x="0" y="5"/>
                    <a:pt x="0" y="5"/>
                    <a:pt x="0" y="5"/>
                  </a:cubicBezTo>
                  <a:cubicBezTo>
                    <a:pt x="0" y="6"/>
                    <a:pt x="1" y="7"/>
                    <a:pt x="2" y="7"/>
                  </a:cubicBezTo>
                  <a:cubicBezTo>
                    <a:pt x="205" y="7"/>
                    <a:pt x="205" y="7"/>
                    <a:pt x="205" y="7"/>
                  </a:cubicBezTo>
                  <a:cubicBezTo>
                    <a:pt x="206" y="7"/>
                    <a:pt x="207" y="6"/>
                    <a:pt x="207" y="5"/>
                  </a:cubicBezTo>
                  <a:cubicBezTo>
                    <a:pt x="207" y="2"/>
                    <a:pt x="207" y="2"/>
                    <a:pt x="207" y="2"/>
                  </a:cubicBezTo>
                  <a:cubicBezTo>
                    <a:pt x="207" y="1"/>
                    <a:pt x="206" y="0"/>
                    <a:pt x="205" y="0"/>
                  </a:cubicBezTo>
                </a:path>
              </a:pathLst>
            </a:custGeom>
            <a:solidFill>
              <a:srgbClr val="E4E4E4"/>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479" name="Freeform 394"/>
            <p:cNvSpPr>
              <a:spLocks/>
            </p:cNvSpPr>
            <p:nvPr/>
          </p:nvSpPr>
          <p:spPr bwMode="auto">
            <a:xfrm>
              <a:off x="9250363" y="4870219"/>
              <a:ext cx="412750" cy="14288"/>
            </a:xfrm>
            <a:custGeom>
              <a:avLst/>
              <a:gdLst>
                <a:gd name="T0" fmla="*/ 408762 w 207"/>
                <a:gd name="T1" fmla="*/ 0 h 7"/>
                <a:gd name="T2" fmla="*/ 3988 w 207"/>
                <a:gd name="T3" fmla="*/ 0 h 7"/>
                <a:gd name="T4" fmla="*/ 0 w 207"/>
                <a:gd name="T5" fmla="*/ 4082 h 7"/>
                <a:gd name="T6" fmla="*/ 0 w 207"/>
                <a:gd name="T7" fmla="*/ 10206 h 7"/>
                <a:gd name="T8" fmla="*/ 3988 w 207"/>
                <a:gd name="T9" fmla="*/ 14288 h 7"/>
                <a:gd name="T10" fmla="*/ 408762 w 207"/>
                <a:gd name="T11" fmla="*/ 14288 h 7"/>
                <a:gd name="T12" fmla="*/ 412750 w 207"/>
                <a:gd name="T13" fmla="*/ 10206 h 7"/>
                <a:gd name="T14" fmla="*/ 412750 w 207"/>
                <a:gd name="T15" fmla="*/ 4082 h 7"/>
                <a:gd name="T16" fmla="*/ 408762 w 207"/>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7" h="7">
                  <a:moveTo>
                    <a:pt x="205" y="0"/>
                  </a:moveTo>
                  <a:cubicBezTo>
                    <a:pt x="2" y="0"/>
                    <a:pt x="2" y="0"/>
                    <a:pt x="2" y="0"/>
                  </a:cubicBezTo>
                  <a:cubicBezTo>
                    <a:pt x="1" y="0"/>
                    <a:pt x="0" y="1"/>
                    <a:pt x="0" y="2"/>
                  </a:cubicBezTo>
                  <a:cubicBezTo>
                    <a:pt x="0" y="5"/>
                    <a:pt x="0" y="5"/>
                    <a:pt x="0" y="5"/>
                  </a:cubicBezTo>
                  <a:cubicBezTo>
                    <a:pt x="0" y="6"/>
                    <a:pt x="1" y="7"/>
                    <a:pt x="2" y="7"/>
                  </a:cubicBezTo>
                  <a:cubicBezTo>
                    <a:pt x="205" y="7"/>
                    <a:pt x="205" y="7"/>
                    <a:pt x="205" y="7"/>
                  </a:cubicBezTo>
                  <a:cubicBezTo>
                    <a:pt x="206" y="7"/>
                    <a:pt x="207" y="6"/>
                    <a:pt x="207" y="5"/>
                  </a:cubicBezTo>
                  <a:cubicBezTo>
                    <a:pt x="207" y="2"/>
                    <a:pt x="207" y="2"/>
                    <a:pt x="207" y="2"/>
                  </a:cubicBezTo>
                  <a:cubicBezTo>
                    <a:pt x="207" y="1"/>
                    <a:pt x="206" y="0"/>
                    <a:pt x="205" y="0"/>
                  </a:cubicBezTo>
                </a:path>
              </a:pathLst>
            </a:custGeom>
            <a:solidFill>
              <a:srgbClr val="E4E4E4"/>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480" name="Freeform 395"/>
            <p:cNvSpPr>
              <a:spLocks/>
            </p:cNvSpPr>
            <p:nvPr/>
          </p:nvSpPr>
          <p:spPr bwMode="auto">
            <a:xfrm>
              <a:off x="9250363" y="4908319"/>
              <a:ext cx="412750" cy="14288"/>
            </a:xfrm>
            <a:custGeom>
              <a:avLst/>
              <a:gdLst>
                <a:gd name="T0" fmla="*/ 408762 w 207"/>
                <a:gd name="T1" fmla="*/ 0 h 7"/>
                <a:gd name="T2" fmla="*/ 3988 w 207"/>
                <a:gd name="T3" fmla="*/ 0 h 7"/>
                <a:gd name="T4" fmla="*/ 0 w 207"/>
                <a:gd name="T5" fmla="*/ 4082 h 7"/>
                <a:gd name="T6" fmla="*/ 0 w 207"/>
                <a:gd name="T7" fmla="*/ 10206 h 7"/>
                <a:gd name="T8" fmla="*/ 3988 w 207"/>
                <a:gd name="T9" fmla="*/ 14288 h 7"/>
                <a:gd name="T10" fmla="*/ 408762 w 207"/>
                <a:gd name="T11" fmla="*/ 14288 h 7"/>
                <a:gd name="T12" fmla="*/ 412750 w 207"/>
                <a:gd name="T13" fmla="*/ 10206 h 7"/>
                <a:gd name="T14" fmla="*/ 412750 w 207"/>
                <a:gd name="T15" fmla="*/ 4082 h 7"/>
                <a:gd name="T16" fmla="*/ 408762 w 207"/>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7" h="7">
                  <a:moveTo>
                    <a:pt x="205" y="0"/>
                  </a:moveTo>
                  <a:cubicBezTo>
                    <a:pt x="2" y="0"/>
                    <a:pt x="2" y="0"/>
                    <a:pt x="2" y="0"/>
                  </a:cubicBezTo>
                  <a:cubicBezTo>
                    <a:pt x="1" y="0"/>
                    <a:pt x="0" y="1"/>
                    <a:pt x="0" y="2"/>
                  </a:cubicBezTo>
                  <a:cubicBezTo>
                    <a:pt x="0" y="5"/>
                    <a:pt x="0" y="5"/>
                    <a:pt x="0" y="5"/>
                  </a:cubicBezTo>
                  <a:cubicBezTo>
                    <a:pt x="0" y="6"/>
                    <a:pt x="1" y="7"/>
                    <a:pt x="2" y="7"/>
                  </a:cubicBezTo>
                  <a:cubicBezTo>
                    <a:pt x="205" y="7"/>
                    <a:pt x="205" y="7"/>
                    <a:pt x="205" y="7"/>
                  </a:cubicBezTo>
                  <a:cubicBezTo>
                    <a:pt x="206" y="7"/>
                    <a:pt x="207" y="6"/>
                    <a:pt x="207" y="5"/>
                  </a:cubicBezTo>
                  <a:cubicBezTo>
                    <a:pt x="207" y="2"/>
                    <a:pt x="207" y="2"/>
                    <a:pt x="207" y="2"/>
                  </a:cubicBezTo>
                  <a:cubicBezTo>
                    <a:pt x="207" y="1"/>
                    <a:pt x="206" y="0"/>
                    <a:pt x="205" y="0"/>
                  </a:cubicBezTo>
                </a:path>
              </a:pathLst>
            </a:custGeom>
            <a:solidFill>
              <a:srgbClr val="E4E4E4"/>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481" name="Freeform 396"/>
            <p:cNvSpPr>
              <a:spLocks/>
            </p:cNvSpPr>
            <p:nvPr/>
          </p:nvSpPr>
          <p:spPr bwMode="auto">
            <a:xfrm>
              <a:off x="9250363" y="4946419"/>
              <a:ext cx="412750" cy="11113"/>
            </a:xfrm>
            <a:custGeom>
              <a:avLst/>
              <a:gdLst>
                <a:gd name="T0" fmla="*/ 408762 w 207"/>
                <a:gd name="T1" fmla="*/ 0 h 6"/>
                <a:gd name="T2" fmla="*/ 3988 w 207"/>
                <a:gd name="T3" fmla="*/ 0 h 6"/>
                <a:gd name="T4" fmla="*/ 0 w 207"/>
                <a:gd name="T5" fmla="*/ 3704 h 6"/>
                <a:gd name="T6" fmla="*/ 0 w 207"/>
                <a:gd name="T7" fmla="*/ 7409 h 6"/>
                <a:gd name="T8" fmla="*/ 3988 w 207"/>
                <a:gd name="T9" fmla="*/ 11113 h 6"/>
                <a:gd name="T10" fmla="*/ 408762 w 207"/>
                <a:gd name="T11" fmla="*/ 11113 h 6"/>
                <a:gd name="T12" fmla="*/ 412750 w 207"/>
                <a:gd name="T13" fmla="*/ 7409 h 6"/>
                <a:gd name="T14" fmla="*/ 412750 w 207"/>
                <a:gd name="T15" fmla="*/ 3704 h 6"/>
                <a:gd name="T16" fmla="*/ 408762 w 207"/>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7" h="6">
                  <a:moveTo>
                    <a:pt x="205" y="0"/>
                  </a:moveTo>
                  <a:cubicBezTo>
                    <a:pt x="2" y="0"/>
                    <a:pt x="2" y="0"/>
                    <a:pt x="2" y="0"/>
                  </a:cubicBezTo>
                  <a:cubicBezTo>
                    <a:pt x="1" y="0"/>
                    <a:pt x="0" y="1"/>
                    <a:pt x="0" y="2"/>
                  </a:cubicBezTo>
                  <a:cubicBezTo>
                    <a:pt x="0" y="4"/>
                    <a:pt x="0" y="4"/>
                    <a:pt x="0" y="4"/>
                  </a:cubicBezTo>
                  <a:cubicBezTo>
                    <a:pt x="0" y="5"/>
                    <a:pt x="1" y="6"/>
                    <a:pt x="2" y="6"/>
                  </a:cubicBezTo>
                  <a:cubicBezTo>
                    <a:pt x="205" y="6"/>
                    <a:pt x="205" y="6"/>
                    <a:pt x="205" y="6"/>
                  </a:cubicBezTo>
                  <a:cubicBezTo>
                    <a:pt x="206" y="6"/>
                    <a:pt x="207" y="5"/>
                    <a:pt x="207" y="4"/>
                  </a:cubicBezTo>
                  <a:cubicBezTo>
                    <a:pt x="207" y="2"/>
                    <a:pt x="207" y="2"/>
                    <a:pt x="207" y="2"/>
                  </a:cubicBezTo>
                  <a:cubicBezTo>
                    <a:pt x="207" y="1"/>
                    <a:pt x="206" y="0"/>
                    <a:pt x="205" y="0"/>
                  </a:cubicBezTo>
                </a:path>
              </a:pathLst>
            </a:custGeom>
            <a:solidFill>
              <a:srgbClr val="E4E4E4"/>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482" name="Freeform 397"/>
            <p:cNvSpPr>
              <a:spLocks/>
            </p:cNvSpPr>
            <p:nvPr/>
          </p:nvSpPr>
          <p:spPr bwMode="auto">
            <a:xfrm>
              <a:off x="9250363" y="4984519"/>
              <a:ext cx="412750" cy="11113"/>
            </a:xfrm>
            <a:custGeom>
              <a:avLst/>
              <a:gdLst>
                <a:gd name="T0" fmla="*/ 408762 w 207"/>
                <a:gd name="T1" fmla="*/ 0 h 6"/>
                <a:gd name="T2" fmla="*/ 3988 w 207"/>
                <a:gd name="T3" fmla="*/ 0 h 6"/>
                <a:gd name="T4" fmla="*/ 0 w 207"/>
                <a:gd name="T5" fmla="*/ 3704 h 6"/>
                <a:gd name="T6" fmla="*/ 0 w 207"/>
                <a:gd name="T7" fmla="*/ 7409 h 6"/>
                <a:gd name="T8" fmla="*/ 3988 w 207"/>
                <a:gd name="T9" fmla="*/ 11113 h 6"/>
                <a:gd name="T10" fmla="*/ 408762 w 207"/>
                <a:gd name="T11" fmla="*/ 11113 h 6"/>
                <a:gd name="T12" fmla="*/ 412750 w 207"/>
                <a:gd name="T13" fmla="*/ 7409 h 6"/>
                <a:gd name="T14" fmla="*/ 412750 w 207"/>
                <a:gd name="T15" fmla="*/ 3704 h 6"/>
                <a:gd name="T16" fmla="*/ 408762 w 207"/>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7" h="6">
                  <a:moveTo>
                    <a:pt x="205" y="0"/>
                  </a:moveTo>
                  <a:cubicBezTo>
                    <a:pt x="2" y="0"/>
                    <a:pt x="2" y="0"/>
                    <a:pt x="2" y="0"/>
                  </a:cubicBezTo>
                  <a:cubicBezTo>
                    <a:pt x="1" y="0"/>
                    <a:pt x="0" y="0"/>
                    <a:pt x="0" y="2"/>
                  </a:cubicBezTo>
                  <a:cubicBezTo>
                    <a:pt x="0" y="4"/>
                    <a:pt x="0" y="4"/>
                    <a:pt x="0" y="4"/>
                  </a:cubicBezTo>
                  <a:cubicBezTo>
                    <a:pt x="0" y="5"/>
                    <a:pt x="1" y="6"/>
                    <a:pt x="2" y="6"/>
                  </a:cubicBezTo>
                  <a:cubicBezTo>
                    <a:pt x="205" y="6"/>
                    <a:pt x="205" y="6"/>
                    <a:pt x="205" y="6"/>
                  </a:cubicBezTo>
                  <a:cubicBezTo>
                    <a:pt x="206" y="6"/>
                    <a:pt x="207" y="5"/>
                    <a:pt x="207" y="4"/>
                  </a:cubicBezTo>
                  <a:cubicBezTo>
                    <a:pt x="207" y="2"/>
                    <a:pt x="207" y="2"/>
                    <a:pt x="207" y="2"/>
                  </a:cubicBezTo>
                  <a:cubicBezTo>
                    <a:pt x="207" y="0"/>
                    <a:pt x="206" y="0"/>
                    <a:pt x="205" y="0"/>
                  </a:cubicBezTo>
                </a:path>
              </a:pathLst>
            </a:custGeom>
            <a:solidFill>
              <a:srgbClr val="E4E4E4"/>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483" name="Freeform 398"/>
            <p:cNvSpPr>
              <a:spLocks/>
            </p:cNvSpPr>
            <p:nvPr/>
          </p:nvSpPr>
          <p:spPr bwMode="auto">
            <a:xfrm>
              <a:off x="9250363" y="5019444"/>
              <a:ext cx="412750" cy="14288"/>
            </a:xfrm>
            <a:custGeom>
              <a:avLst/>
              <a:gdLst>
                <a:gd name="T0" fmla="*/ 408762 w 207"/>
                <a:gd name="T1" fmla="*/ 0 h 7"/>
                <a:gd name="T2" fmla="*/ 3988 w 207"/>
                <a:gd name="T3" fmla="*/ 0 h 7"/>
                <a:gd name="T4" fmla="*/ 0 w 207"/>
                <a:gd name="T5" fmla="*/ 4082 h 7"/>
                <a:gd name="T6" fmla="*/ 0 w 207"/>
                <a:gd name="T7" fmla="*/ 10206 h 7"/>
                <a:gd name="T8" fmla="*/ 3988 w 207"/>
                <a:gd name="T9" fmla="*/ 14288 h 7"/>
                <a:gd name="T10" fmla="*/ 408762 w 207"/>
                <a:gd name="T11" fmla="*/ 14288 h 7"/>
                <a:gd name="T12" fmla="*/ 412750 w 207"/>
                <a:gd name="T13" fmla="*/ 10206 h 7"/>
                <a:gd name="T14" fmla="*/ 412750 w 207"/>
                <a:gd name="T15" fmla="*/ 4082 h 7"/>
                <a:gd name="T16" fmla="*/ 408762 w 207"/>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7" h="7">
                  <a:moveTo>
                    <a:pt x="205" y="0"/>
                  </a:moveTo>
                  <a:cubicBezTo>
                    <a:pt x="2" y="0"/>
                    <a:pt x="2" y="0"/>
                    <a:pt x="2" y="0"/>
                  </a:cubicBezTo>
                  <a:cubicBezTo>
                    <a:pt x="1" y="0"/>
                    <a:pt x="0" y="1"/>
                    <a:pt x="0" y="2"/>
                  </a:cubicBezTo>
                  <a:cubicBezTo>
                    <a:pt x="0" y="5"/>
                    <a:pt x="0" y="5"/>
                    <a:pt x="0" y="5"/>
                  </a:cubicBezTo>
                  <a:cubicBezTo>
                    <a:pt x="0" y="6"/>
                    <a:pt x="1" y="7"/>
                    <a:pt x="2" y="7"/>
                  </a:cubicBezTo>
                  <a:cubicBezTo>
                    <a:pt x="205" y="7"/>
                    <a:pt x="205" y="7"/>
                    <a:pt x="205" y="7"/>
                  </a:cubicBezTo>
                  <a:cubicBezTo>
                    <a:pt x="206" y="7"/>
                    <a:pt x="207" y="6"/>
                    <a:pt x="207" y="5"/>
                  </a:cubicBezTo>
                  <a:cubicBezTo>
                    <a:pt x="207" y="2"/>
                    <a:pt x="207" y="2"/>
                    <a:pt x="207" y="2"/>
                  </a:cubicBezTo>
                  <a:cubicBezTo>
                    <a:pt x="207" y="1"/>
                    <a:pt x="206" y="0"/>
                    <a:pt x="205" y="0"/>
                  </a:cubicBezTo>
                </a:path>
              </a:pathLst>
            </a:custGeom>
            <a:solidFill>
              <a:srgbClr val="E4E4E4"/>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484" name="Freeform 399"/>
            <p:cNvSpPr>
              <a:spLocks/>
            </p:cNvSpPr>
            <p:nvPr/>
          </p:nvSpPr>
          <p:spPr bwMode="auto">
            <a:xfrm>
              <a:off x="9250363" y="5057544"/>
              <a:ext cx="412750" cy="14288"/>
            </a:xfrm>
            <a:custGeom>
              <a:avLst/>
              <a:gdLst>
                <a:gd name="T0" fmla="*/ 408762 w 207"/>
                <a:gd name="T1" fmla="*/ 0 h 7"/>
                <a:gd name="T2" fmla="*/ 3988 w 207"/>
                <a:gd name="T3" fmla="*/ 0 h 7"/>
                <a:gd name="T4" fmla="*/ 0 w 207"/>
                <a:gd name="T5" fmla="*/ 4082 h 7"/>
                <a:gd name="T6" fmla="*/ 0 w 207"/>
                <a:gd name="T7" fmla="*/ 10206 h 7"/>
                <a:gd name="T8" fmla="*/ 3988 w 207"/>
                <a:gd name="T9" fmla="*/ 14288 h 7"/>
                <a:gd name="T10" fmla="*/ 408762 w 207"/>
                <a:gd name="T11" fmla="*/ 14288 h 7"/>
                <a:gd name="T12" fmla="*/ 412750 w 207"/>
                <a:gd name="T13" fmla="*/ 10206 h 7"/>
                <a:gd name="T14" fmla="*/ 412750 w 207"/>
                <a:gd name="T15" fmla="*/ 4082 h 7"/>
                <a:gd name="T16" fmla="*/ 408762 w 207"/>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7" h="7">
                  <a:moveTo>
                    <a:pt x="205" y="0"/>
                  </a:moveTo>
                  <a:cubicBezTo>
                    <a:pt x="2" y="0"/>
                    <a:pt x="2" y="0"/>
                    <a:pt x="2" y="0"/>
                  </a:cubicBezTo>
                  <a:cubicBezTo>
                    <a:pt x="1" y="0"/>
                    <a:pt x="0" y="1"/>
                    <a:pt x="0" y="2"/>
                  </a:cubicBezTo>
                  <a:cubicBezTo>
                    <a:pt x="0" y="5"/>
                    <a:pt x="0" y="5"/>
                    <a:pt x="0" y="5"/>
                  </a:cubicBezTo>
                  <a:cubicBezTo>
                    <a:pt x="0" y="6"/>
                    <a:pt x="1" y="7"/>
                    <a:pt x="2" y="7"/>
                  </a:cubicBezTo>
                  <a:cubicBezTo>
                    <a:pt x="205" y="7"/>
                    <a:pt x="205" y="7"/>
                    <a:pt x="205" y="7"/>
                  </a:cubicBezTo>
                  <a:cubicBezTo>
                    <a:pt x="206" y="7"/>
                    <a:pt x="207" y="6"/>
                    <a:pt x="207" y="5"/>
                  </a:cubicBezTo>
                  <a:cubicBezTo>
                    <a:pt x="207" y="2"/>
                    <a:pt x="207" y="2"/>
                    <a:pt x="207" y="2"/>
                  </a:cubicBezTo>
                  <a:cubicBezTo>
                    <a:pt x="207" y="1"/>
                    <a:pt x="206" y="0"/>
                    <a:pt x="205" y="0"/>
                  </a:cubicBezTo>
                </a:path>
              </a:pathLst>
            </a:custGeom>
            <a:solidFill>
              <a:srgbClr val="E4E4E4"/>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485" name="Freeform 400"/>
            <p:cNvSpPr>
              <a:spLocks/>
            </p:cNvSpPr>
            <p:nvPr/>
          </p:nvSpPr>
          <p:spPr bwMode="auto">
            <a:xfrm>
              <a:off x="9250363" y="5095644"/>
              <a:ext cx="412750" cy="14288"/>
            </a:xfrm>
            <a:custGeom>
              <a:avLst/>
              <a:gdLst>
                <a:gd name="T0" fmla="*/ 408762 w 207"/>
                <a:gd name="T1" fmla="*/ 0 h 7"/>
                <a:gd name="T2" fmla="*/ 3988 w 207"/>
                <a:gd name="T3" fmla="*/ 0 h 7"/>
                <a:gd name="T4" fmla="*/ 0 w 207"/>
                <a:gd name="T5" fmla="*/ 4082 h 7"/>
                <a:gd name="T6" fmla="*/ 0 w 207"/>
                <a:gd name="T7" fmla="*/ 10206 h 7"/>
                <a:gd name="T8" fmla="*/ 3988 w 207"/>
                <a:gd name="T9" fmla="*/ 14288 h 7"/>
                <a:gd name="T10" fmla="*/ 408762 w 207"/>
                <a:gd name="T11" fmla="*/ 14288 h 7"/>
                <a:gd name="T12" fmla="*/ 412750 w 207"/>
                <a:gd name="T13" fmla="*/ 10206 h 7"/>
                <a:gd name="T14" fmla="*/ 412750 w 207"/>
                <a:gd name="T15" fmla="*/ 4082 h 7"/>
                <a:gd name="T16" fmla="*/ 408762 w 207"/>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7" h="7">
                  <a:moveTo>
                    <a:pt x="205" y="0"/>
                  </a:moveTo>
                  <a:cubicBezTo>
                    <a:pt x="2" y="0"/>
                    <a:pt x="2" y="0"/>
                    <a:pt x="2" y="0"/>
                  </a:cubicBezTo>
                  <a:cubicBezTo>
                    <a:pt x="1" y="0"/>
                    <a:pt x="0" y="1"/>
                    <a:pt x="0" y="2"/>
                  </a:cubicBezTo>
                  <a:cubicBezTo>
                    <a:pt x="0" y="5"/>
                    <a:pt x="0" y="5"/>
                    <a:pt x="0" y="5"/>
                  </a:cubicBezTo>
                  <a:cubicBezTo>
                    <a:pt x="0" y="6"/>
                    <a:pt x="1" y="7"/>
                    <a:pt x="2" y="7"/>
                  </a:cubicBezTo>
                  <a:cubicBezTo>
                    <a:pt x="205" y="7"/>
                    <a:pt x="205" y="7"/>
                    <a:pt x="205" y="7"/>
                  </a:cubicBezTo>
                  <a:cubicBezTo>
                    <a:pt x="206" y="7"/>
                    <a:pt x="207" y="6"/>
                    <a:pt x="207" y="5"/>
                  </a:cubicBezTo>
                  <a:cubicBezTo>
                    <a:pt x="207" y="2"/>
                    <a:pt x="207" y="2"/>
                    <a:pt x="207" y="2"/>
                  </a:cubicBezTo>
                  <a:cubicBezTo>
                    <a:pt x="207" y="1"/>
                    <a:pt x="206" y="0"/>
                    <a:pt x="205" y="0"/>
                  </a:cubicBezTo>
                </a:path>
              </a:pathLst>
            </a:custGeom>
            <a:solidFill>
              <a:srgbClr val="E4E4E4"/>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486" name="Freeform 401"/>
            <p:cNvSpPr>
              <a:spLocks/>
            </p:cNvSpPr>
            <p:nvPr/>
          </p:nvSpPr>
          <p:spPr bwMode="auto">
            <a:xfrm>
              <a:off x="9250363" y="5133744"/>
              <a:ext cx="412750" cy="11113"/>
            </a:xfrm>
            <a:custGeom>
              <a:avLst/>
              <a:gdLst>
                <a:gd name="T0" fmla="*/ 408762 w 207"/>
                <a:gd name="T1" fmla="*/ 0 h 6"/>
                <a:gd name="T2" fmla="*/ 3988 w 207"/>
                <a:gd name="T3" fmla="*/ 0 h 6"/>
                <a:gd name="T4" fmla="*/ 0 w 207"/>
                <a:gd name="T5" fmla="*/ 3704 h 6"/>
                <a:gd name="T6" fmla="*/ 0 w 207"/>
                <a:gd name="T7" fmla="*/ 7409 h 6"/>
                <a:gd name="T8" fmla="*/ 3988 w 207"/>
                <a:gd name="T9" fmla="*/ 11113 h 6"/>
                <a:gd name="T10" fmla="*/ 408762 w 207"/>
                <a:gd name="T11" fmla="*/ 11113 h 6"/>
                <a:gd name="T12" fmla="*/ 412750 w 207"/>
                <a:gd name="T13" fmla="*/ 7409 h 6"/>
                <a:gd name="T14" fmla="*/ 412750 w 207"/>
                <a:gd name="T15" fmla="*/ 3704 h 6"/>
                <a:gd name="T16" fmla="*/ 408762 w 207"/>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7" h="6">
                  <a:moveTo>
                    <a:pt x="205" y="0"/>
                  </a:moveTo>
                  <a:cubicBezTo>
                    <a:pt x="2" y="0"/>
                    <a:pt x="2" y="0"/>
                    <a:pt x="2" y="0"/>
                  </a:cubicBezTo>
                  <a:cubicBezTo>
                    <a:pt x="1" y="0"/>
                    <a:pt x="0" y="1"/>
                    <a:pt x="0" y="2"/>
                  </a:cubicBezTo>
                  <a:cubicBezTo>
                    <a:pt x="0" y="4"/>
                    <a:pt x="0" y="4"/>
                    <a:pt x="0" y="4"/>
                  </a:cubicBezTo>
                  <a:cubicBezTo>
                    <a:pt x="0" y="6"/>
                    <a:pt x="1" y="6"/>
                    <a:pt x="2" y="6"/>
                  </a:cubicBezTo>
                  <a:cubicBezTo>
                    <a:pt x="205" y="6"/>
                    <a:pt x="205" y="6"/>
                    <a:pt x="205" y="6"/>
                  </a:cubicBezTo>
                  <a:cubicBezTo>
                    <a:pt x="206" y="6"/>
                    <a:pt x="207" y="6"/>
                    <a:pt x="207" y="4"/>
                  </a:cubicBezTo>
                  <a:cubicBezTo>
                    <a:pt x="207" y="2"/>
                    <a:pt x="207" y="2"/>
                    <a:pt x="207" y="2"/>
                  </a:cubicBezTo>
                  <a:cubicBezTo>
                    <a:pt x="207" y="1"/>
                    <a:pt x="206" y="0"/>
                    <a:pt x="205" y="0"/>
                  </a:cubicBezTo>
                </a:path>
              </a:pathLst>
            </a:custGeom>
            <a:solidFill>
              <a:srgbClr val="E4E4E4"/>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487" name="Rectangle 402"/>
            <p:cNvSpPr>
              <a:spLocks noChangeArrowheads="1"/>
            </p:cNvSpPr>
            <p:nvPr/>
          </p:nvSpPr>
          <p:spPr bwMode="auto">
            <a:xfrm>
              <a:off x="9321800" y="4495569"/>
              <a:ext cx="269875" cy="44450"/>
            </a:xfrm>
            <a:prstGeom prst="rect">
              <a:avLst/>
            </a:prstGeom>
            <a:solidFill>
              <a:srgbClr val="96969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19488" name="Rectangle 403"/>
            <p:cNvSpPr>
              <a:spLocks noChangeArrowheads="1"/>
            </p:cNvSpPr>
            <p:nvPr/>
          </p:nvSpPr>
          <p:spPr bwMode="auto">
            <a:xfrm>
              <a:off x="9321800" y="4495569"/>
              <a:ext cx="269875" cy="22225"/>
            </a:xfrm>
            <a:prstGeom prst="rect">
              <a:avLst/>
            </a:prstGeom>
            <a:solidFill>
              <a:srgbClr val="B0AFB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19489" name="Oval 404"/>
            <p:cNvSpPr>
              <a:spLocks noChangeArrowheads="1"/>
            </p:cNvSpPr>
            <p:nvPr/>
          </p:nvSpPr>
          <p:spPr bwMode="auto">
            <a:xfrm>
              <a:off x="9420225" y="4509857"/>
              <a:ext cx="14287" cy="14288"/>
            </a:xfrm>
            <a:prstGeom prst="ellipse">
              <a:avLst/>
            </a:prstGeom>
            <a:solidFill>
              <a:srgbClr val="2F506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19490" name="Oval 405"/>
            <p:cNvSpPr>
              <a:spLocks noChangeArrowheads="1"/>
            </p:cNvSpPr>
            <p:nvPr/>
          </p:nvSpPr>
          <p:spPr bwMode="auto">
            <a:xfrm>
              <a:off x="9482137" y="4509857"/>
              <a:ext cx="14287" cy="14288"/>
            </a:xfrm>
            <a:prstGeom prst="ellipse">
              <a:avLst/>
            </a:prstGeom>
            <a:solidFill>
              <a:srgbClr val="2F506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19491" name="Freeform 406"/>
            <p:cNvSpPr>
              <a:spLocks/>
            </p:cNvSpPr>
            <p:nvPr/>
          </p:nvSpPr>
          <p:spPr bwMode="auto">
            <a:xfrm>
              <a:off x="9458325" y="5022619"/>
              <a:ext cx="508000" cy="950913"/>
            </a:xfrm>
            <a:custGeom>
              <a:avLst/>
              <a:gdLst>
                <a:gd name="T0" fmla="*/ 0 w 255"/>
                <a:gd name="T1" fmla="*/ 372010 h 478"/>
                <a:gd name="T2" fmla="*/ 310776 w 255"/>
                <a:gd name="T3" fmla="*/ 372010 h 478"/>
                <a:gd name="T4" fmla="*/ 191247 w 255"/>
                <a:gd name="T5" fmla="*/ 75596 h 478"/>
                <a:gd name="T6" fmla="*/ 324722 w 255"/>
                <a:gd name="T7" fmla="*/ 0 h 478"/>
                <a:gd name="T8" fmla="*/ 500031 w 255"/>
                <a:gd name="T9" fmla="*/ 358084 h 478"/>
                <a:gd name="T10" fmla="*/ 494055 w 255"/>
                <a:gd name="T11" fmla="*/ 698265 h 478"/>
                <a:gd name="T12" fmla="*/ 314761 w 255"/>
                <a:gd name="T13" fmla="*/ 944945 h 478"/>
                <a:gd name="T14" fmla="*/ 278902 w 255"/>
                <a:gd name="T15" fmla="*/ 944945 h 478"/>
                <a:gd name="T16" fmla="*/ 103592 w 255"/>
                <a:gd name="T17" fmla="*/ 630626 h 478"/>
                <a:gd name="T18" fmla="*/ 0 w 255"/>
                <a:gd name="T19" fmla="*/ 37201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5" h="478">
                  <a:moveTo>
                    <a:pt x="0" y="187"/>
                  </a:moveTo>
                  <a:cubicBezTo>
                    <a:pt x="156" y="187"/>
                    <a:pt x="156" y="187"/>
                    <a:pt x="156" y="187"/>
                  </a:cubicBezTo>
                  <a:cubicBezTo>
                    <a:pt x="156" y="187"/>
                    <a:pt x="100" y="39"/>
                    <a:pt x="96" y="38"/>
                  </a:cubicBezTo>
                  <a:cubicBezTo>
                    <a:pt x="163" y="0"/>
                    <a:pt x="163" y="0"/>
                    <a:pt x="163" y="0"/>
                  </a:cubicBezTo>
                  <a:cubicBezTo>
                    <a:pt x="163" y="0"/>
                    <a:pt x="249" y="172"/>
                    <a:pt x="251" y="180"/>
                  </a:cubicBezTo>
                  <a:cubicBezTo>
                    <a:pt x="254" y="187"/>
                    <a:pt x="255" y="339"/>
                    <a:pt x="248" y="351"/>
                  </a:cubicBezTo>
                  <a:cubicBezTo>
                    <a:pt x="241" y="364"/>
                    <a:pt x="168" y="473"/>
                    <a:pt x="158" y="475"/>
                  </a:cubicBezTo>
                  <a:cubicBezTo>
                    <a:pt x="149" y="478"/>
                    <a:pt x="140" y="475"/>
                    <a:pt x="140" y="475"/>
                  </a:cubicBezTo>
                  <a:cubicBezTo>
                    <a:pt x="52" y="317"/>
                    <a:pt x="52" y="317"/>
                    <a:pt x="52" y="317"/>
                  </a:cubicBezTo>
                  <a:lnTo>
                    <a:pt x="0" y="187"/>
                  </a:lnTo>
                  <a:close/>
                </a:path>
              </a:pathLst>
            </a:custGeom>
            <a:solidFill>
              <a:srgbClr val="3B3A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492" name="Freeform 407"/>
            <p:cNvSpPr>
              <a:spLocks/>
            </p:cNvSpPr>
            <p:nvPr/>
          </p:nvSpPr>
          <p:spPr bwMode="auto">
            <a:xfrm>
              <a:off x="9763125" y="5546494"/>
              <a:ext cx="42862" cy="158750"/>
            </a:xfrm>
            <a:custGeom>
              <a:avLst/>
              <a:gdLst>
                <a:gd name="T0" fmla="*/ 19483 w 22"/>
                <a:gd name="T1" fmla="*/ 158750 h 80"/>
                <a:gd name="T2" fmla="*/ 0 w 22"/>
                <a:gd name="T3" fmla="*/ 63500 h 80"/>
                <a:gd name="T4" fmla="*/ 0 w 22"/>
                <a:gd name="T5" fmla="*/ 33734 h 80"/>
                <a:gd name="T6" fmla="*/ 19483 w 22"/>
                <a:gd name="T7" fmla="*/ 95250 h 80"/>
                <a:gd name="T8" fmla="*/ 29224 w 22"/>
                <a:gd name="T9" fmla="*/ 0 h 80"/>
                <a:gd name="T10" fmla="*/ 19483 w 22"/>
                <a:gd name="T11" fmla="*/ 158750 h 8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80">
                  <a:moveTo>
                    <a:pt x="10" y="80"/>
                  </a:moveTo>
                  <a:cubicBezTo>
                    <a:pt x="0" y="32"/>
                    <a:pt x="0" y="32"/>
                    <a:pt x="0" y="32"/>
                  </a:cubicBezTo>
                  <a:cubicBezTo>
                    <a:pt x="0" y="17"/>
                    <a:pt x="0" y="17"/>
                    <a:pt x="0" y="17"/>
                  </a:cubicBezTo>
                  <a:cubicBezTo>
                    <a:pt x="0" y="17"/>
                    <a:pt x="7" y="55"/>
                    <a:pt x="10" y="48"/>
                  </a:cubicBezTo>
                  <a:cubicBezTo>
                    <a:pt x="12" y="42"/>
                    <a:pt x="15" y="0"/>
                    <a:pt x="15" y="0"/>
                  </a:cubicBezTo>
                  <a:cubicBezTo>
                    <a:pt x="15" y="0"/>
                    <a:pt x="22" y="56"/>
                    <a:pt x="10" y="80"/>
                  </a:cubicBezTo>
                  <a:close/>
                </a:path>
              </a:pathLst>
            </a:custGeom>
            <a:solidFill>
              <a:srgbClr val="2B2B2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493" name="Freeform 408"/>
            <p:cNvSpPr>
              <a:spLocks/>
            </p:cNvSpPr>
            <p:nvPr/>
          </p:nvSpPr>
          <p:spPr bwMode="auto">
            <a:xfrm>
              <a:off x="9736137" y="5394094"/>
              <a:ext cx="53975" cy="279400"/>
            </a:xfrm>
            <a:custGeom>
              <a:avLst/>
              <a:gdLst>
                <a:gd name="T0" fmla="*/ 31750 w 34"/>
                <a:gd name="T1" fmla="*/ 0 h 176"/>
                <a:gd name="T2" fmla="*/ 53975 w 34"/>
                <a:gd name="T3" fmla="*/ 163513 h 176"/>
                <a:gd name="T4" fmla="*/ 53975 w 34"/>
                <a:gd name="T5" fmla="*/ 279400 h 176"/>
                <a:gd name="T6" fmla="*/ 31750 w 34"/>
                <a:gd name="T7" fmla="*/ 231775 h 176"/>
                <a:gd name="T8" fmla="*/ 0 w 34"/>
                <a:gd name="T9" fmla="*/ 0 h 176"/>
                <a:gd name="T10" fmla="*/ 31750 w 34"/>
                <a:gd name="T11" fmla="*/ 0 h 1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4" h="176">
                  <a:moveTo>
                    <a:pt x="20" y="0"/>
                  </a:moveTo>
                  <a:lnTo>
                    <a:pt x="34" y="103"/>
                  </a:lnTo>
                  <a:lnTo>
                    <a:pt x="34" y="176"/>
                  </a:lnTo>
                  <a:lnTo>
                    <a:pt x="20" y="146"/>
                  </a:lnTo>
                  <a:lnTo>
                    <a:pt x="0" y="0"/>
                  </a:lnTo>
                  <a:lnTo>
                    <a:pt x="20" y="0"/>
                  </a:lnTo>
                  <a:close/>
                </a:path>
              </a:pathLst>
            </a:custGeom>
            <a:solidFill>
              <a:srgbClr val="2B2B2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494" name="Freeform 409"/>
            <p:cNvSpPr>
              <a:spLocks/>
            </p:cNvSpPr>
            <p:nvPr/>
          </p:nvSpPr>
          <p:spPr bwMode="auto">
            <a:xfrm>
              <a:off x="9645650" y="5003569"/>
              <a:ext cx="133350" cy="90488"/>
            </a:xfrm>
            <a:custGeom>
              <a:avLst/>
              <a:gdLst>
                <a:gd name="T0" fmla="*/ 9525 w 84"/>
                <a:gd name="T1" fmla="*/ 90488 h 57"/>
                <a:gd name="T2" fmla="*/ 0 w 84"/>
                <a:gd name="T3" fmla="*/ 68263 h 57"/>
                <a:gd name="T4" fmla="*/ 104775 w 84"/>
                <a:gd name="T5" fmla="*/ 11113 h 57"/>
                <a:gd name="T6" fmla="*/ 120650 w 84"/>
                <a:gd name="T7" fmla="*/ 0 h 57"/>
                <a:gd name="T8" fmla="*/ 133350 w 84"/>
                <a:gd name="T9" fmla="*/ 22225 h 57"/>
                <a:gd name="T10" fmla="*/ 9525 w 84"/>
                <a:gd name="T11" fmla="*/ 90488 h 5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4" h="57">
                  <a:moveTo>
                    <a:pt x="6" y="57"/>
                  </a:moveTo>
                  <a:lnTo>
                    <a:pt x="0" y="43"/>
                  </a:lnTo>
                  <a:lnTo>
                    <a:pt x="66" y="7"/>
                  </a:lnTo>
                  <a:lnTo>
                    <a:pt x="76" y="0"/>
                  </a:lnTo>
                  <a:lnTo>
                    <a:pt x="84" y="14"/>
                  </a:lnTo>
                  <a:lnTo>
                    <a:pt x="6" y="5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495" name="Freeform 410"/>
            <p:cNvSpPr>
              <a:spLocks/>
            </p:cNvSpPr>
            <p:nvPr/>
          </p:nvSpPr>
          <p:spPr bwMode="auto">
            <a:xfrm>
              <a:off x="9539287" y="4706707"/>
              <a:ext cx="204787" cy="355600"/>
            </a:xfrm>
            <a:custGeom>
              <a:avLst/>
              <a:gdLst>
                <a:gd name="T0" fmla="*/ 204787 w 103"/>
                <a:gd name="T1" fmla="*/ 309652 h 178"/>
                <a:gd name="T2" fmla="*/ 159058 w 103"/>
                <a:gd name="T3" fmla="*/ 207766 h 178"/>
                <a:gd name="T4" fmla="*/ 127246 w 103"/>
                <a:gd name="T5" fmla="*/ 53939 h 178"/>
                <a:gd name="T6" fmla="*/ 35788 w 103"/>
                <a:gd name="T7" fmla="*/ 7991 h 178"/>
                <a:gd name="T8" fmla="*/ 1988 w 103"/>
                <a:gd name="T9" fmla="*/ 131852 h 178"/>
                <a:gd name="T10" fmla="*/ 37776 w 103"/>
                <a:gd name="T11" fmla="*/ 267699 h 178"/>
                <a:gd name="T12" fmla="*/ 105376 w 103"/>
                <a:gd name="T13" fmla="*/ 329629 h 178"/>
                <a:gd name="T14" fmla="*/ 123270 w 103"/>
                <a:gd name="T15" fmla="*/ 355600 h 178"/>
                <a:gd name="T16" fmla="*/ 204787 w 103"/>
                <a:gd name="T17" fmla="*/ 309652 h 1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3" h="178">
                  <a:moveTo>
                    <a:pt x="103" y="155"/>
                  </a:moveTo>
                  <a:cubicBezTo>
                    <a:pt x="102" y="151"/>
                    <a:pt x="80" y="108"/>
                    <a:pt x="80" y="104"/>
                  </a:cubicBezTo>
                  <a:cubicBezTo>
                    <a:pt x="80" y="101"/>
                    <a:pt x="69" y="33"/>
                    <a:pt x="64" y="27"/>
                  </a:cubicBezTo>
                  <a:cubicBezTo>
                    <a:pt x="59" y="22"/>
                    <a:pt x="24" y="0"/>
                    <a:pt x="18" y="4"/>
                  </a:cubicBezTo>
                  <a:cubicBezTo>
                    <a:pt x="12" y="8"/>
                    <a:pt x="0" y="57"/>
                    <a:pt x="1" y="66"/>
                  </a:cubicBezTo>
                  <a:cubicBezTo>
                    <a:pt x="2" y="75"/>
                    <a:pt x="13" y="127"/>
                    <a:pt x="19" y="134"/>
                  </a:cubicBezTo>
                  <a:cubicBezTo>
                    <a:pt x="25" y="142"/>
                    <a:pt x="49" y="163"/>
                    <a:pt x="53" y="165"/>
                  </a:cubicBezTo>
                  <a:cubicBezTo>
                    <a:pt x="58" y="167"/>
                    <a:pt x="62" y="178"/>
                    <a:pt x="62" y="178"/>
                  </a:cubicBezTo>
                  <a:lnTo>
                    <a:pt x="103" y="155"/>
                  </a:lnTo>
                  <a:close/>
                </a:path>
              </a:pathLst>
            </a:custGeom>
            <a:solidFill>
              <a:srgbClr val="FED4A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496" name="Freeform 411"/>
            <p:cNvSpPr>
              <a:spLocks/>
            </p:cNvSpPr>
            <p:nvPr/>
          </p:nvSpPr>
          <p:spPr bwMode="auto">
            <a:xfrm>
              <a:off x="9458325" y="5697307"/>
              <a:ext cx="246062" cy="565150"/>
            </a:xfrm>
            <a:custGeom>
              <a:avLst/>
              <a:gdLst>
                <a:gd name="T0" fmla="*/ 0 w 124"/>
                <a:gd name="T1" fmla="*/ 565150 h 284"/>
                <a:gd name="T2" fmla="*/ 220265 w 124"/>
                <a:gd name="T3" fmla="*/ 483561 h 284"/>
                <a:gd name="T4" fmla="*/ 246062 w 124"/>
                <a:gd name="T5" fmla="*/ 288545 h 284"/>
                <a:gd name="T6" fmla="*/ 236140 w 124"/>
                <a:gd name="T7" fmla="*/ 185067 h 284"/>
                <a:gd name="T8" fmla="*/ 0 w 124"/>
                <a:gd name="T9" fmla="*/ 0 h 284"/>
                <a:gd name="T10" fmla="*/ 0 w 124"/>
                <a:gd name="T11" fmla="*/ 565150 h 2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4" h="284">
                  <a:moveTo>
                    <a:pt x="0" y="284"/>
                  </a:moveTo>
                  <a:cubicBezTo>
                    <a:pt x="6" y="284"/>
                    <a:pt x="100" y="273"/>
                    <a:pt x="111" y="243"/>
                  </a:cubicBezTo>
                  <a:cubicBezTo>
                    <a:pt x="123" y="212"/>
                    <a:pt x="124" y="145"/>
                    <a:pt x="124" y="145"/>
                  </a:cubicBezTo>
                  <a:cubicBezTo>
                    <a:pt x="119" y="93"/>
                    <a:pt x="119" y="93"/>
                    <a:pt x="119" y="93"/>
                  </a:cubicBezTo>
                  <a:cubicBezTo>
                    <a:pt x="119" y="93"/>
                    <a:pt x="59" y="6"/>
                    <a:pt x="0" y="0"/>
                  </a:cubicBezTo>
                  <a:lnTo>
                    <a:pt x="0" y="284"/>
                  </a:lnTo>
                  <a:close/>
                </a:path>
              </a:pathLst>
            </a:custGeom>
            <a:solidFill>
              <a:srgbClr val="CD3E2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497" name="Freeform 412"/>
            <p:cNvSpPr>
              <a:spLocks/>
            </p:cNvSpPr>
            <p:nvPr/>
          </p:nvSpPr>
          <p:spPr bwMode="auto">
            <a:xfrm>
              <a:off x="8950325" y="5022619"/>
              <a:ext cx="508000" cy="950913"/>
            </a:xfrm>
            <a:custGeom>
              <a:avLst/>
              <a:gdLst>
                <a:gd name="T0" fmla="*/ 508000 w 255"/>
                <a:gd name="T1" fmla="*/ 372010 h 478"/>
                <a:gd name="T2" fmla="*/ 197224 w 255"/>
                <a:gd name="T3" fmla="*/ 372010 h 478"/>
                <a:gd name="T4" fmla="*/ 314761 w 255"/>
                <a:gd name="T5" fmla="*/ 75596 h 478"/>
                <a:gd name="T6" fmla="*/ 181286 w 255"/>
                <a:gd name="T7" fmla="*/ 0 h 478"/>
                <a:gd name="T8" fmla="*/ 5976 w 255"/>
                <a:gd name="T9" fmla="*/ 358084 h 478"/>
                <a:gd name="T10" fmla="*/ 13945 w 255"/>
                <a:gd name="T11" fmla="*/ 698265 h 478"/>
                <a:gd name="T12" fmla="*/ 191247 w 255"/>
                <a:gd name="T13" fmla="*/ 944945 h 478"/>
                <a:gd name="T14" fmla="*/ 229098 w 255"/>
                <a:gd name="T15" fmla="*/ 944945 h 478"/>
                <a:gd name="T16" fmla="*/ 404408 w 255"/>
                <a:gd name="T17" fmla="*/ 630626 h 478"/>
                <a:gd name="T18" fmla="*/ 508000 w 255"/>
                <a:gd name="T19" fmla="*/ 37201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5" h="478">
                  <a:moveTo>
                    <a:pt x="255" y="187"/>
                  </a:moveTo>
                  <a:cubicBezTo>
                    <a:pt x="99" y="187"/>
                    <a:pt x="99" y="187"/>
                    <a:pt x="99" y="187"/>
                  </a:cubicBezTo>
                  <a:cubicBezTo>
                    <a:pt x="99" y="187"/>
                    <a:pt x="155" y="39"/>
                    <a:pt x="158" y="38"/>
                  </a:cubicBezTo>
                  <a:cubicBezTo>
                    <a:pt x="91" y="0"/>
                    <a:pt x="91" y="0"/>
                    <a:pt x="91" y="0"/>
                  </a:cubicBezTo>
                  <a:cubicBezTo>
                    <a:pt x="91" y="0"/>
                    <a:pt x="6" y="172"/>
                    <a:pt x="3" y="180"/>
                  </a:cubicBezTo>
                  <a:cubicBezTo>
                    <a:pt x="1" y="187"/>
                    <a:pt x="0" y="339"/>
                    <a:pt x="7" y="351"/>
                  </a:cubicBezTo>
                  <a:cubicBezTo>
                    <a:pt x="13" y="364"/>
                    <a:pt x="87" y="473"/>
                    <a:pt x="96" y="475"/>
                  </a:cubicBezTo>
                  <a:cubicBezTo>
                    <a:pt x="105" y="478"/>
                    <a:pt x="115" y="475"/>
                    <a:pt x="115" y="475"/>
                  </a:cubicBezTo>
                  <a:cubicBezTo>
                    <a:pt x="203" y="317"/>
                    <a:pt x="203" y="317"/>
                    <a:pt x="203" y="317"/>
                  </a:cubicBezTo>
                  <a:lnTo>
                    <a:pt x="255" y="187"/>
                  </a:lnTo>
                  <a:close/>
                </a:path>
              </a:pathLst>
            </a:custGeom>
            <a:solidFill>
              <a:srgbClr val="3B3A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498" name="Freeform 413"/>
            <p:cNvSpPr>
              <a:spLocks/>
            </p:cNvSpPr>
            <p:nvPr/>
          </p:nvSpPr>
          <p:spPr bwMode="auto">
            <a:xfrm>
              <a:off x="9107488" y="5546494"/>
              <a:ext cx="44450" cy="158750"/>
            </a:xfrm>
            <a:custGeom>
              <a:avLst/>
              <a:gdLst>
                <a:gd name="T0" fmla="*/ 26266 w 22"/>
                <a:gd name="T1" fmla="*/ 158750 h 80"/>
                <a:gd name="T2" fmla="*/ 44450 w 22"/>
                <a:gd name="T3" fmla="*/ 63500 h 80"/>
                <a:gd name="T4" fmla="*/ 44450 w 22"/>
                <a:gd name="T5" fmla="*/ 33734 h 80"/>
                <a:gd name="T6" fmla="*/ 26266 w 22"/>
                <a:gd name="T7" fmla="*/ 95250 h 80"/>
                <a:gd name="T8" fmla="*/ 16164 w 22"/>
                <a:gd name="T9" fmla="*/ 0 h 80"/>
                <a:gd name="T10" fmla="*/ 26266 w 22"/>
                <a:gd name="T11" fmla="*/ 158750 h 8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80">
                  <a:moveTo>
                    <a:pt x="13" y="80"/>
                  </a:moveTo>
                  <a:cubicBezTo>
                    <a:pt x="22" y="32"/>
                    <a:pt x="22" y="32"/>
                    <a:pt x="22" y="32"/>
                  </a:cubicBezTo>
                  <a:cubicBezTo>
                    <a:pt x="22" y="17"/>
                    <a:pt x="22" y="17"/>
                    <a:pt x="22" y="17"/>
                  </a:cubicBezTo>
                  <a:cubicBezTo>
                    <a:pt x="22" y="17"/>
                    <a:pt x="15" y="55"/>
                    <a:pt x="13" y="48"/>
                  </a:cubicBezTo>
                  <a:cubicBezTo>
                    <a:pt x="10" y="42"/>
                    <a:pt x="8" y="0"/>
                    <a:pt x="8" y="0"/>
                  </a:cubicBezTo>
                  <a:cubicBezTo>
                    <a:pt x="8" y="0"/>
                    <a:pt x="0" y="56"/>
                    <a:pt x="13" y="80"/>
                  </a:cubicBezTo>
                  <a:close/>
                </a:path>
              </a:pathLst>
            </a:custGeom>
            <a:solidFill>
              <a:srgbClr val="2B2B2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499" name="Freeform 414"/>
            <p:cNvSpPr>
              <a:spLocks/>
            </p:cNvSpPr>
            <p:nvPr/>
          </p:nvSpPr>
          <p:spPr bwMode="auto">
            <a:xfrm>
              <a:off x="9123363" y="5394094"/>
              <a:ext cx="53975" cy="279400"/>
            </a:xfrm>
            <a:custGeom>
              <a:avLst/>
              <a:gdLst>
                <a:gd name="T0" fmla="*/ 23813 w 34"/>
                <a:gd name="T1" fmla="*/ 0 h 176"/>
                <a:gd name="T2" fmla="*/ 0 w 34"/>
                <a:gd name="T3" fmla="*/ 163513 h 176"/>
                <a:gd name="T4" fmla="*/ 0 w 34"/>
                <a:gd name="T5" fmla="*/ 279400 h 176"/>
                <a:gd name="T6" fmla="*/ 23813 w 34"/>
                <a:gd name="T7" fmla="*/ 231775 h 176"/>
                <a:gd name="T8" fmla="*/ 53975 w 34"/>
                <a:gd name="T9" fmla="*/ 0 h 176"/>
                <a:gd name="T10" fmla="*/ 23813 w 34"/>
                <a:gd name="T11" fmla="*/ 0 h 1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4" h="176">
                  <a:moveTo>
                    <a:pt x="15" y="0"/>
                  </a:moveTo>
                  <a:lnTo>
                    <a:pt x="0" y="103"/>
                  </a:lnTo>
                  <a:lnTo>
                    <a:pt x="0" y="176"/>
                  </a:lnTo>
                  <a:lnTo>
                    <a:pt x="15" y="146"/>
                  </a:lnTo>
                  <a:lnTo>
                    <a:pt x="34" y="0"/>
                  </a:lnTo>
                  <a:lnTo>
                    <a:pt x="15" y="0"/>
                  </a:lnTo>
                  <a:close/>
                </a:path>
              </a:pathLst>
            </a:custGeom>
            <a:solidFill>
              <a:srgbClr val="2B2B2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00" name="Freeform 415"/>
            <p:cNvSpPr>
              <a:spLocks/>
            </p:cNvSpPr>
            <p:nvPr/>
          </p:nvSpPr>
          <p:spPr bwMode="auto">
            <a:xfrm>
              <a:off x="9137650" y="5003569"/>
              <a:ext cx="131762" cy="90488"/>
            </a:xfrm>
            <a:custGeom>
              <a:avLst/>
              <a:gdLst>
                <a:gd name="T0" fmla="*/ 120650 w 83"/>
                <a:gd name="T1" fmla="*/ 90488 h 57"/>
                <a:gd name="T2" fmla="*/ 131762 w 83"/>
                <a:gd name="T3" fmla="*/ 68263 h 57"/>
                <a:gd name="T4" fmla="*/ 26987 w 83"/>
                <a:gd name="T5" fmla="*/ 11113 h 57"/>
                <a:gd name="T6" fmla="*/ 9525 w 83"/>
                <a:gd name="T7" fmla="*/ 0 h 57"/>
                <a:gd name="T8" fmla="*/ 0 w 83"/>
                <a:gd name="T9" fmla="*/ 22225 h 57"/>
                <a:gd name="T10" fmla="*/ 120650 w 83"/>
                <a:gd name="T11" fmla="*/ 90488 h 5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3" h="57">
                  <a:moveTo>
                    <a:pt x="76" y="57"/>
                  </a:moveTo>
                  <a:lnTo>
                    <a:pt x="83" y="43"/>
                  </a:lnTo>
                  <a:lnTo>
                    <a:pt x="17" y="7"/>
                  </a:lnTo>
                  <a:lnTo>
                    <a:pt x="6" y="0"/>
                  </a:lnTo>
                  <a:lnTo>
                    <a:pt x="0" y="14"/>
                  </a:lnTo>
                  <a:lnTo>
                    <a:pt x="76" y="5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01" name="Freeform 416"/>
            <p:cNvSpPr>
              <a:spLocks/>
            </p:cNvSpPr>
            <p:nvPr/>
          </p:nvSpPr>
          <p:spPr bwMode="auto">
            <a:xfrm>
              <a:off x="9170988" y="4706707"/>
              <a:ext cx="203200" cy="355600"/>
            </a:xfrm>
            <a:custGeom>
              <a:avLst/>
              <a:gdLst>
                <a:gd name="T0" fmla="*/ 0 w 102"/>
                <a:gd name="T1" fmla="*/ 309652 h 178"/>
                <a:gd name="T2" fmla="*/ 43827 w 102"/>
                <a:gd name="T3" fmla="*/ 207766 h 178"/>
                <a:gd name="T4" fmla="*/ 77694 w 102"/>
                <a:gd name="T5" fmla="*/ 53939 h 178"/>
                <a:gd name="T6" fmla="*/ 169333 w 102"/>
                <a:gd name="T7" fmla="*/ 7991 h 178"/>
                <a:gd name="T8" fmla="*/ 203200 w 102"/>
                <a:gd name="T9" fmla="*/ 131852 h 178"/>
                <a:gd name="T10" fmla="*/ 165349 w 102"/>
                <a:gd name="T11" fmla="*/ 267699 h 178"/>
                <a:gd name="T12" fmla="*/ 97616 w 102"/>
                <a:gd name="T13" fmla="*/ 329629 h 178"/>
                <a:gd name="T14" fmla="*/ 81678 w 102"/>
                <a:gd name="T15" fmla="*/ 355600 h 178"/>
                <a:gd name="T16" fmla="*/ 0 w 102"/>
                <a:gd name="T17" fmla="*/ 309652 h 1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2" h="178">
                  <a:moveTo>
                    <a:pt x="0" y="155"/>
                  </a:moveTo>
                  <a:cubicBezTo>
                    <a:pt x="0" y="151"/>
                    <a:pt x="22" y="108"/>
                    <a:pt x="22" y="104"/>
                  </a:cubicBezTo>
                  <a:cubicBezTo>
                    <a:pt x="22" y="101"/>
                    <a:pt x="34" y="33"/>
                    <a:pt x="39" y="27"/>
                  </a:cubicBezTo>
                  <a:cubicBezTo>
                    <a:pt x="44" y="22"/>
                    <a:pt x="79" y="0"/>
                    <a:pt x="85" y="4"/>
                  </a:cubicBezTo>
                  <a:cubicBezTo>
                    <a:pt x="91" y="8"/>
                    <a:pt x="102" y="57"/>
                    <a:pt x="102" y="66"/>
                  </a:cubicBezTo>
                  <a:cubicBezTo>
                    <a:pt x="101" y="75"/>
                    <a:pt x="90" y="127"/>
                    <a:pt x="83" y="134"/>
                  </a:cubicBezTo>
                  <a:cubicBezTo>
                    <a:pt x="77" y="142"/>
                    <a:pt x="54" y="163"/>
                    <a:pt x="49" y="165"/>
                  </a:cubicBezTo>
                  <a:cubicBezTo>
                    <a:pt x="45" y="167"/>
                    <a:pt x="41" y="178"/>
                    <a:pt x="41" y="178"/>
                  </a:cubicBezTo>
                  <a:lnTo>
                    <a:pt x="0" y="155"/>
                  </a:lnTo>
                  <a:close/>
                </a:path>
              </a:pathLst>
            </a:custGeom>
            <a:solidFill>
              <a:srgbClr val="FED4A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02" name="Freeform 417"/>
            <p:cNvSpPr>
              <a:spLocks/>
            </p:cNvSpPr>
            <p:nvPr/>
          </p:nvSpPr>
          <p:spPr bwMode="auto">
            <a:xfrm>
              <a:off x="9336088" y="5394094"/>
              <a:ext cx="242887" cy="303213"/>
            </a:xfrm>
            <a:custGeom>
              <a:avLst/>
              <a:gdLst>
                <a:gd name="T0" fmla="*/ 121444 w 122"/>
                <a:gd name="T1" fmla="*/ 0 h 152"/>
                <a:gd name="T2" fmla="*/ 0 w 122"/>
                <a:gd name="T3" fmla="*/ 303213 h 152"/>
                <a:gd name="T4" fmla="*/ 121444 w 122"/>
                <a:gd name="T5" fmla="*/ 261322 h 152"/>
                <a:gd name="T6" fmla="*/ 242887 w 122"/>
                <a:gd name="T7" fmla="*/ 303213 h 152"/>
                <a:gd name="T8" fmla="*/ 121444 w 122"/>
                <a:gd name="T9" fmla="*/ 0 h 1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2" h="152">
                  <a:moveTo>
                    <a:pt x="61" y="0"/>
                  </a:moveTo>
                  <a:cubicBezTo>
                    <a:pt x="61" y="0"/>
                    <a:pt x="12" y="122"/>
                    <a:pt x="0" y="152"/>
                  </a:cubicBezTo>
                  <a:cubicBezTo>
                    <a:pt x="61" y="131"/>
                    <a:pt x="61" y="131"/>
                    <a:pt x="61" y="131"/>
                  </a:cubicBezTo>
                  <a:cubicBezTo>
                    <a:pt x="122" y="152"/>
                    <a:pt x="122" y="152"/>
                    <a:pt x="122" y="152"/>
                  </a:cubicBezTo>
                  <a:cubicBezTo>
                    <a:pt x="110" y="122"/>
                    <a:pt x="61" y="0"/>
                    <a:pt x="61" y="0"/>
                  </a:cubicBezTo>
                  <a:close/>
                </a:path>
              </a:pathLst>
            </a:custGeom>
            <a:solidFill>
              <a:srgbClr val="ACADA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03" name="Freeform 418"/>
            <p:cNvSpPr>
              <a:spLocks/>
            </p:cNvSpPr>
            <p:nvPr/>
          </p:nvSpPr>
          <p:spPr bwMode="auto">
            <a:xfrm>
              <a:off x="9170988" y="5594119"/>
              <a:ext cx="573087" cy="392113"/>
            </a:xfrm>
            <a:custGeom>
              <a:avLst/>
              <a:gdLst>
                <a:gd name="T0" fmla="*/ 557168 w 288"/>
                <a:gd name="T1" fmla="*/ 292592 h 197"/>
                <a:gd name="T2" fmla="*/ 513390 w 288"/>
                <a:gd name="T3" fmla="*/ 258755 h 197"/>
                <a:gd name="T4" fmla="*/ 461653 w 288"/>
                <a:gd name="T5" fmla="*/ 123406 h 197"/>
                <a:gd name="T6" fmla="*/ 286544 w 288"/>
                <a:gd name="T7" fmla="*/ 0 h 197"/>
                <a:gd name="T8" fmla="*/ 109444 w 288"/>
                <a:gd name="T9" fmla="*/ 123406 h 197"/>
                <a:gd name="T10" fmla="*/ 59697 w 288"/>
                <a:gd name="T11" fmla="*/ 258755 h 197"/>
                <a:gd name="T12" fmla="*/ 13929 w 288"/>
                <a:gd name="T13" fmla="*/ 292592 h 197"/>
                <a:gd name="T14" fmla="*/ 13929 w 288"/>
                <a:gd name="T15" fmla="*/ 392113 h 197"/>
                <a:gd name="T16" fmla="*/ 39798 w 288"/>
                <a:gd name="T17" fmla="*/ 392113 h 197"/>
                <a:gd name="T18" fmla="*/ 49747 w 288"/>
                <a:gd name="T19" fmla="*/ 288611 h 197"/>
                <a:gd name="T20" fmla="*/ 286544 w 288"/>
                <a:gd name="T21" fmla="*/ 103502 h 197"/>
                <a:gd name="T22" fmla="*/ 523340 w 288"/>
                <a:gd name="T23" fmla="*/ 288611 h 197"/>
                <a:gd name="T24" fmla="*/ 533289 w 288"/>
                <a:gd name="T25" fmla="*/ 392113 h 197"/>
                <a:gd name="T26" fmla="*/ 557168 w 288"/>
                <a:gd name="T27" fmla="*/ 392113 h 197"/>
                <a:gd name="T28" fmla="*/ 557168 w 288"/>
                <a:gd name="T29" fmla="*/ 292592 h 19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88" h="197">
                  <a:moveTo>
                    <a:pt x="280" y="147"/>
                  </a:moveTo>
                  <a:cubicBezTo>
                    <a:pt x="279" y="138"/>
                    <a:pt x="258" y="130"/>
                    <a:pt x="258" y="130"/>
                  </a:cubicBezTo>
                  <a:cubicBezTo>
                    <a:pt x="258" y="130"/>
                    <a:pt x="241" y="82"/>
                    <a:pt x="232" y="62"/>
                  </a:cubicBezTo>
                  <a:cubicBezTo>
                    <a:pt x="224" y="41"/>
                    <a:pt x="144" y="0"/>
                    <a:pt x="144" y="0"/>
                  </a:cubicBezTo>
                  <a:cubicBezTo>
                    <a:pt x="144" y="0"/>
                    <a:pt x="64" y="41"/>
                    <a:pt x="55" y="62"/>
                  </a:cubicBezTo>
                  <a:cubicBezTo>
                    <a:pt x="46" y="82"/>
                    <a:pt x="30" y="130"/>
                    <a:pt x="30" y="130"/>
                  </a:cubicBezTo>
                  <a:cubicBezTo>
                    <a:pt x="30" y="130"/>
                    <a:pt x="8" y="138"/>
                    <a:pt x="7" y="147"/>
                  </a:cubicBezTo>
                  <a:cubicBezTo>
                    <a:pt x="6" y="155"/>
                    <a:pt x="0" y="197"/>
                    <a:pt x="7" y="197"/>
                  </a:cubicBezTo>
                  <a:cubicBezTo>
                    <a:pt x="15" y="197"/>
                    <a:pt x="20" y="197"/>
                    <a:pt x="20" y="197"/>
                  </a:cubicBezTo>
                  <a:cubicBezTo>
                    <a:pt x="25" y="145"/>
                    <a:pt x="25" y="145"/>
                    <a:pt x="25" y="145"/>
                  </a:cubicBezTo>
                  <a:cubicBezTo>
                    <a:pt x="25" y="145"/>
                    <a:pt x="103" y="52"/>
                    <a:pt x="144" y="52"/>
                  </a:cubicBezTo>
                  <a:cubicBezTo>
                    <a:pt x="184" y="52"/>
                    <a:pt x="263" y="145"/>
                    <a:pt x="263" y="145"/>
                  </a:cubicBezTo>
                  <a:cubicBezTo>
                    <a:pt x="268" y="197"/>
                    <a:pt x="268" y="197"/>
                    <a:pt x="268" y="197"/>
                  </a:cubicBezTo>
                  <a:cubicBezTo>
                    <a:pt x="268" y="197"/>
                    <a:pt x="273" y="197"/>
                    <a:pt x="280" y="197"/>
                  </a:cubicBezTo>
                  <a:cubicBezTo>
                    <a:pt x="288" y="197"/>
                    <a:pt x="282" y="155"/>
                    <a:pt x="280" y="147"/>
                  </a:cubicBezTo>
                  <a:close/>
                </a:path>
              </a:pathLst>
            </a:custGeom>
            <a:solidFill>
              <a:srgbClr val="FCCFA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04" name="Freeform 419"/>
            <p:cNvSpPr>
              <a:spLocks/>
            </p:cNvSpPr>
            <p:nvPr/>
          </p:nvSpPr>
          <p:spPr bwMode="auto">
            <a:xfrm>
              <a:off x="9210675" y="5673494"/>
              <a:ext cx="314325" cy="588963"/>
            </a:xfrm>
            <a:custGeom>
              <a:avLst/>
              <a:gdLst>
                <a:gd name="T0" fmla="*/ 161141 w 158"/>
                <a:gd name="T1" fmla="*/ 55713 h 296"/>
                <a:gd name="T2" fmla="*/ 161141 w 158"/>
                <a:gd name="T3" fmla="*/ 55713 h 296"/>
                <a:gd name="T4" fmla="*/ 9947 w 158"/>
                <a:gd name="T5" fmla="*/ 208923 h 296"/>
                <a:gd name="T6" fmla="*/ 0 w 158"/>
                <a:gd name="T7" fmla="*/ 312389 h 296"/>
                <a:gd name="T8" fmla="*/ 23873 w 158"/>
                <a:gd name="T9" fmla="*/ 507384 h 296"/>
                <a:gd name="T10" fmla="*/ 246685 w 158"/>
                <a:gd name="T11" fmla="*/ 588963 h 296"/>
                <a:gd name="T12" fmla="*/ 246685 w 158"/>
                <a:gd name="T13" fmla="*/ 55713 h 296"/>
                <a:gd name="T14" fmla="*/ 314325 w 158"/>
                <a:gd name="T15" fmla="*/ 0 h 296"/>
                <a:gd name="T16" fmla="*/ 161141 w 158"/>
                <a:gd name="T17" fmla="*/ 55713 h 2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8" h="296">
                  <a:moveTo>
                    <a:pt x="81" y="28"/>
                  </a:moveTo>
                  <a:cubicBezTo>
                    <a:pt x="81" y="28"/>
                    <a:pt x="81" y="28"/>
                    <a:pt x="81" y="28"/>
                  </a:cubicBezTo>
                  <a:cubicBezTo>
                    <a:pt x="39" y="55"/>
                    <a:pt x="5" y="105"/>
                    <a:pt x="5" y="105"/>
                  </a:cubicBezTo>
                  <a:cubicBezTo>
                    <a:pt x="0" y="157"/>
                    <a:pt x="0" y="157"/>
                    <a:pt x="0" y="157"/>
                  </a:cubicBezTo>
                  <a:cubicBezTo>
                    <a:pt x="0" y="157"/>
                    <a:pt x="1" y="224"/>
                    <a:pt x="12" y="255"/>
                  </a:cubicBezTo>
                  <a:cubicBezTo>
                    <a:pt x="24" y="285"/>
                    <a:pt x="117" y="296"/>
                    <a:pt x="124" y="296"/>
                  </a:cubicBezTo>
                  <a:cubicBezTo>
                    <a:pt x="124" y="28"/>
                    <a:pt x="124" y="28"/>
                    <a:pt x="124" y="28"/>
                  </a:cubicBezTo>
                  <a:cubicBezTo>
                    <a:pt x="124" y="16"/>
                    <a:pt x="158" y="0"/>
                    <a:pt x="158" y="0"/>
                  </a:cubicBezTo>
                  <a:cubicBezTo>
                    <a:pt x="115" y="4"/>
                    <a:pt x="84" y="27"/>
                    <a:pt x="81" y="28"/>
                  </a:cubicBezTo>
                  <a:close/>
                </a:path>
              </a:pathLst>
            </a:custGeom>
            <a:solidFill>
              <a:srgbClr val="AF3C2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05" name="Freeform 420"/>
            <p:cNvSpPr>
              <a:spLocks/>
            </p:cNvSpPr>
            <p:nvPr/>
          </p:nvSpPr>
          <p:spPr bwMode="auto">
            <a:xfrm>
              <a:off x="7932738" y="5016269"/>
              <a:ext cx="508000" cy="949325"/>
            </a:xfrm>
            <a:custGeom>
              <a:avLst/>
              <a:gdLst>
                <a:gd name="T0" fmla="*/ 0 w 255"/>
                <a:gd name="T1" fmla="*/ 370177 h 477"/>
                <a:gd name="T2" fmla="*/ 310776 w 255"/>
                <a:gd name="T3" fmla="*/ 370177 h 477"/>
                <a:gd name="T4" fmla="*/ 193239 w 255"/>
                <a:gd name="T5" fmla="*/ 73637 h 477"/>
                <a:gd name="T6" fmla="*/ 324722 w 255"/>
                <a:gd name="T7" fmla="*/ 0 h 477"/>
                <a:gd name="T8" fmla="*/ 502024 w 255"/>
                <a:gd name="T9" fmla="*/ 356246 h 477"/>
                <a:gd name="T10" fmla="*/ 494055 w 255"/>
                <a:gd name="T11" fmla="*/ 696570 h 477"/>
                <a:gd name="T12" fmla="*/ 316753 w 255"/>
                <a:gd name="T13" fmla="*/ 943354 h 477"/>
                <a:gd name="T14" fmla="*/ 278902 w 255"/>
                <a:gd name="T15" fmla="*/ 943354 h 477"/>
                <a:gd name="T16" fmla="*/ 103592 w 255"/>
                <a:gd name="T17" fmla="*/ 628903 h 477"/>
                <a:gd name="T18" fmla="*/ 0 w 255"/>
                <a:gd name="T19" fmla="*/ 370177 h 4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5" h="477">
                  <a:moveTo>
                    <a:pt x="0" y="186"/>
                  </a:moveTo>
                  <a:cubicBezTo>
                    <a:pt x="156" y="186"/>
                    <a:pt x="156" y="186"/>
                    <a:pt x="156" y="186"/>
                  </a:cubicBezTo>
                  <a:cubicBezTo>
                    <a:pt x="156" y="186"/>
                    <a:pt x="100" y="38"/>
                    <a:pt x="97" y="37"/>
                  </a:cubicBezTo>
                  <a:cubicBezTo>
                    <a:pt x="163" y="0"/>
                    <a:pt x="163" y="0"/>
                    <a:pt x="163" y="0"/>
                  </a:cubicBezTo>
                  <a:cubicBezTo>
                    <a:pt x="163" y="0"/>
                    <a:pt x="249" y="171"/>
                    <a:pt x="252" y="179"/>
                  </a:cubicBezTo>
                  <a:cubicBezTo>
                    <a:pt x="254" y="186"/>
                    <a:pt x="255" y="338"/>
                    <a:pt x="248" y="350"/>
                  </a:cubicBezTo>
                  <a:cubicBezTo>
                    <a:pt x="241" y="363"/>
                    <a:pt x="168" y="472"/>
                    <a:pt x="159" y="474"/>
                  </a:cubicBezTo>
                  <a:cubicBezTo>
                    <a:pt x="149" y="477"/>
                    <a:pt x="140" y="474"/>
                    <a:pt x="140" y="474"/>
                  </a:cubicBezTo>
                  <a:cubicBezTo>
                    <a:pt x="52" y="316"/>
                    <a:pt x="52" y="316"/>
                    <a:pt x="52" y="316"/>
                  </a:cubicBezTo>
                  <a:lnTo>
                    <a:pt x="0" y="186"/>
                  </a:lnTo>
                  <a:close/>
                </a:path>
              </a:pathLst>
            </a:custGeom>
            <a:solidFill>
              <a:srgbClr val="3B3A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06" name="Freeform 421"/>
            <p:cNvSpPr>
              <a:spLocks/>
            </p:cNvSpPr>
            <p:nvPr/>
          </p:nvSpPr>
          <p:spPr bwMode="auto">
            <a:xfrm>
              <a:off x="8239125" y="5536969"/>
              <a:ext cx="44450" cy="160338"/>
            </a:xfrm>
            <a:custGeom>
              <a:avLst/>
              <a:gdLst>
                <a:gd name="T0" fmla="*/ 18184 w 22"/>
                <a:gd name="T1" fmla="*/ 160338 h 80"/>
                <a:gd name="T2" fmla="*/ 0 w 22"/>
                <a:gd name="T3" fmla="*/ 64135 h 80"/>
                <a:gd name="T4" fmla="*/ 0 w 22"/>
                <a:gd name="T5" fmla="*/ 34072 h 80"/>
                <a:gd name="T6" fmla="*/ 18184 w 22"/>
                <a:gd name="T7" fmla="*/ 96203 h 80"/>
                <a:gd name="T8" fmla="*/ 28286 w 22"/>
                <a:gd name="T9" fmla="*/ 0 h 80"/>
                <a:gd name="T10" fmla="*/ 18184 w 22"/>
                <a:gd name="T11" fmla="*/ 160338 h 8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80">
                  <a:moveTo>
                    <a:pt x="9" y="80"/>
                  </a:moveTo>
                  <a:cubicBezTo>
                    <a:pt x="0" y="32"/>
                    <a:pt x="0" y="32"/>
                    <a:pt x="0" y="32"/>
                  </a:cubicBezTo>
                  <a:cubicBezTo>
                    <a:pt x="0" y="17"/>
                    <a:pt x="0" y="17"/>
                    <a:pt x="0" y="17"/>
                  </a:cubicBezTo>
                  <a:cubicBezTo>
                    <a:pt x="0" y="17"/>
                    <a:pt x="6" y="55"/>
                    <a:pt x="9" y="48"/>
                  </a:cubicBezTo>
                  <a:cubicBezTo>
                    <a:pt x="11" y="42"/>
                    <a:pt x="14" y="0"/>
                    <a:pt x="14" y="0"/>
                  </a:cubicBezTo>
                  <a:cubicBezTo>
                    <a:pt x="14" y="0"/>
                    <a:pt x="22" y="56"/>
                    <a:pt x="9" y="80"/>
                  </a:cubicBezTo>
                  <a:close/>
                </a:path>
              </a:pathLst>
            </a:custGeom>
            <a:solidFill>
              <a:srgbClr val="2B2B2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07" name="Freeform 422"/>
            <p:cNvSpPr>
              <a:spLocks/>
            </p:cNvSpPr>
            <p:nvPr/>
          </p:nvSpPr>
          <p:spPr bwMode="auto">
            <a:xfrm>
              <a:off x="8212138" y="5386157"/>
              <a:ext cx="55562" cy="279400"/>
            </a:xfrm>
            <a:custGeom>
              <a:avLst/>
              <a:gdLst>
                <a:gd name="T0" fmla="*/ 31750 w 35"/>
                <a:gd name="T1" fmla="*/ 0 h 176"/>
                <a:gd name="T2" fmla="*/ 55562 w 35"/>
                <a:gd name="T3" fmla="*/ 163513 h 176"/>
                <a:gd name="T4" fmla="*/ 55562 w 35"/>
                <a:gd name="T5" fmla="*/ 279400 h 176"/>
                <a:gd name="T6" fmla="*/ 31750 w 35"/>
                <a:gd name="T7" fmla="*/ 231775 h 176"/>
                <a:gd name="T8" fmla="*/ 0 w 35"/>
                <a:gd name="T9" fmla="*/ 0 h 176"/>
                <a:gd name="T10" fmla="*/ 31750 w 35"/>
                <a:gd name="T11" fmla="*/ 0 h 1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5" h="176">
                  <a:moveTo>
                    <a:pt x="20" y="0"/>
                  </a:moveTo>
                  <a:lnTo>
                    <a:pt x="35" y="103"/>
                  </a:lnTo>
                  <a:lnTo>
                    <a:pt x="35" y="176"/>
                  </a:lnTo>
                  <a:lnTo>
                    <a:pt x="20" y="146"/>
                  </a:lnTo>
                  <a:lnTo>
                    <a:pt x="0" y="0"/>
                  </a:lnTo>
                  <a:lnTo>
                    <a:pt x="20" y="0"/>
                  </a:lnTo>
                  <a:close/>
                </a:path>
              </a:pathLst>
            </a:custGeom>
            <a:solidFill>
              <a:srgbClr val="2B2B2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08" name="Freeform 423"/>
            <p:cNvSpPr>
              <a:spLocks/>
            </p:cNvSpPr>
            <p:nvPr/>
          </p:nvSpPr>
          <p:spPr bwMode="auto">
            <a:xfrm>
              <a:off x="8121650" y="4995632"/>
              <a:ext cx="131762" cy="90488"/>
            </a:xfrm>
            <a:custGeom>
              <a:avLst/>
              <a:gdLst>
                <a:gd name="T0" fmla="*/ 7937 w 83"/>
                <a:gd name="T1" fmla="*/ 90488 h 57"/>
                <a:gd name="T2" fmla="*/ 0 w 83"/>
                <a:gd name="T3" fmla="*/ 68263 h 57"/>
                <a:gd name="T4" fmla="*/ 103187 w 83"/>
                <a:gd name="T5" fmla="*/ 9525 h 57"/>
                <a:gd name="T6" fmla="*/ 122237 w 83"/>
                <a:gd name="T7" fmla="*/ 0 h 57"/>
                <a:gd name="T8" fmla="*/ 131762 w 83"/>
                <a:gd name="T9" fmla="*/ 22225 h 57"/>
                <a:gd name="T10" fmla="*/ 7937 w 83"/>
                <a:gd name="T11" fmla="*/ 90488 h 5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3" h="57">
                  <a:moveTo>
                    <a:pt x="5" y="57"/>
                  </a:moveTo>
                  <a:lnTo>
                    <a:pt x="0" y="43"/>
                  </a:lnTo>
                  <a:lnTo>
                    <a:pt x="65" y="6"/>
                  </a:lnTo>
                  <a:lnTo>
                    <a:pt x="77" y="0"/>
                  </a:lnTo>
                  <a:lnTo>
                    <a:pt x="83" y="14"/>
                  </a:lnTo>
                  <a:lnTo>
                    <a:pt x="5" y="5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09" name="Freeform 424"/>
            <p:cNvSpPr>
              <a:spLocks/>
            </p:cNvSpPr>
            <p:nvPr/>
          </p:nvSpPr>
          <p:spPr bwMode="auto">
            <a:xfrm>
              <a:off x="8013700" y="4698769"/>
              <a:ext cx="206375" cy="355600"/>
            </a:xfrm>
            <a:custGeom>
              <a:avLst/>
              <a:gdLst>
                <a:gd name="T0" fmla="*/ 206375 w 103"/>
                <a:gd name="T1" fmla="*/ 309652 h 178"/>
                <a:gd name="T2" fmla="*/ 162295 w 103"/>
                <a:gd name="T3" fmla="*/ 207766 h 178"/>
                <a:gd name="T4" fmla="*/ 128233 w 103"/>
                <a:gd name="T5" fmla="*/ 55937 h 178"/>
                <a:gd name="T6" fmla="*/ 36066 w 103"/>
                <a:gd name="T7" fmla="*/ 7991 h 178"/>
                <a:gd name="T8" fmla="*/ 2004 w 103"/>
                <a:gd name="T9" fmla="*/ 131852 h 178"/>
                <a:gd name="T10" fmla="*/ 38069 w 103"/>
                <a:gd name="T11" fmla="*/ 267699 h 178"/>
                <a:gd name="T12" fmla="*/ 108197 w 103"/>
                <a:gd name="T13" fmla="*/ 329629 h 178"/>
                <a:gd name="T14" fmla="*/ 124226 w 103"/>
                <a:gd name="T15" fmla="*/ 355600 h 178"/>
                <a:gd name="T16" fmla="*/ 206375 w 103"/>
                <a:gd name="T17" fmla="*/ 309652 h 1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3" h="178">
                  <a:moveTo>
                    <a:pt x="103" y="155"/>
                  </a:moveTo>
                  <a:cubicBezTo>
                    <a:pt x="102" y="151"/>
                    <a:pt x="81" y="108"/>
                    <a:pt x="81" y="104"/>
                  </a:cubicBezTo>
                  <a:cubicBezTo>
                    <a:pt x="81" y="101"/>
                    <a:pt x="69" y="33"/>
                    <a:pt x="64" y="28"/>
                  </a:cubicBezTo>
                  <a:cubicBezTo>
                    <a:pt x="59" y="23"/>
                    <a:pt x="24" y="0"/>
                    <a:pt x="18" y="4"/>
                  </a:cubicBezTo>
                  <a:cubicBezTo>
                    <a:pt x="12" y="9"/>
                    <a:pt x="0" y="57"/>
                    <a:pt x="1" y="66"/>
                  </a:cubicBezTo>
                  <a:cubicBezTo>
                    <a:pt x="2" y="75"/>
                    <a:pt x="13" y="127"/>
                    <a:pt x="19" y="134"/>
                  </a:cubicBezTo>
                  <a:cubicBezTo>
                    <a:pt x="26" y="142"/>
                    <a:pt x="49" y="163"/>
                    <a:pt x="54" y="165"/>
                  </a:cubicBezTo>
                  <a:cubicBezTo>
                    <a:pt x="58" y="167"/>
                    <a:pt x="62" y="178"/>
                    <a:pt x="62" y="178"/>
                  </a:cubicBezTo>
                  <a:lnTo>
                    <a:pt x="103" y="155"/>
                  </a:lnTo>
                  <a:close/>
                </a:path>
              </a:pathLst>
            </a:custGeom>
            <a:solidFill>
              <a:srgbClr val="FED4A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10" name="Freeform 425"/>
            <p:cNvSpPr>
              <a:spLocks/>
            </p:cNvSpPr>
            <p:nvPr/>
          </p:nvSpPr>
          <p:spPr bwMode="auto">
            <a:xfrm>
              <a:off x="7932738" y="5689369"/>
              <a:ext cx="246062" cy="566738"/>
            </a:xfrm>
            <a:custGeom>
              <a:avLst/>
              <a:gdLst>
                <a:gd name="T0" fmla="*/ 0 w 124"/>
                <a:gd name="T1" fmla="*/ 566738 h 285"/>
                <a:gd name="T2" fmla="*/ 220265 w 124"/>
                <a:gd name="T3" fmla="*/ 483219 h 285"/>
                <a:gd name="T4" fmla="*/ 246062 w 124"/>
                <a:gd name="T5" fmla="*/ 288340 h 285"/>
                <a:gd name="T6" fmla="*/ 236140 w 124"/>
                <a:gd name="T7" fmla="*/ 184936 h 285"/>
                <a:gd name="T8" fmla="*/ 0 w 124"/>
                <a:gd name="T9" fmla="*/ 0 h 285"/>
                <a:gd name="T10" fmla="*/ 0 w 124"/>
                <a:gd name="T11" fmla="*/ 566738 h 2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4" h="285">
                  <a:moveTo>
                    <a:pt x="0" y="285"/>
                  </a:moveTo>
                  <a:cubicBezTo>
                    <a:pt x="6" y="285"/>
                    <a:pt x="100" y="273"/>
                    <a:pt x="111" y="243"/>
                  </a:cubicBezTo>
                  <a:cubicBezTo>
                    <a:pt x="123" y="212"/>
                    <a:pt x="124" y="145"/>
                    <a:pt x="124" y="145"/>
                  </a:cubicBezTo>
                  <a:cubicBezTo>
                    <a:pt x="119" y="93"/>
                    <a:pt x="119" y="93"/>
                    <a:pt x="119" y="93"/>
                  </a:cubicBezTo>
                  <a:cubicBezTo>
                    <a:pt x="119" y="93"/>
                    <a:pt x="60" y="6"/>
                    <a:pt x="0" y="0"/>
                  </a:cubicBezTo>
                  <a:lnTo>
                    <a:pt x="0" y="285"/>
                  </a:lnTo>
                  <a:close/>
                </a:path>
              </a:pathLst>
            </a:custGeom>
            <a:solidFill>
              <a:srgbClr val="7F4B2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11" name="Freeform 426"/>
            <p:cNvSpPr>
              <a:spLocks/>
            </p:cNvSpPr>
            <p:nvPr/>
          </p:nvSpPr>
          <p:spPr bwMode="auto">
            <a:xfrm>
              <a:off x="7424738" y="5016269"/>
              <a:ext cx="508000" cy="949325"/>
            </a:xfrm>
            <a:custGeom>
              <a:avLst/>
              <a:gdLst>
                <a:gd name="T0" fmla="*/ 508000 w 255"/>
                <a:gd name="T1" fmla="*/ 370177 h 477"/>
                <a:gd name="T2" fmla="*/ 197224 w 255"/>
                <a:gd name="T3" fmla="*/ 370177 h 477"/>
                <a:gd name="T4" fmla="*/ 314761 w 255"/>
                <a:gd name="T5" fmla="*/ 73637 h 477"/>
                <a:gd name="T6" fmla="*/ 183278 w 255"/>
                <a:gd name="T7" fmla="*/ 0 h 477"/>
                <a:gd name="T8" fmla="*/ 5976 w 255"/>
                <a:gd name="T9" fmla="*/ 356246 h 477"/>
                <a:gd name="T10" fmla="*/ 13945 w 255"/>
                <a:gd name="T11" fmla="*/ 696570 h 477"/>
                <a:gd name="T12" fmla="*/ 191247 w 255"/>
                <a:gd name="T13" fmla="*/ 943354 h 477"/>
                <a:gd name="T14" fmla="*/ 229098 w 255"/>
                <a:gd name="T15" fmla="*/ 943354 h 477"/>
                <a:gd name="T16" fmla="*/ 404408 w 255"/>
                <a:gd name="T17" fmla="*/ 628903 h 477"/>
                <a:gd name="T18" fmla="*/ 508000 w 255"/>
                <a:gd name="T19" fmla="*/ 370177 h 4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5" h="477">
                  <a:moveTo>
                    <a:pt x="255" y="186"/>
                  </a:moveTo>
                  <a:cubicBezTo>
                    <a:pt x="99" y="186"/>
                    <a:pt x="99" y="186"/>
                    <a:pt x="99" y="186"/>
                  </a:cubicBezTo>
                  <a:cubicBezTo>
                    <a:pt x="99" y="186"/>
                    <a:pt x="155" y="38"/>
                    <a:pt x="158" y="37"/>
                  </a:cubicBezTo>
                  <a:cubicBezTo>
                    <a:pt x="92" y="0"/>
                    <a:pt x="92" y="0"/>
                    <a:pt x="92" y="0"/>
                  </a:cubicBezTo>
                  <a:cubicBezTo>
                    <a:pt x="92" y="0"/>
                    <a:pt x="6" y="171"/>
                    <a:pt x="3" y="179"/>
                  </a:cubicBezTo>
                  <a:cubicBezTo>
                    <a:pt x="1" y="186"/>
                    <a:pt x="0" y="338"/>
                    <a:pt x="7" y="350"/>
                  </a:cubicBezTo>
                  <a:cubicBezTo>
                    <a:pt x="14" y="363"/>
                    <a:pt x="87" y="472"/>
                    <a:pt x="96" y="474"/>
                  </a:cubicBezTo>
                  <a:cubicBezTo>
                    <a:pt x="106" y="477"/>
                    <a:pt x="115" y="474"/>
                    <a:pt x="115" y="474"/>
                  </a:cubicBezTo>
                  <a:cubicBezTo>
                    <a:pt x="203" y="316"/>
                    <a:pt x="203" y="316"/>
                    <a:pt x="203" y="316"/>
                  </a:cubicBezTo>
                  <a:lnTo>
                    <a:pt x="255" y="186"/>
                  </a:lnTo>
                  <a:close/>
                </a:path>
              </a:pathLst>
            </a:custGeom>
            <a:solidFill>
              <a:srgbClr val="3B3A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12" name="Freeform 427"/>
            <p:cNvSpPr>
              <a:spLocks/>
            </p:cNvSpPr>
            <p:nvPr/>
          </p:nvSpPr>
          <p:spPr bwMode="auto">
            <a:xfrm>
              <a:off x="7583488" y="5536969"/>
              <a:ext cx="42862" cy="160338"/>
            </a:xfrm>
            <a:custGeom>
              <a:avLst/>
              <a:gdLst>
                <a:gd name="T0" fmla="*/ 24493 w 21"/>
                <a:gd name="T1" fmla="*/ 160338 h 80"/>
                <a:gd name="T2" fmla="*/ 42862 w 21"/>
                <a:gd name="T3" fmla="*/ 64135 h 80"/>
                <a:gd name="T4" fmla="*/ 42862 w 21"/>
                <a:gd name="T5" fmla="*/ 34072 h 80"/>
                <a:gd name="T6" fmla="*/ 24493 w 21"/>
                <a:gd name="T7" fmla="*/ 96203 h 80"/>
                <a:gd name="T8" fmla="*/ 14287 w 21"/>
                <a:gd name="T9" fmla="*/ 0 h 80"/>
                <a:gd name="T10" fmla="*/ 24493 w 21"/>
                <a:gd name="T11" fmla="*/ 160338 h 8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80">
                  <a:moveTo>
                    <a:pt x="12" y="80"/>
                  </a:moveTo>
                  <a:cubicBezTo>
                    <a:pt x="21" y="32"/>
                    <a:pt x="21" y="32"/>
                    <a:pt x="21" y="32"/>
                  </a:cubicBezTo>
                  <a:cubicBezTo>
                    <a:pt x="21" y="17"/>
                    <a:pt x="21" y="17"/>
                    <a:pt x="21" y="17"/>
                  </a:cubicBezTo>
                  <a:cubicBezTo>
                    <a:pt x="21" y="17"/>
                    <a:pt x="15" y="55"/>
                    <a:pt x="12" y="48"/>
                  </a:cubicBezTo>
                  <a:cubicBezTo>
                    <a:pt x="10" y="42"/>
                    <a:pt x="7" y="0"/>
                    <a:pt x="7" y="0"/>
                  </a:cubicBezTo>
                  <a:cubicBezTo>
                    <a:pt x="7" y="0"/>
                    <a:pt x="0" y="56"/>
                    <a:pt x="12" y="80"/>
                  </a:cubicBezTo>
                  <a:close/>
                </a:path>
              </a:pathLst>
            </a:custGeom>
            <a:solidFill>
              <a:srgbClr val="2B2B2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13" name="Freeform 428"/>
            <p:cNvSpPr>
              <a:spLocks/>
            </p:cNvSpPr>
            <p:nvPr/>
          </p:nvSpPr>
          <p:spPr bwMode="auto">
            <a:xfrm>
              <a:off x="7599363" y="5386157"/>
              <a:ext cx="53975" cy="279400"/>
            </a:xfrm>
            <a:custGeom>
              <a:avLst/>
              <a:gdLst>
                <a:gd name="T0" fmla="*/ 22225 w 34"/>
                <a:gd name="T1" fmla="*/ 0 h 176"/>
                <a:gd name="T2" fmla="*/ 0 w 34"/>
                <a:gd name="T3" fmla="*/ 163513 h 176"/>
                <a:gd name="T4" fmla="*/ 0 w 34"/>
                <a:gd name="T5" fmla="*/ 279400 h 176"/>
                <a:gd name="T6" fmla="*/ 22225 w 34"/>
                <a:gd name="T7" fmla="*/ 231775 h 176"/>
                <a:gd name="T8" fmla="*/ 53975 w 34"/>
                <a:gd name="T9" fmla="*/ 0 h 176"/>
                <a:gd name="T10" fmla="*/ 22225 w 34"/>
                <a:gd name="T11" fmla="*/ 0 h 1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4" h="176">
                  <a:moveTo>
                    <a:pt x="14" y="0"/>
                  </a:moveTo>
                  <a:lnTo>
                    <a:pt x="0" y="103"/>
                  </a:lnTo>
                  <a:lnTo>
                    <a:pt x="0" y="176"/>
                  </a:lnTo>
                  <a:lnTo>
                    <a:pt x="14" y="146"/>
                  </a:lnTo>
                  <a:lnTo>
                    <a:pt x="34" y="0"/>
                  </a:lnTo>
                  <a:lnTo>
                    <a:pt x="14" y="0"/>
                  </a:lnTo>
                  <a:close/>
                </a:path>
              </a:pathLst>
            </a:custGeom>
            <a:solidFill>
              <a:srgbClr val="2B2B2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14" name="Freeform 429"/>
            <p:cNvSpPr>
              <a:spLocks/>
            </p:cNvSpPr>
            <p:nvPr/>
          </p:nvSpPr>
          <p:spPr bwMode="auto">
            <a:xfrm>
              <a:off x="7612063" y="4995632"/>
              <a:ext cx="133350" cy="90488"/>
            </a:xfrm>
            <a:custGeom>
              <a:avLst/>
              <a:gdLst>
                <a:gd name="T0" fmla="*/ 123825 w 84"/>
                <a:gd name="T1" fmla="*/ 90488 h 57"/>
                <a:gd name="T2" fmla="*/ 133350 w 84"/>
                <a:gd name="T3" fmla="*/ 68263 h 57"/>
                <a:gd name="T4" fmla="*/ 28575 w 84"/>
                <a:gd name="T5" fmla="*/ 9525 h 57"/>
                <a:gd name="T6" fmla="*/ 9525 w 84"/>
                <a:gd name="T7" fmla="*/ 0 h 57"/>
                <a:gd name="T8" fmla="*/ 0 w 84"/>
                <a:gd name="T9" fmla="*/ 22225 h 57"/>
                <a:gd name="T10" fmla="*/ 123825 w 84"/>
                <a:gd name="T11" fmla="*/ 90488 h 5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4" h="57">
                  <a:moveTo>
                    <a:pt x="78" y="57"/>
                  </a:moveTo>
                  <a:lnTo>
                    <a:pt x="84" y="43"/>
                  </a:lnTo>
                  <a:lnTo>
                    <a:pt x="18" y="6"/>
                  </a:lnTo>
                  <a:lnTo>
                    <a:pt x="6" y="0"/>
                  </a:lnTo>
                  <a:lnTo>
                    <a:pt x="0" y="14"/>
                  </a:lnTo>
                  <a:lnTo>
                    <a:pt x="78" y="5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15" name="Freeform 430"/>
            <p:cNvSpPr>
              <a:spLocks/>
            </p:cNvSpPr>
            <p:nvPr/>
          </p:nvSpPr>
          <p:spPr bwMode="auto">
            <a:xfrm>
              <a:off x="7645400" y="4698769"/>
              <a:ext cx="206375" cy="355600"/>
            </a:xfrm>
            <a:custGeom>
              <a:avLst/>
              <a:gdLst>
                <a:gd name="T0" fmla="*/ 0 w 103"/>
                <a:gd name="T1" fmla="*/ 309652 h 178"/>
                <a:gd name="T2" fmla="*/ 46084 w 103"/>
                <a:gd name="T3" fmla="*/ 207766 h 178"/>
                <a:gd name="T4" fmla="*/ 78142 w 103"/>
                <a:gd name="T5" fmla="*/ 55937 h 178"/>
                <a:gd name="T6" fmla="*/ 170309 w 103"/>
                <a:gd name="T7" fmla="*/ 7991 h 178"/>
                <a:gd name="T8" fmla="*/ 204371 w 103"/>
                <a:gd name="T9" fmla="*/ 131852 h 178"/>
                <a:gd name="T10" fmla="*/ 168306 w 103"/>
                <a:gd name="T11" fmla="*/ 267699 h 178"/>
                <a:gd name="T12" fmla="*/ 100182 w 103"/>
                <a:gd name="T13" fmla="*/ 329629 h 178"/>
                <a:gd name="T14" fmla="*/ 82149 w 103"/>
                <a:gd name="T15" fmla="*/ 355600 h 178"/>
                <a:gd name="T16" fmla="*/ 0 w 103"/>
                <a:gd name="T17" fmla="*/ 309652 h 1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3" h="178">
                  <a:moveTo>
                    <a:pt x="0" y="155"/>
                  </a:moveTo>
                  <a:cubicBezTo>
                    <a:pt x="1" y="151"/>
                    <a:pt x="23" y="108"/>
                    <a:pt x="23" y="104"/>
                  </a:cubicBezTo>
                  <a:cubicBezTo>
                    <a:pt x="23" y="101"/>
                    <a:pt x="34" y="33"/>
                    <a:pt x="39" y="28"/>
                  </a:cubicBezTo>
                  <a:cubicBezTo>
                    <a:pt x="44" y="23"/>
                    <a:pt x="79" y="0"/>
                    <a:pt x="85" y="4"/>
                  </a:cubicBezTo>
                  <a:cubicBezTo>
                    <a:pt x="91" y="9"/>
                    <a:pt x="103" y="57"/>
                    <a:pt x="102" y="66"/>
                  </a:cubicBezTo>
                  <a:cubicBezTo>
                    <a:pt x="101" y="75"/>
                    <a:pt x="90" y="127"/>
                    <a:pt x="84" y="134"/>
                  </a:cubicBezTo>
                  <a:cubicBezTo>
                    <a:pt x="77" y="142"/>
                    <a:pt x="54" y="163"/>
                    <a:pt x="50" y="165"/>
                  </a:cubicBezTo>
                  <a:cubicBezTo>
                    <a:pt x="45" y="167"/>
                    <a:pt x="41" y="178"/>
                    <a:pt x="41" y="178"/>
                  </a:cubicBezTo>
                  <a:lnTo>
                    <a:pt x="0" y="155"/>
                  </a:lnTo>
                  <a:close/>
                </a:path>
              </a:pathLst>
            </a:custGeom>
            <a:solidFill>
              <a:srgbClr val="FED4A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16" name="Freeform 431"/>
            <p:cNvSpPr>
              <a:spLocks/>
            </p:cNvSpPr>
            <p:nvPr/>
          </p:nvSpPr>
          <p:spPr bwMode="auto">
            <a:xfrm>
              <a:off x="7810500" y="5386157"/>
              <a:ext cx="242887" cy="303213"/>
            </a:xfrm>
            <a:custGeom>
              <a:avLst/>
              <a:gdLst>
                <a:gd name="T0" fmla="*/ 121444 w 122"/>
                <a:gd name="T1" fmla="*/ 0 h 152"/>
                <a:gd name="T2" fmla="*/ 0 w 122"/>
                <a:gd name="T3" fmla="*/ 303213 h 152"/>
                <a:gd name="T4" fmla="*/ 121444 w 122"/>
                <a:gd name="T5" fmla="*/ 261322 h 152"/>
                <a:gd name="T6" fmla="*/ 242887 w 122"/>
                <a:gd name="T7" fmla="*/ 303213 h 152"/>
                <a:gd name="T8" fmla="*/ 121444 w 122"/>
                <a:gd name="T9" fmla="*/ 0 h 1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2" h="152">
                  <a:moveTo>
                    <a:pt x="61" y="0"/>
                  </a:moveTo>
                  <a:cubicBezTo>
                    <a:pt x="61" y="0"/>
                    <a:pt x="12" y="122"/>
                    <a:pt x="0" y="152"/>
                  </a:cubicBezTo>
                  <a:cubicBezTo>
                    <a:pt x="61" y="131"/>
                    <a:pt x="61" y="131"/>
                    <a:pt x="61" y="131"/>
                  </a:cubicBezTo>
                  <a:cubicBezTo>
                    <a:pt x="122" y="152"/>
                    <a:pt x="122" y="152"/>
                    <a:pt x="122" y="152"/>
                  </a:cubicBezTo>
                  <a:cubicBezTo>
                    <a:pt x="110" y="122"/>
                    <a:pt x="61" y="0"/>
                    <a:pt x="61" y="0"/>
                  </a:cubicBezTo>
                  <a:close/>
                </a:path>
              </a:pathLst>
            </a:custGeom>
            <a:solidFill>
              <a:srgbClr val="ACADA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17" name="Freeform 432"/>
            <p:cNvSpPr>
              <a:spLocks/>
            </p:cNvSpPr>
            <p:nvPr/>
          </p:nvSpPr>
          <p:spPr bwMode="auto">
            <a:xfrm>
              <a:off x="7645400" y="5586182"/>
              <a:ext cx="574675" cy="392113"/>
            </a:xfrm>
            <a:custGeom>
              <a:avLst/>
              <a:gdLst>
                <a:gd name="T0" fmla="*/ 560707 w 288"/>
                <a:gd name="T1" fmla="*/ 292592 h 197"/>
                <a:gd name="T2" fmla="*/ 514813 w 288"/>
                <a:gd name="T3" fmla="*/ 258755 h 197"/>
                <a:gd name="T4" fmla="*/ 464928 w 288"/>
                <a:gd name="T5" fmla="*/ 123406 h 197"/>
                <a:gd name="T6" fmla="*/ 287338 w 288"/>
                <a:gd name="T7" fmla="*/ 0 h 197"/>
                <a:gd name="T8" fmla="*/ 109747 w 288"/>
                <a:gd name="T9" fmla="*/ 123406 h 197"/>
                <a:gd name="T10" fmla="*/ 59862 w 288"/>
                <a:gd name="T11" fmla="*/ 258755 h 197"/>
                <a:gd name="T12" fmla="*/ 13968 w 288"/>
                <a:gd name="T13" fmla="*/ 292592 h 197"/>
                <a:gd name="T14" fmla="*/ 13968 w 288"/>
                <a:gd name="T15" fmla="*/ 392113 h 197"/>
                <a:gd name="T16" fmla="*/ 39908 w 288"/>
                <a:gd name="T17" fmla="*/ 392113 h 197"/>
                <a:gd name="T18" fmla="*/ 49885 w 288"/>
                <a:gd name="T19" fmla="*/ 288611 h 197"/>
                <a:gd name="T20" fmla="*/ 287338 w 288"/>
                <a:gd name="T21" fmla="*/ 103502 h 197"/>
                <a:gd name="T22" fmla="*/ 524790 w 288"/>
                <a:gd name="T23" fmla="*/ 288611 h 197"/>
                <a:gd name="T24" fmla="*/ 534767 w 288"/>
                <a:gd name="T25" fmla="*/ 392113 h 197"/>
                <a:gd name="T26" fmla="*/ 560707 w 288"/>
                <a:gd name="T27" fmla="*/ 392113 h 197"/>
                <a:gd name="T28" fmla="*/ 560707 w 288"/>
                <a:gd name="T29" fmla="*/ 292592 h 19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88" h="197">
                  <a:moveTo>
                    <a:pt x="281" y="147"/>
                  </a:moveTo>
                  <a:cubicBezTo>
                    <a:pt x="279" y="138"/>
                    <a:pt x="258" y="130"/>
                    <a:pt x="258" y="130"/>
                  </a:cubicBezTo>
                  <a:cubicBezTo>
                    <a:pt x="258" y="130"/>
                    <a:pt x="242" y="82"/>
                    <a:pt x="233" y="62"/>
                  </a:cubicBezTo>
                  <a:cubicBezTo>
                    <a:pt x="224" y="42"/>
                    <a:pt x="144" y="0"/>
                    <a:pt x="144" y="0"/>
                  </a:cubicBezTo>
                  <a:cubicBezTo>
                    <a:pt x="144" y="0"/>
                    <a:pt x="64" y="42"/>
                    <a:pt x="55" y="62"/>
                  </a:cubicBezTo>
                  <a:cubicBezTo>
                    <a:pt x="47" y="82"/>
                    <a:pt x="30" y="130"/>
                    <a:pt x="30" y="130"/>
                  </a:cubicBezTo>
                  <a:cubicBezTo>
                    <a:pt x="30" y="130"/>
                    <a:pt x="9" y="138"/>
                    <a:pt x="7" y="147"/>
                  </a:cubicBezTo>
                  <a:cubicBezTo>
                    <a:pt x="6" y="156"/>
                    <a:pt x="0" y="197"/>
                    <a:pt x="7" y="197"/>
                  </a:cubicBezTo>
                  <a:cubicBezTo>
                    <a:pt x="15" y="197"/>
                    <a:pt x="20" y="197"/>
                    <a:pt x="20" y="197"/>
                  </a:cubicBezTo>
                  <a:cubicBezTo>
                    <a:pt x="25" y="145"/>
                    <a:pt x="25" y="145"/>
                    <a:pt x="25" y="145"/>
                  </a:cubicBezTo>
                  <a:cubicBezTo>
                    <a:pt x="25" y="145"/>
                    <a:pt x="104" y="52"/>
                    <a:pt x="144" y="52"/>
                  </a:cubicBezTo>
                  <a:cubicBezTo>
                    <a:pt x="185" y="52"/>
                    <a:pt x="263" y="145"/>
                    <a:pt x="263" y="145"/>
                  </a:cubicBezTo>
                  <a:cubicBezTo>
                    <a:pt x="268" y="197"/>
                    <a:pt x="268" y="197"/>
                    <a:pt x="268" y="197"/>
                  </a:cubicBezTo>
                  <a:cubicBezTo>
                    <a:pt x="268" y="197"/>
                    <a:pt x="273" y="197"/>
                    <a:pt x="281" y="197"/>
                  </a:cubicBezTo>
                  <a:cubicBezTo>
                    <a:pt x="288" y="197"/>
                    <a:pt x="282" y="156"/>
                    <a:pt x="281" y="147"/>
                  </a:cubicBezTo>
                  <a:close/>
                </a:path>
              </a:pathLst>
            </a:custGeom>
            <a:solidFill>
              <a:srgbClr val="FCCFA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18" name="Freeform 433"/>
            <p:cNvSpPr>
              <a:spLocks/>
            </p:cNvSpPr>
            <p:nvPr/>
          </p:nvSpPr>
          <p:spPr bwMode="auto">
            <a:xfrm>
              <a:off x="7685088" y="5665557"/>
              <a:ext cx="315912" cy="590550"/>
            </a:xfrm>
            <a:custGeom>
              <a:avLst/>
              <a:gdLst>
                <a:gd name="T0" fmla="*/ 161955 w 158"/>
                <a:gd name="T1" fmla="*/ 55675 h 297"/>
                <a:gd name="T2" fmla="*/ 161955 w 158"/>
                <a:gd name="T3" fmla="*/ 55675 h 297"/>
                <a:gd name="T4" fmla="*/ 9997 w 158"/>
                <a:gd name="T5" fmla="*/ 208780 h 297"/>
                <a:gd name="T6" fmla="*/ 0 w 158"/>
                <a:gd name="T7" fmla="*/ 312176 h 297"/>
                <a:gd name="T8" fmla="*/ 25993 w 158"/>
                <a:gd name="T9" fmla="*/ 507038 h 297"/>
                <a:gd name="T10" fmla="*/ 247931 w 158"/>
                <a:gd name="T11" fmla="*/ 590550 h 297"/>
                <a:gd name="T12" fmla="*/ 247931 w 158"/>
                <a:gd name="T13" fmla="*/ 55675 h 297"/>
                <a:gd name="T14" fmla="*/ 315912 w 158"/>
                <a:gd name="T15" fmla="*/ 0 h 297"/>
                <a:gd name="T16" fmla="*/ 161955 w 158"/>
                <a:gd name="T17" fmla="*/ 55675 h 2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8" h="297">
                  <a:moveTo>
                    <a:pt x="81" y="28"/>
                  </a:moveTo>
                  <a:cubicBezTo>
                    <a:pt x="81" y="28"/>
                    <a:pt x="81" y="28"/>
                    <a:pt x="81" y="28"/>
                  </a:cubicBezTo>
                  <a:cubicBezTo>
                    <a:pt x="39" y="55"/>
                    <a:pt x="5" y="105"/>
                    <a:pt x="5" y="105"/>
                  </a:cubicBezTo>
                  <a:cubicBezTo>
                    <a:pt x="0" y="157"/>
                    <a:pt x="0" y="157"/>
                    <a:pt x="0" y="157"/>
                  </a:cubicBezTo>
                  <a:cubicBezTo>
                    <a:pt x="0" y="157"/>
                    <a:pt x="1" y="224"/>
                    <a:pt x="13" y="255"/>
                  </a:cubicBezTo>
                  <a:cubicBezTo>
                    <a:pt x="24" y="285"/>
                    <a:pt x="118" y="297"/>
                    <a:pt x="124" y="297"/>
                  </a:cubicBezTo>
                  <a:cubicBezTo>
                    <a:pt x="124" y="28"/>
                    <a:pt x="124" y="28"/>
                    <a:pt x="124" y="28"/>
                  </a:cubicBezTo>
                  <a:cubicBezTo>
                    <a:pt x="124" y="16"/>
                    <a:pt x="158" y="0"/>
                    <a:pt x="158" y="0"/>
                  </a:cubicBezTo>
                  <a:cubicBezTo>
                    <a:pt x="115" y="4"/>
                    <a:pt x="84" y="27"/>
                    <a:pt x="81" y="28"/>
                  </a:cubicBezTo>
                  <a:close/>
                </a:path>
              </a:pathLst>
            </a:custGeom>
            <a:solidFill>
              <a:srgbClr val="6E3D1A"/>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19" name="Rectangle 434"/>
            <p:cNvSpPr>
              <a:spLocks noChangeArrowheads="1"/>
            </p:cNvSpPr>
            <p:nvPr/>
          </p:nvSpPr>
          <p:spPr bwMode="auto">
            <a:xfrm>
              <a:off x="10706100" y="4543194"/>
              <a:ext cx="849312" cy="577850"/>
            </a:xfrm>
            <a:prstGeom prst="rect">
              <a:avLst/>
            </a:prstGeom>
            <a:solidFill>
              <a:srgbClr val="2F506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19520" name="Rectangle 435"/>
            <p:cNvSpPr>
              <a:spLocks noChangeArrowheads="1"/>
            </p:cNvSpPr>
            <p:nvPr/>
          </p:nvSpPr>
          <p:spPr bwMode="auto">
            <a:xfrm>
              <a:off x="10706100" y="4543194"/>
              <a:ext cx="849312" cy="577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19521" name="Freeform 436"/>
            <p:cNvSpPr>
              <a:spLocks noEditPoints="1"/>
            </p:cNvSpPr>
            <p:nvPr/>
          </p:nvSpPr>
          <p:spPr bwMode="auto">
            <a:xfrm>
              <a:off x="10702925" y="4540019"/>
              <a:ext cx="855662" cy="585788"/>
            </a:xfrm>
            <a:custGeom>
              <a:avLst/>
              <a:gdLst>
                <a:gd name="T0" fmla="*/ 847725 w 539"/>
                <a:gd name="T1" fmla="*/ 7938 h 369"/>
                <a:gd name="T2" fmla="*/ 847725 w 539"/>
                <a:gd name="T3" fmla="*/ 577850 h 369"/>
                <a:gd name="T4" fmla="*/ 7937 w 539"/>
                <a:gd name="T5" fmla="*/ 577850 h 369"/>
                <a:gd name="T6" fmla="*/ 7937 w 539"/>
                <a:gd name="T7" fmla="*/ 7938 h 369"/>
                <a:gd name="T8" fmla="*/ 847725 w 539"/>
                <a:gd name="T9" fmla="*/ 7938 h 369"/>
                <a:gd name="T10" fmla="*/ 855662 w 539"/>
                <a:gd name="T11" fmla="*/ 0 h 369"/>
                <a:gd name="T12" fmla="*/ 847725 w 539"/>
                <a:gd name="T13" fmla="*/ 0 h 369"/>
                <a:gd name="T14" fmla="*/ 7937 w 539"/>
                <a:gd name="T15" fmla="*/ 0 h 369"/>
                <a:gd name="T16" fmla="*/ 0 w 539"/>
                <a:gd name="T17" fmla="*/ 0 h 369"/>
                <a:gd name="T18" fmla="*/ 0 w 539"/>
                <a:gd name="T19" fmla="*/ 7938 h 369"/>
                <a:gd name="T20" fmla="*/ 0 w 539"/>
                <a:gd name="T21" fmla="*/ 577850 h 369"/>
                <a:gd name="T22" fmla="*/ 0 w 539"/>
                <a:gd name="T23" fmla="*/ 585788 h 369"/>
                <a:gd name="T24" fmla="*/ 7937 w 539"/>
                <a:gd name="T25" fmla="*/ 585788 h 369"/>
                <a:gd name="T26" fmla="*/ 847725 w 539"/>
                <a:gd name="T27" fmla="*/ 585788 h 369"/>
                <a:gd name="T28" fmla="*/ 855662 w 539"/>
                <a:gd name="T29" fmla="*/ 585788 h 369"/>
                <a:gd name="T30" fmla="*/ 855662 w 539"/>
                <a:gd name="T31" fmla="*/ 577850 h 369"/>
                <a:gd name="T32" fmla="*/ 855662 w 539"/>
                <a:gd name="T33" fmla="*/ 7938 h 369"/>
                <a:gd name="T34" fmla="*/ 855662 w 539"/>
                <a:gd name="T35" fmla="*/ 0 h 36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39" h="369">
                  <a:moveTo>
                    <a:pt x="534" y="5"/>
                  </a:moveTo>
                  <a:lnTo>
                    <a:pt x="534" y="364"/>
                  </a:lnTo>
                  <a:lnTo>
                    <a:pt x="5" y="364"/>
                  </a:lnTo>
                  <a:lnTo>
                    <a:pt x="5" y="5"/>
                  </a:lnTo>
                  <a:lnTo>
                    <a:pt x="534" y="5"/>
                  </a:lnTo>
                  <a:close/>
                  <a:moveTo>
                    <a:pt x="539" y="0"/>
                  </a:moveTo>
                  <a:lnTo>
                    <a:pt x="534" y="0"/>
                  </a:lnTo>
                  <a:lnTo>
                    <a:pt x="5" y="0"/>
                  </a:lnTo>
                  <a:lnTo>
                    <a:pt x="0" y="0"/>
                  </a:lnTo>
                  <a:lnTo>
                    <a:pt x="0" y="5"/>
                  </a:lnTo>
                  <a:lnTo>
                    <a:pt x="0" y="364"/>
                  </a:lnTo>
                  <a:lnTo>
                    <a:pt x="0" y="369"/>
                  </a:lnTo>
                  <a:lnTo>
                    <a:pt x="5" y="369"/>
                  </a:lnTo>
                  <a:lnTo>
                    <a:pt x="534" y="369"/>
                  </a:lnTo>
                  <a:lnTo>
                    <a:pt x="539" y="369"/>
                  </a:lnTo>
                  <a:lnTo>
                    <a:pt x="539" y="364"/>
                  </a:lnTo>
                  <a:lnTo>
                    <a:pt x="539" y="5"/>
                  </a:lnTo>
                  <a:lnTo>
                    <a:pt x="539" y="0"/>
                  </a:lnTo>
                  <a:close/>
                </a:path>
              </a:pathLst>
            </a:custGeom>
            <a:solidFill>
              <a:srgbClr val="2F506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22" name="Freeform 437"/>
            <p:cNvSpPr>
              <a:spLocks noEditPoints="1"/>
            </p:cNvSpPr>
            <p:nvPr/>
          </p:nvSpPr>
          <p:spPr bwMode="auto">
            <a:xfrm>
              <a:off x="10702925" y="4540019"/>
              <a:ext cx="855662" cy="585788"/>
            </a:xfrm>
            <a:custGeom>
              <a:avLst/>
              <a:gdLst>
                <a:gd name="T0" fmla="*/ 847725 w 539"/>
                <a:gd name="T1" fmla="*/ 7938 h 369"/>
                <a:gd name="T2" fmla="*/ 847725 w 539"/>
                <a:gd name="T3" fmla="*/ 577850 h 369"/>
                <a:gd name="T4" fmla="*/ 7937 w 539"/>
                <a:gd name="T5" fmla="*/ 577850 h 369"/>
                <a:gd name="T6" fmla="*/ 7937 w 539"/>
                <a:gd name="T7" fmla="*/ 7938 h 369"/>
                <a:gd name="T8" fmla="*/ 847725 w 539"/>
                <a:gd name="T9" fmla="*/ 7938 h 369"/>
                <a:gd name="T10" fmla="*/ 855662 w 539"/>
                <a:gd name="T11" fmla="*/ 0 h 369"/>
                <a:gd name="T12" fmla="*/ 847725 w 539"/>
                <a:gd name="T13" fmla="*/ 0 h 369"/>
                <a:gd name="T14" fmla="*/ 7937 w 539"/>
                <a:gd name="T15" fmla="*/ 0 h 369"/>
                <a:gd name="T16" fmla="*/ 0 w 539"/>
                <a:gd name="T17" fmla="*/ 0 h 369"/>
                <a:gd name="T18" fmla="*/ 0 w 539"/>
                <a:gd name="T19" fmla="*/ 7938 h 369"/>
                <a:gd name="T20" fmla="*/ 0 w 539"/>
                <a:gd name="T21" fmla="*/ 577850 h 369"/>
                <a:gd name="T22" fmla="*/ 0 w 539"/>
                <a:gd name="T23" fmla="*/ 585788 h 369"/>
                <a:gd name="T24" fmla="*/ 7937 w 539"/>
                <a:gd name="T25" fmla="*/ 585788 h 369"/>
                <a:gd name="T26" fmla="*/ 847725 w 539"/>
                <a:gd name="T27" fmla="*/ 585788 h 369"/>
                <a:gd name="T28" fmla="*/ 855662 w 539"/>
                <a:gd name="T29" fmla="*/ 585788 h 369"/>
                <a:gd name="T30" fmla="*/ 855662 w 539"/>
                <a:gd name="T31" fmla="*/ 577850 h 369"/>
                <a:gd name="T32" fmla="*/ 855662 w 539"/>
                <a:gd name="T33" fmla="*/ 7938 h 369"/>
                <a:gd name="T34" fmla="*/ 855662 w 539"/>
                <a:gd name="T35" fmla="*/ 0 h 36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39" h="369">
                  <a:moveTo>
                    <a:pt x="534" y="5"/>
                  </a:moveTo>
                  <a:lnTo>
                    <a:pt x="534" y="364"/>
                  </a:lnTo>
                  <a:lnTo>
                    <a:pt x="5" y="364"/>
                  </a:lnTo>
                  <a:lnTo>
                    <a:pt x="5" y="5"/>
                  </a:lnTo>
                  <a:lnTo>
                    <a:pt x="534" y="5"/>
                  </a:lnTo>
                  <a:moveTo>
                    <a:pt x="539" y="0"/>
                  </a:moveTo>
                  <a:lnTo>
                    <a:pt x="534" y="0"/>
                  </a:lnTo>
                  <a:lnTo>
                    <a:pt x="5" y="0"/>
                  </a:lnTo>
                  <a:lnTo>
                    <a:pt x="0" y="0"/>
                  </a:lnTo>
                  <a:lnTo>
                    <a:pt x="0" y="5"/>
                  </a:lnTo>
                  <a:lnTo>
                    <a:pt x="0" y="364"/>
                  </a:lnTo>
                  <a:lnTo>
                    <a:pt x="0" y="369"/>
                  </a:lnTo>
                  <a:lnTo>
                    <a:pt x="5" y="369"/>
                  </a:lnTo>
                  <a:lnTo>
                    <a:pt x="534" y="369"/>
                  </a:lnTo>
                  <a:lnTo>
                    <a:pt x="539" y="369"/>
                  </a:lnTo>
                  <a:lnTo>
                    <a:pt x="539" y="364"/>
                  </a:lnTo>
                  <a:lnTo>
                    <a:pt x="539" y="5"/>
                  </a:lnTo>
                  <a:lnTo>
                    <a:pt x="539"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23" name="Freeform 438"/>
            <p:cNvSpPr>
              <a:spLocks/>
            </p:cNvSpPr>
            <p:nvPr/>
          </p:nvSpPr>
          <p:spPr bwMode="auto">
            <a:xfrm>
              <a:off x="10725150" y="4563832"/>
              <a:ext cx="404812" cy="525463"/>
            </a:xfrm>
            <a:custGeom>
              <a:avLst/>
              <a:gdLst>
                <a:gd name="T0" fmla="*/ 349250 w 204"/>
                <a:gd name="T1" fmla="*/ 0 h 264"/>
                <a:gd name="T2" fmla="*/ 0 w 204"/>
                <a:gd name="T3" fmla="*/ 0 h 264"/>
                <a:gd name="T4" fmla="*/ 0 w 204"/>
                <a:gd name="T5" fmla="*/ 525463 h 264"/>
                <a:gd name="T6" fmla="*/ 404812 w 204"/>
                <a:gd name="T7" fmla="*/ 525463 h 264"/>
                <a:gd name="T8" fmla="*/ 404812 w 204"/>
                <a:gd name="T9" fmla="*/ 39808 h 264"/>
                <a:gd name="T10" fmla="*/ 349250 w 204"/>
                <a:gd name="T11" fmla="*/ 0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4" h="264">
                  <a:moveTo>
                    <a:pt x="176" y="0"/>
                  </a:moveTo>
                  <a:cubicBezTo>
                    <a:pt x="0" y="0"/>
                    <a:pt x="0" y="0"/>
                    <a:pt x="0" y="0"/>
                  </a:cubicBezTo>
                  <a:cubicBezTo>
                    <a:pt x="0" y="264"/>
                    <a:pt x="0" y="264"/>
                    <a:pt x="0" y="264"/>
                  </a:cubicBezTo>
                  <a:cubicBezTo>
                    <a:pt x="204" y="264"/>
                    <a:pt x="204" y="264"/>
                    <a:pt x="204" y="264"/>
                  </a:cubicBezTo>
                  <a:cubicBezTo>
                    <a:pt x="204" y="20"/>
                    <a:pt x="204" y="20"/>
                    <a:pt x="204" y="20"/>
                  </a:cubicBezTo>
                  <a:cubicBezTo>
                    <a:pt x="204" y="1"/>
                    <a:pt x="176" y="0"/>
                    <a:pt x="176" y="0"/>
                  </a:cubicBezTo>
                </a:path>
              </a:pathLst>
            </a:custGeom>
            <a:solidFill>
              <a:srgbClr val="F9F9FA"/>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24" name="Freeform 439"/>
            <p:cNvSpPr>
              <a:spLocks/>
            </p:cNvSpPr>
            <p:nvPr/>
          </p:nvSpPr>
          <p:spPr bwMode="auto">
            <a:xfrm>
              <a:off x="11129962" y="4563832"/>
              <a:ext cx="406400" cy="525463"/>
            </a:xfrm>
            <a:custGeom>
              <a:avLst/>
              <a:gdLst>
                <a:gd name="T0" fmla="*/ 55780 w 204"/>
                <a:gd name="T1" fmla="*/ 0 h 264"/>
                <a:gd name="T2" fmla="*/ 406400 w 204"/>
                <a:gd name="T3" fmla="*/ 0 h 264"/>
                <a:gd name="T4" fmla="*/ 406400 w 204"/>
                <a:gd name="T5" fmla="*/ 525463 h 264"/>
                <a:gd name="T6" fmla="*/ 0 w 204"/>
                <a:gd name="T7" fmla="*/ 525463 h 264"/>
                <a:gd name="T8" fmla="*/ 0 w 204"/>
                <a:gd name="T9" fmla="*/ 39808 h 264"/>
                <a:gd name="T10" fmla="*/ 55780 w 204"/>
                <a:gd name="T11" fmla="*/ 0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4" h="264">
                  <a:moveTo>
                    <a:pt x="28" y="0"/>
                  </a:moveTo>
                  <a:cubicBezTo>
                    <a:pt x="204" y="0"/>
                    <a:pt x="204" y="0"/>
                    <a:pt x="204" y="0"/>
                  </a:cubicBezTo>
                  <a:cubicBezTo>
                    <a:pt x="204" y="264"/>
                    <a:pt x="204" y="264"/>
                    <a:pt x="204" y="264"/>
                  </a:cubicBezTo>
                  <a:cubicBezTo>
                    <a:pt x="0" y="264"/>
                    <a:pt x="0" y="264"/>
                    <a:pt x="0" y="264"/>
                  </a:cubicBezTo>
                  <a:cubicBezTo>
                    <a:pt x="0" y="20"/>
                    <a:pt x="0" y="20"/>
                    <a:pt x="0" y="20"/>
                  </a:cubicBezTo>
                  <a:cubicBezTo>
                    <a:pt x="0" y="1"/>
                    <a:pt x="28" y="0"/>
                    <a:pt x="28" y="0"/>
                  </a:cubicBezTo>
                </a:path>
              </a:pathLst>
            </a:custGeom>
            <a:solidFill>
              <a:srgbClr val="F9F9FA"/>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25" name="Freeform 440"/>
            <p:cNvSpPr>
              <a:spLocks/>
            </p:cNvSpPr>
            <p:nvPr/>
          </p:nvSpPr>
          <p:spPr bwMode="auto">
            <a:xfrm>
              <a:off x="10725150" y="4563832"/>
              <a:ext cx="404812" cy="525463"/>
            </a:xfrm>
            <a:custGeom>
              <a:avLst/>
              <a:gdLst>
                <a:gd name="T0" fmla="*/ 349250 w 204"/>
                <a:gd name="T1" fmla="*/ 0 h 264"/>
                <a:gd name="T2" fmla="*/ 349250 w 204"/>
                <a:gd name="T3" fmla="*/ 491626 h 264"/>
                <a:gd name="T4" fmla="*/ 11906 w 204"/>
                <a:gd name="T5" fmla="*/ 491626 h 264"/>
                <a:gd name="T6" fmla="*/ 11906 w 204"/>
                <a:gd name="T7" fmla="*/ 0 h 264"/>
                <a:gd name="T8" fmla="*/ 0 w 204"/>
                <a:gd name="T9" fmla="*/ 0 h 264"/>
                <a:gd name="T10" fmla="*/ 0 w 204"/>
                <a:gd name="T11" fmla="*/ 525463 h 264"/>
                <a:gd name="T12" fmla="*/ 404812 w 204"/>
                <a:gd name="T13" fmla="*/ 525463 h 264"/>
                <a:gd name="T14" fmla="*/ 404812 w 204"/>
                <a:gd name="T15" fmla="*/ 39808 h 264"/>
                <a:gd name="T16" fmla="*/ 349250 w 204"/>
                <a:gd name="T17" fmla="*/ 0 h 26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4" h="264">
                  <a:moveTo>
                    <a:pt x="176" y="0"/>
                  </a:moveTo>
                  <a:cubicBezTo>
                    <a:pt x="176" y="247"/>
                    <a:pt x="176" y="247"/>
                    <a:pt x="176" y="247"/>
                  </a:cubicBezTo>
                  <a:cubicBezTo>
                    <a:pt x="6" y="247"/>
                    <a:pt x="6" y="247"/>
                    <a:pt x="6" y="247"/>
                  </a:cubicBezTo>
                  <a:cubicBezTo>
                    <a:pt x="6" y="0"/>
                    <a:pt x="6" y="0"/>
                    <a:pt x="6" y="0"/>
                  </a:cubicBezTo>
                  <a:cubicBezTo>
                    <a:pt x="0" y="0"/>
                    <a:pt x="0" y="0"/>
                    <a:pt x="0" y="0"/>
                  </a:cubicBezTo>
                  <a:cubicBezTo>
                    <a:pt x="0" y="264"/>
                    <a:pt x="0" y="264"/>
                    <a:pt x="0" y="264"/>
                  </a:cubicBezTo>
                  <a:cubicBezTo>
                    <a:pt x="204" y="264"/>
                    <a:pt x="204" y="264"/>
                    <a:pt x="204" y="264"/>
                  </a:cubicBezTo>
                  <a:cubicBezTo>
                    <a:pt x="204" y="20"/>
                    <a:pt x="204" y="20"/>
                    <a:pt x="204" y="20"/>
                  </a:cubicBezTo>
                  <a:cubicBezTo>
                    <a:pt x="204" y="20"/>
                    <a:pt x="204" y="0"/>
                    <a:pt x="176" y="0"/>
                  </a:cubicBezTo>
                </a:path>
              </a:pathLst>
            </a:custGeom>
            <a:solidFill>
              <a:srgbClr val="E5E5E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26" name="Freeform 441"/>
            <p:cNvSpPr>
              <a:spLocks noEditPoints="1"/>
            </p:cNvSpPr>
            <p:nvPr/>
          </p:nvSpPr>
          <p:spPr bwMode="auto">
            <a:xfrm>
              <a:off x="11129962" y="4563832"/>
              <a:ext cx="57150" cy="39688"/>
            </a:xfrm>
            <a:custGeom>
              <a:avLst/>
              <a:gdLst>
                <a:gd name="T0" fmla="*/ 0 w 28"/>
                <a:gd name="T1" fmla="*/ 39688 h 20"/>
                <a:gd name="T2" fmla="*/ 0 w 28"/>
                <a:gd name="T3" fmla="*/ 39688 h 20"/>
                <a:gd name="T4" fmla="*/ 0 w 28"/>
                <a:gd name="T5" fmla="*/ 39688 h 20"/>
                <a:gd name="T6" fmla="*/ 0 w 28"/>
                <a:gd name="T7" fmla="*/ 39688 h 20"/>
                <a:gd name="T8" fmla="*/ 57150 w 28"/>
                <a:gd name="T9" fmla="*/ 0 h 20"/>
                <a:gd name="T10" fmla="*/ 10205 w 28"/>
                <a:gd name="T11" fmla="*/ 15875 h 20"/>
                <a:gd name="T12" fmla="*/ 57150 w 28"/>
                <a:gd name="T13" fmla="*/ 0 h 20"/>
                <a:gd name="T14" fmla="*/ 57150 w 28"/>
                <a:gd name="T15" fmla="*/ 0 h 2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8" h="20">
                  <a:moveTo>
                    <a:pt x="0" y="20"/>
                  </a:moveTo>
                  <a:cubicBezTo>
                    <a:pt x="0" y="20"/>
                    <a:pt x="0" y="20"/>
                    <a:pt x="0" y="20"/>
                  </a:cubicBezTo>
                  <a:cubicBezTo>
                    <a:pt x="0" y="20"/>
                    <a:pt x="0" y="20"/>
                    <a:pt x="0" y="20"/>
                  </a:cubicBezTo>
                  <a:cubicBezTo>
                    <a:pt x="0" y="20"/>
                    <a:pt x="0" y="20"/>
                    <a:pt x="0" y="20"/>
                  </a:cubicBezTo>
                  <a:moveTo>
                    <a:pt x="28" y="0"/>
                  </a:moveTo>
                  <a:cubicBezTo>
                    <a:pt x="15" y="0"/>
                    <a:pt x="9" y="4"/>
                    <a:pt x="5" y="8"/>
                  </a:cubicBezTo>
                  <a:cubicBezTo>
                    <a:pt x="13" y="0"/>
                    <a:pt x="28" y="0"/>
                    <a:pt x="28" y="0"/>
                  </a:cubicBezTo>
                  <a:cubicBezTo>
                    <a:pt x="28" y="0"/>
                    <a:pt x="28" y="0"/>
                    <a:pt x="28" y="0"/>
                  </a:cubicBezTo>
                </a:path>
              </a:pathLst>
            </a:custGeom>
            <a:solidFill>
              <a:srgbClr val="748994"/>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27" name="Freeform 442"/>
            <p:cNvSpPr>
              <a:spLocks/>
            </p:cNvSpPr>
            <p:nvPr/>
          </p:nvSpPr>
          <p:spPr bwMode="auto">
            <a:xfrm>
              <a:off x="11129962" y="4563832"/>
              <a:ext cx="406400" cy="525463"/>
            </a:xfrm>
            <a:custGeom>
              <a:avLst/>
              <a:gdLst>
                <a:gd name="T0" fmla="*/ 406400 w 204"/>
                <a:gd name="T1" fmla="*/ 0 h 264"/>
                <a:gd name="T2" fmla="*/ 394447 w 204"/>
                <a:gd name="T3" fmla="*/ 0 h 264"/>
                <a:gd name="T4" fmla="*/ 394447 w 204"/>
                <a:gd name="T5" fmla="*/ 491626 h 264"/>
                <a:gd name="T6" fmla="*/ 55780 w 204"/>
                <a:gd name="T7" fmla="*/ 491626 h 264"/>
                <a:gd name="T8" fmla="*/ 55780 w 204"/>
                <a:gd name="T9" fmla="*/ 0 h 264"/>
                <a:gd name="T10" fmla="*/ 9961 w 204"/>
                <a:gd name="T11" fmla="*/ 15923 h 264"/>
                <a:gd name="T12" fmla="*/ 0 w 204"/>
                <a:gd name="T13" fmla="*/ 39808 h 264"/>
                <a:gd name="T14" fmla="*/ 0 w 204"/>
                <a:gd name="T15" fmla="*/ 39808 h 264"/>
                <a:gd name="T16" fmla="*/ 0 w 204"/>
                <a:gd name="T17" fmla="*/ 525463 h 264"/>
                <a:gd name="T18" fmla="*/ 406400 w 204"/>
                <a:gd name="T19" fmla="*/ 525463 h 264"/>
                <a:gd name="T20" fmla="*/ 406400 w 204"/>
                <a:gd name="T21" fmla="*/ 0 h 26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04" h="264">
                  <a:moveTo>
                    <a:pt x="204" y="0"/>
                  </a:moveTo>
                  <a:cubicBezTo>
                    <a:pt x="198" y="0"/>
                    <a:pt x="198" y="0"/>
                    <a:pt x="198" y="0"/>
                  </a:cubicBezTo>
                  <a:cubicBezTo>
                    <a:pt x="198" y="247"/>
                    <a:pt x="198" y="247"/>
                    <a:pt x="198" y="247"/>
                  </a:cubicBezTo>
                  <a:cubicBezTo>
                    <a:pt x="28" y="247"/>
                    <a:pt x="28" y="247"/>
                    <a:pt x="28" y="247"/>
                  </a:cubicBezTo>
                  <a:cubicBezTo>
                    <a:pt x="28" y="0"/>
                    <a:pt x="28" y="0"/>
                    <a:pt x="28" y="0"/>
                  </a:cubicBezTo>
                  <a:cubicBezTo>
                    <a:pt x="28" y="0"/>
                    <a:pt x="13" y="0"/>
                    <a:pt x="5" y="8"/>
                  </a:cubicBezTo>
                  <a:cubicBezTo>
                    <a:pt x="0" y="13"/>
                    <a:pt x="0" y="19"/>
                    <a:pt x="0" y="20"/>
                  </a:cubicBezTo>
                  <a:cubicBezTo>
                    <a:pt x="0" y="20"/>
                    <a:pt x="0" y="20"/>
                    <a:pt x="0" y="20"/>
                  </a:cubicBezTo>
                  <a:cubicBezTo>
                    <a:pt x="0" y="264"/>
                    <a:pt x="0" y="264"/>
                    <a:pt x="0" y="264"/>
                  </a:cubicBezTo>
                  <a:cubicBezTo>
                    <a:pt x="204" y="264"/>
                    <a:pt x="204" y="264"/>
                    <a:pt x="204" y="264"/>
                  </a:cubicBezTo>
                  <a:cubicBezTo>
                    <a:pt x="204" y="0"/>
                    <a:pt x="204" y="0"/>
                    <a:pt x="204" y="0"/>
                  </a:cubicBezTo>
                </a:path>
              </a:pathLst>
            </a:custGeom>
            <a:solidFill>
              <a:srgbClr val="F1F1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28" name="Freeform 443"/>
            <p:cNvSpPr>
              <a:spLocks/>
            </p:cNvSpPr>
            <p:nvPr/>
          </p:nvSpPr>
          <p:spPr bwMode="auto">
            <a:xfrm>
              <a:off x="10725150" y="5055957"/>
              <a:ext cx="404812" cy="33338"/>
            </a:xfrm>
            <a:custGeom>
              <a:avLst/>
              <a:gdLst>
                <a:gd name="T0" fmla="*/ 0 w 204"/>
                <a:gd name="T1" fmla="*/ 33338 h 17"/>
                <a:gd name="T2" fmla="*/ 11906 w 204"/>
                <a:gd name="T3" fmla="*/ 0 h 17"/>
                <a:gd name="T4" fmla="*/ 349250 w 204"/>
                <a:gd name="T5" fmla="*/ 0 h 17"/>
                <a:gd name="T6" fmla="*/ 404812 w 204"/>
                <a:gd name="T7" fmla="*/ 33338 h 17"/>
                <a:gd name="T8" fmla="*/ 0 w 204"/>
                <a:gd name="T9" fmla="*/ 33338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4" h="17">
                  <a:moveTo>
                    <a:pt x="0" y="17"/>
                  </a:moveTo>
                  <a:cubicBezTo>
                    <a:pt x="6" y="0"/>
                    <a:pt x="6" y="0"/>
                    <a:pt x="6" y="0"/>
                  </a:cubicBezTo>
                  <a:cubicBezTo>
                    <a:pt x="176" y="0"/>
                    <a:pt x="176" y="0"/>
                    <a:pt x="176" y="0"/>
                  </a:cubicBezTo>
                  <a:cubicBezTo>
                    <a:pt x="176" y="0"/>
                    <a:pt x="197" y="4"/>
                    <a:pt x="204" y="17"/>
                  </a:cubicBezTo>
                  <a:lnTo>
                    <a:pt x="0" y="17"/>
                  </a:lnTo>
                  <a:close/>
                </a:path>
              </a:pathLst>
            </a:custGeom>
            <a:solidFill>
              <a:srgbClr val="D3D3D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29" name="Freeform 444"/>
            <p:cNvSpPr>
              <a:spLocks/>
            </p:cNvSpPr>
            <p:nvPr/>
          </p:nvSpPr>
          <p:spPr bwMode="auto">
            <a:xfrm>
              <a:off x="11129962" y="5055957"/>
              <a:ext cx="406400" cy="33338"/>
            </a:xfrm>
            <a:custGeom>
              <a:avLst/>
              <a:gdLst>
                <a:gd name="T0" fmla="*/ 406400 w 204"/>
                <a:gd name="T1" fmla="*/ 33338 h 17"/>
                <a:gd name="T2" fmla="*/ 394447 w 204"/>
                <a:gd name="T3" fmla="*/ 0 h 17"/>
                <a:gd name="T4" fmla="*/ 55780 w 204"/>
                <a:gd name="T5" fmla="*/ 0 h 17"/>
                <a:gd name="T6" fmla="*/ 0 w 204"/>
                <a:gd name="T7" fmla="*/ 33338 h 17"/>
                <a:gd name="T8" fmla="*/ 406400 w 204"/>
                <a:gd name="T9" fmla="*/ 33338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4" h="17">
                  <a:moveTo>
                    <a:pt x="204" y="17"/>
                  </a:moveTo>
                  <a:cubicBezTo>
                    <a:pt x="198" y="0"/>
                    <a:pt x="198" y="0"/>
                    <a:pt x="198" y="0"/>
                  </a:cubicBezTo>
                  <a:cubicBezTo>
                    <a:pt x="28" y="0"/>
                    <a:pt x="28" y="0"/>
                    <a:pt x="28" y="0"/>
                  </a:cubicBezTo>
                  <a:cubicBezTo>
                    <a:pt x="28" y="0"/>
                    <a:pt x="7" y="4"/>
                    <a:pt x="0" y="17"/>
                  </a:cubicBezTo>
                  <a:lnTo>
                    <a:pt x="204" y="17"/>
                  </a:lnTo>
                  <a:close/>
                </a:path>
              </a:pathLst>
            </a:custGeom>
            <a:solidFill>
              <a:srgbClr val="D3D3D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30" name="Rectangle 445"/>
            <p:cNvSpPr>
              <a:spLocks noChangeArrowheads="1"/>
            </p:cNvSpPr>
            <p:nvPr/>
          </p:nvSpPr>
          <p:spPr bwMode="auto">
            <a:xfrm>
              <a:off x="11128375" y="4563832"/>
              <a:ext cx="4762" cy="539750"/>
            </a:xfrm>
            <a:prstGeom prst="rect">
              <a:avLst/>
            </a:prstGeom>
            <a:solidFill>
              <a:srgbClr val="43526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19531" name="Freeform 446"/>
            <p:cNvSpPr>
              <a:spLocks/>
            </p:cNvSpPr>
            <p:nvPr/>
          </p:nvSpPr>
          <p:spPr bwMode="auto">
            <a:xfrm>
              <a:off x="11128375" y="4563832"/>
              <a:ext cx="4762" cy="539750"/>
            </a:xfrm>
            <a:custGeom>
              <a:avLst/>
              <a:gdLst>
                <a:gd name="T0" fmla="*/ 4762 w 3"/>
                <a:gd name="T1" fmla="*/ 539750 h 340"/>
                <a:gd name="T2" fmla="*/ 4762 w 3"/>
                <a:gd name="T3" fmla="*/ 0 h 340"/>
                <a:gd name="T4" fmla="*/ 0 w 3"/>
                <a:gd name="T5" fmla="*/ 0 h 340"/>
                <a:gd name="T6" fmla="*/ 0 w 3"/>
                <a:gd name="T7" fmla="*/ 539750 h 3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340">
                  <a:moveTo>
                    <a:pt x="3" y="340"/>
                  </a:moveTo>
                  <a:lnTo>
                    <a:pt x="3" y="0"/>
                  </a:lnTo>
                  <a:lnTo>
                    <a:pt x="0" y="0"/>
                  </a:lnTo>
                  <a:lnTo>
                    <a:pt x="0" y="34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32" name="Freeform 447"/>
            <p:cNvSpPr>
              <a:spLocks/>
            </p:cNvSpPr>
            <p:nvPr/>
          </p:nvSpPr>
          <p:spPr bwMode="auto">
            <a:xfrm>
              <a:off x="10750550" y="4597169"/>
              <a:ext cx="319087" cy="11113"/>
            </a:xfrm>
            <a:custGeom>
              <a:avLst/>
              <a:gdLst>
                <a:gd name="T0" fmla="*/ 315098 w 160"/>
                <a:gd name="T1" fmla="*/ 0 h 5"/>
                <a:gd name="T2" fmla="*/ 3989 w 160"/>
                <a:gd name="T3" fmla="*/ 0 h 5"/>
                <a:gd name="T4" fmla="*/ 0 w 160"/>
                <a:gd name="T5" fmla="*/ 4445 h 5"/>
                <a:gd name="T6" fmla="*/ 0 w 160"/>
                <a:gd name="T7" fmla="*/ 6668 h 5"/>
                <a:gd name="T8" fmla="*/ 3989 w 160"/>
                <a:gd name="T9" fmla="*/ 11113 h 5"/>
                <a:gd name="T10" fmla="*/ 315098 w 160"/>
                <a:gd name="T11" fmla="*/ 11113 h 5"/>
                <a:gd name="T12" fmla="*/ 319087 w 160"/>
                <a:gd name="T13" fmla="*/ 6668 h 5"/>
                <a:gd name="T14" fmla="*/ 319087 w 160"/>
                <a:gd name="T15" fmla="*/ 4445 h 5"/>
                <a:gd name="T16" fmla="*/ 315098 w 160"/>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5">
                  <a:moveTo>
                    <a:pt x="158" y="0"/>
                  </a:moveTo>
                  <a:cubicBezTo>
                    <a:pt x="2" y="0"/>
                    <a:pt x="2" y="0"/>
                    <a:pt x="2" y="0"/>
                  </a:cubicBezTo>
                  <a:cubicBezTo>
                    <a:pt x="1" y="0"/>
                    <a:pt x="0" y="1"/>
                    <a:pt x="0" y="2"/>
                  </a:cubicBezTo>
                  <a:cubicBezTo>
                    <a:pt x="0" y="3"/>
                    <a:pt x="0" y="3"/>
                    <a:pt x="0" y="3"/>
                  </a:cubicBezTo>
                  <a:cubicBezTo>
                    <a:pt x="0" y="4"/>
                    <a:pt x="1" y="5"/>
                    <a:pt x="2" y="5"/>
                  </a:cubicBezTo>
                  <a:cubicBezTo>
                    <a:pt x="158" y="5"/>
                    <a:pt x="158" y="5"/>
                    <a:pt x="158" y="5"/>
                  </a:cubicBezTo>
                  <a:cubicBezTo>
                    <a:pt x="159" y="5"/>
                    <a:pt x="160" y="4"/>
                    <a:pt x="160" y="3"/>
                  </a:cubicBezTo>
                  <a:cubicBezTo>
                    <a:pt x="160" y="2"/>
                    <a:pt x="160" y="2"/>
                    <a:pt x="160" y="2"/>
                  </a:cubicBezTo>
                  <a:cubicBezTo>
                    <a:pt x="160" y="1"/>
                    <a:pt x="159" y="0"/>
                    <a:pt x="158" y="0"/>
                  </a:cubicBezTo>
                </a:path>
              </a:pathLst>
            </a:custGeom>
            <a:solidFill>
              <a:srgbClr val="F1F1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33" name="Freeform 448"/>
            <p:cNvSpPr>
              <a:spLocks/>
            </p:cNvSpPr>
            <p:nvPr/>
          </p:nvSpPr>
          <p:spPr bwMode="auto">
            <a:xfrm>
              <a:off x="10750550" y="4625744"/>
              <a:ext cx="319087" cy="9525"/>
            </a:xfrm>
            <a:custGeom>
              <a:avLst/>
              <a:gdLst>
                <a:gd name="T0" fmla="*/ 315098 w 160"/>
                <a:gd name="T1" fmla="*/ 0 h 5"/>
                <a:gd name="T2" fmla="*/ 3989 w 160"/>
                <a:gd name="T3" fmla="*/ 0 h 5"/>
                <a:gd name="T4" fmla="*/ 0 w 160"/>
                <a:gd name="T5" fmla="*/ 3810 h 5"/>
                <a:gd name="T6" fmla="*/ 0 w 160"/>
                <a:gd name="T7" fmla="*/ 5715 h 5"/>
                <a:gd name="T8" fmla="*/ 3989 w 160"/>
                <a:gd name="T9" fmla="*/ 9525 h 5"/>
                <a:gd name="T10" fmla="*/ 315098 w 160"/>
                <a:gd name="T11" fmla="*/ 9525 h 5"/>
                <a:gd name="T12" fmla="*/ 319087 w 160"/>
                <a:gd name="T13" fmla="*/ 5715 h 5"/>
                <a:gd name="T14" fmla="*/ 319087 w 160"/>
                <a:gd name="T15" fmla="*/ 3810 h 5"/>
                <a:gd name="T16" fmla="*/ 315098 w 160"/>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5">
                  <a:moveTo>
                    <a:pt x="158" y="0"/>
                  </a:moveTo>
                  <a:cubicBezTo>
                    <a:pt x="2" y="0"/>
                    <a:pt x="2" y="0"/>
                    <a:pt x="2" y="0"/>
                  </a:cubicBezTo>
                  <a:cubicBezTo>
                    <a:pt x="1" y="0"/>
                    <a:pt x="0" y="1"/>
                    <a:pt x="0" y="2"/>
                  </a:cubicBezTo>
                  <a:cubicBezTo>
                    <a:pt x="0" y="3"/>
                    <a:pt x="0" y="3"/>
                    <a:pt x="0" y="3"/>
                  </a:cubicBezTo>
                  <a:cubicBezTo>
                    <a:pt x="0" y="4"/>
                    <a:pt x="1" y="5"/>
                    <a:pt x="2" y="5"/>
                  </a:cubicBezTo>
                  <a:cubicBezTo>
                    <a:pt x="158" y="5"/>
                    <a:pt x="158" y="5"/>
                    <a:pt x="158" y="5"/>
                  </a:cubicBezTo>
                  <a:cubicBezTo>
                    <a:pt x="159" y="5"/>
                    <a:pt x="160" y="4"/>
                    <a:pt x="160" y="3"/>
                  </a:cubicBezTo>
                  <a:cubicBezTo>
                    <a:pt x="160" y="2"/>
                    <a:pt x="160" y="2"/>
                    <a:pt x="160" y="2"/>
                  </a:cubicBezTo>
                  <a:cubicBezTo>
                    <a:pt x="160" y="1"/>
                    <a:pt x="159" y="0"/>
                    <a:pt x="158" y="0"/>
                  </a:cubicBezTo>
                </a:path>
              </a:pathLst>
            </a:custGeom>
            <a:solidFill>
              <a:srgbClr val="F1F1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34" name="Freeform 449"/>
            <p:cNvSpPr>
              <a:spLocks/>
            </p:cNvSpPr>
            <p:nvPr/>
          </p:nvSpPr>
          <p:spPr bwMode="auto">
            <a:xfrm>
              <a:off x="10750550" y="4655907"/>
              <a:ext cx="319087" cy="9525"/>
            </a:xfrm>
            <a:custGeom>
              <a:avLst/>
              <a:gdLst>
                <a:gd name="T0" fmla="*/ 315098 w 160"/>
                <a:gd name="T1" fmla="*/ 0 h 5"/>
                <a:gd name="T2" fmla="*/ 3989 w 160"/>
                <a:gd name="T3" fmla="*/ 0 h 5"/>
                <a:gd name="T4" fmla="*/ 0 w 160"/>
                <a:gd name="T5" fmla="*/ 3810 h 5"/>
                <a:gd name="T6" fmla="*/ 0 w 160"/>
                <a:gd name="T7" fmla="*/ 5715 h 5"/>
                <a:gd name="T8" fmla="*/ 3989 w 160"/>
                <a:gd name="T9" fmla="*/ 9525 h 5"/>
                <a:gd name="T10" fmla="*/ 315098 w 160"/>
                <a:gd name="T11" fmla="*/ 9525 h 5"/>
                <a:gd name="T12" fmla="*/ 319087 w 160"/>
                <a:gd name="T13" fmla="*/ 5715 h 5"/>
                <a:gd name="T14" fmla="*/ 319087 w 160"/>
                <a:gd name="T15" fmla="*/ 3810 h 5"/>
                <a:gd name="T16" fmla="*/ 315098 w 160"/>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5">
                  <a:moveTo>
                    <a:pt x="158" y="0"/>
                  </a:moveTo>
                  <a:cubicBezTo>
                    <a:pt x="2" y="0"/>
                    <a:pt x="2" y="0"/>
                    <a:pt x="2" y="0"/>
                  </a:cubicBezTo>
                  <a:cubicBezTo>
                    <a:pt x="1" y="0"/>
                    <a:pt x="0" y="1"/>
                    <a:pt x="0" y="2"/>
                  </a:cubicBezTo>
                  <a:cubicBezTo>
                    <a:pt x="0" y="3"/>
                    <a:pt x="0" y="3"/>
                    <a:pt x="0" y="3"/>
                  </a:cubicBezTo>
                  <a:cubicBezTo>
                    <a:pt x="0" y="4"/>
                    <a:pt x="1" y="5"/>
                    <a:pt x="2" y="5"/>
                  </a:cubicBezTo>
                  <a:cubicBezTo>
                    <a:pt x="158" y="5"/>
                    <a:pt x="158" y="5"/>
                    <a:pt x="158" y="5"/>
                  </a:cubicBezTo>
                  <a:cubicBezTo>
                    <a:pt x="159" y="5"/>
                    <a:pt x="160" y="4"/>
                    <a:pt x="160" y="3"/>
                  </a:cubicBezTo>
                  <a:cubicBezTo>
                    <a:pt x="160" y="2"/>
                    <a:pt x="160" y="2"/>
                    <a:pt x="160" y="2"/>
                  </a:cubicBezTo>
                  <a:cubicBezTo>
                    <a:pt x="160" y="1"/>
                    <a:pt x="159" y="0"/>
                    <a:pt x="158" y="0"/>
                  </a:cubicBezTo>
                </a:path>
              </a:pathLst>
            </a:custGeom>
            <a:solidFill>
              <a:srgbClr val="F1F1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35" name="Freeform 450"/>
            <p:cNvSpPr>
              <a:spLocks/>
            </p:cNvSpPr>
            <p:nvPr/>
          </p:nvSpPr>
          <p:spPr bwMode="auto">
            <a:xfrm>
              <a:off x="10750550" y="4682894"/>
              <a:ext cx="319087" cy="11113"/>
            </a:xfrm>
            <a:custGeom>
              <a:avLst/>
              <a:gdLst>
                <a:gd name="T0" fmla="*/ 315098 w 160"/>
                <a:gd name="T1" fmla="*/ 0 h 5"/>
                <a:gd name="T2" fmla="*/ 3989 w 160"/>
                <a:gd name="T3" fmla="*/ 0 h 5"/>
                <a:gd name="T4" fmla="*/ 0 w 160"/>
                <a:gd name="T5" fmla="*/ 4445 h 5"/>
                <a:gd name="T6" fmla="*/ 0 w 160"/>
                <a:gd name="T7" fmla="*/ 6668 h 5"/>
                <a:gd name="T8" fmla="*/ 3989 w 160"/>
                <a:gd name="T9" fmla="*/ 11113 h 5"/>
                <a:gd name="T10" fmla="*/ 315098 w 160"/>
                <a:gd name="T11" fmla="*/ 11113 h 5"/>
                <a:gd name="T12" fmla="*/ 319087 w 160"/>
                <a:gd name="T13" fmla="*/ 6668 h 5"/>
                <a:gd name="T14" fmla="*/ 319087 w 160"/>
                <a:gd name="T15" fmla="*/ 4445 h 5"/>
                <a:gd name="T16" fmla="*/ 315098 w 160"/>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5">
                  <a:moveTo>
                    <a:pt x="158" y="0"/>
                  </a:moveTo>
                  <a:cubicBezTo>
                    <a:pt x="2" y="0"/>
                    <a:pt x="2" y="0"/>
                    <a:pt x="2" y="0"/>
                  </a:cubicBezTo>
                  <a:cubicBezTo>
                    <a:pt x="1" y="0"/>
                    <a:pt x="0" y="1"/>
                    <a:pt x="0" y="2"/>
                  </a:cubicBezTo>
                  <a:cubicBezTo>
                    <a:pt x="0" y="3"/>
                    <a:pt x="0" y="3"/>
                    <a:pt x="0" y="3"/>
                  </a:cubicBezTo>
                  <a:cubicBezTo>
                    <a:pt x="0" y="4"/>
                    <a:pt x="1" y="5"/>
                    <a:pt x="2" y="5"/>
                  </a:cubicBezTo>
                  <a:cubicBezTo>
                    <a:pt x="158" y="5"/>
                    <a:pt x="158" y="5"/>
                    <a:pt x="158" y="5"/>
                  </a:cubicBezTo>
                  <a:cubicBezTo>
                    <a:pt x="159" y="5"/>
                    <a:pt x="160" y="4"/>
                    <a:pt x="160" y="3"/>
                  </a:cubicBezTo>
                  <a:cubicBezTo>
                    <a:pt x="160" y="2"/>
                    <a:pt x="160" y="2"/>
                    <a:pt x="160" y="2"/>
                  </a:cubicBezTo>
                  <a:cubicBezTo>
                    <a:pt x="160" y="1"/>
                    <a:pt x="159" y="0"/>
                    <a:pt x="158" y="0"/>
                  </a:cubicBezTo>
                </a:path>
              </a:pathLst>
            </a:custGeom>
            <a:solidFill>
              <a:srgbClr val="F1F1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36" name="Freeform 451"/>
            <p:cNvSpPr>
              <a:spLocks/>
            </p:cNvSpPr>
            <p:nvPr/>
          </p:nvSpPr>
          <p:spPr bwMode="auto">
            <a:xfrm>
              <a:off x="10750550" y="4713057"/>
              <a:ext cx="319087" cy="9525"/>
            </a:xfrm>
            <a:custGeom>
              <a:avLst/>
              <a:gdLst>
                <a:gd name="T0" fmla="*/ 315098 w 160"/>
                <a:gd name="T1" fmla="*/ 0 h 5"/>
                <a:gd name="T2" fmla="*/ 3989 w 160"/>
                <a:gd name="T3" fmla="*/ 0 h 5"/>
                <a:gd name="T4" fmla="*/ 0 w 160"/>
                <a:gd name="T5" fmla="*/ 3810 h 5"/>
                <a:gd name="T6" fmla="*/ 0 w 160"/>
                <a:gd name="T7" fmla="*/ 5715 h 5"/>
                <a:gd name="T8" fmla="*/ 3989 w 160"/>
                <a:gd name="T9" fmla="*/ 9525 h 5"/>
                <a:gd name="T10" fmla="*/ 315098 w 160"/>
                <a:gd name="T11" fmla="*/ 9525 h 5"/>
                <a:gd name="T12" fmla="*/ 319087 w 160"/>
                <a:gd name="T13" fmla="*/ 5715 h 5"/>
                <a:gd name="T14" fmla="*/ 319087 w 160"/>
                <a:gd name="T15" fmla="*/ 3810 h 5"/>
                <a:gd name="T16" fmla="*/ 315098 w 160"/>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5">
                  <a:moveTo>
                    <a:pt x="158" y="0"/>
                  </a:moveTo>
                  <a:cubicBezTo>
                    <a:pt x="2" y="0"/>
                    <a:pt x="2" y="0"/>
                    <a:pt x="2" y="0"/>
                  </a:cubicBezTo>
                  <a:cubicBezTo>
                    <a:pt x="1" y="0"/>
                    <a:pt x="0" y="1"/>
                    <a:pt x="0" y="2"/>
                  </a:cubicBezTo>
                  <a:cubicBezTo>
                    <a:pt x="0" y="3"/>
                    <a:pt x="0" y="3"/>
                    <a:pt x="0" y="3"/>
                  </a:cubicBezTo>
                  <a:cubicBezTo>
                    <a:pt x="0" y="4"/>
                    <a:pt x="1" y="5"/>
                    <a:pt x="2" y="5"/>
                  </a:cubicBezTo>
                  <a:cubicBezTo>
                    <a:pt x="158" y="5"/>
                    <a:pt x="158" y="5"/>
                    <a:pt x="158" y="5"/>
                  </a:cubicBezTo>
                  <a:cubicBezTo>
                    <a:pt x="159" y="5"/>
                    <a:pt x="160" y="4"/>
                    <a:pt x="160" y="3"/>
                  </a:cubicBezTo>
                  <a:cubicBezTo>
                    <a:pt x="160" y="2"/>
                    <a:pt x="160" y="2"/>
                    <a:pt x="160" y="2"/>
                  </a:cubicBezTo>
                  <a:cubicBezTo>
                    <a:pt x="160" y="1"/>
                    <a:pt x="159" y="0"/>
                    <a:pt x="158" y="0"/>
                  </a:cubicBezTo>
                </a:path>
              </a:pathLst>
            </a:custGeom>
            <a:solidFill>
              <a:srgbClr val="F1F1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37" name="Freeform 452"/>
            <p:cNvSpPr>
              <a:spLocks/>
            </p:cNvSpPr>
            <p:nvPr/>
          </p:nvSpPr>
          <p:spPr bwMode="auto">
            <a:xfrm>
              <a:off x="10750550" y="4741632"/>
              <a:ext cx="319087" cy="9525"/>
            </a:xfrm>
            <a:custGeom>
              <a:avLst/>
              <a:gdLst>
                <a:gd name="T0" fmla="*/ 315098 w 160"/>
                <a:gd name="T1" fmla="*/ 0 h 5"/>
                <a:gd name="T2" fmla="*/ 3989 w 160"/>
                <a:gd name="T3" fmla="*/ 0 h 5"/>
                <a:gd name="T4" fmla="*/ 0 w 160"/>
                <a:gd name="T5" fmla="*/ 3810 h 5"/>
                <a:gd name="T6" fmla="*/ 0 w 160"/>
                <a:gd name="T7" fmla="*/ 5715 h 5"/>
                <a:gd name="T8" fmla="*/ 3989 w 160"/>
                <a:gd name="T9" fmla="*/ 9525 h 5"/>
                <a:gd name="T10" fmla="*/ 315098 w 160"/>
                <a:gd name="T11" fmla="*/ 9525 h 5"/>
                <a:gd name="T12" fmla="*/ 319087 w 160"/>
                <a:gd name="T13" fmla="*/ 5715 h 5"/>
                <a:gd name="T14" fmla="*/ 319087 w 160"/>
                <a:gd name="T15" fmla="*/ 3810 h 5"/>
                <a:gd name="T16" fmla="*/ 315098 w 160"/>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5">
                  <a:moveTo>
                    <a:pt x="158" y="0"/>
                  </a:moveTo>
                  <a:cubicBezTo>
                    <a:pt x="2" y="0"/>
                    <a:pt x="2" y="0"/>
                    <a:pt x="2" y="0"/>
                  </a:cubicBezTo>
                  <a:cubicBezTo>
                    <a:pt x="1" y="0"/>
                    <a:pt x="0" y="1"/>
                    <a:pt x="0" y="2"/>
                  </a:cubicBezTo>
                  <a:cubicBezTo>
                    <a:pt x="0" y="3"/>
                    <a:pt x="0" y="3"/>
                    <a:pt x="0" y="3"/>
                  </a:cubicBezTo>
                  <a:cubicBezTo>
                    <a:pt x="0" y="5"/>
                    <a:pt x="1" y="5"/>
                    <a:pt x="2" y="5"/>
                  </a:cubicBezTo>
                  <a:cubicBezTo>
                    <a:pt x="158" y="5"/>
                    <a:pt x="158" y="5"/>
                    <a:pt x="158" y="5"/>
                  </a:cubicBezTo>
                  <a:cubicBezTo>
                    <a:pt x="159" y="5"/>
                    <a:pt x="160" y="5"/>
                    <a:pt x="160" y="3"/>
                  </a:cubicBezTo>
                  <a:cubicBezTo>
                    <a:pt x="160" y="2"/>
                    <a:pt x="160" y="2"/>
                    <a:pt x="160" y="2"/>
                  </a:cubicBezTo>
                  <a:cubicBezTo>
                    <a:pt x="160" y="1"/>
                    <a:pt x="159" y="0"/>
                    <a:pt x="158" y="0"/>
                  </a:cubicBezTo>
                </a:path>
              </a:pathLst>
            </a:custGeom>
            <a:solidFill>
              <a:srgbClr val="F1F1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38" name="Freeform 453"/>
            <p:cNvSpPr>
              <a:spLocks/>
            </p:cNvSpPr>
            <p:nvPr/>
          </p:nvSpPr>
          <p:spPr bwMode="auto">
            <a:xfrm>
              <a:off x="10750550" y="4770207"/>
              <a:ext cx="319087" cy="11113"/>
            </a:xfrm>
            <a:custGeom>
              <a:avLst/>
              <a:gdLst>
                <a:gd name="T0" fmla="*/ 315098 w 160"/>
                <a:gd name="T1" fmla="*/ 0 h 5"/>
                <a:gd name="T2" fmla="*/ 3989 w 160"/>
                <a:gd name="T3" fmla="*/ 0 h 5"/>
                <a:gd name="T4" fmla="*/ 0 w 160"/>
                <a:gd name="T5" fmla="*/ 4445 h 5"/>
                <a:gd name="T6" fmla="*/ 0 w 160"/>
                <a:gd name="T7" fmla="*/ 6668 h 5"/>
                <a:gd name="T8" fmla="*/ 3989 w 160"/>
                <a:gd name="T9" fmla="*/ 11113 h 5"/>
                <a:gd name="T10" fmla="*/ 315098 w 160"/>
                <a:gd name="T11" fmla="*/ 11113 h 5"/>
                <a:gd name="T12" fmla="*/ 319087 w 160"/>
                <a:gd name="T13" fmla="*/ 6668 h 5"/>
                <a:gd name="T14" fmla="*/ 319087 w 160"/>
                <a:gd name="T15" fmla="*/ 4445 h 5"/>
                <a:gd name="T16" fmla="*/ 315098 w 160"/>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5">
                  <a:moveTo>
                    <a:pt x="158" y="0"/>
                  </a:moveTo>
                  <a:cubicBezTo>
                    <a:pt x="2" y="0"/>
                    <a:pt x="2" y="0"/>
                    <a:pt x="2" y="0"/>
                  </a:cubicBezTo>
                  <a:cubicBezTo>
                    <a:pt x="1" y="0"/>
                    <a:pt x="0" y="1"/>
                    <a:pt x="0" y="2"/>
                  </a:cubicBezTo>
                  <a:cubicBezTo>
                    <a:pt x="0" y="3"/>
                    <a:pt x="0" y="3"/>
                    <a:pt x="0" y="3"/>
                  </a:cubicBezTo>
                  <a:cubicBezTo>
                    <a:pt x="0" y="4"/>
                    <a:pt x="1" y="5"/>
                    <a:pt x="2" y="5"/>
                  </a:cubicBezTo>
                  <a:cubicBezTo>
                    <a:pt x="158" y="5"/>
                    <a:pt x="158" y="5"/>
                    <a:pt x="158" y="5"/>
                  </a:cubicBezTo>
                  <a:cubicBezTo>
                    <a:pt x="159" y="5"/>
                    <a:pt x="160" y="4"/>
                    <a:pt x="160" y="3"/>
                  </a:cubicBezTo>
                  <a:cubicBezTo>
                    <a:pt x="160" y="2"/>
                    <a:pt x="160" y="2"/>
                    <a:pt x="160" y="2"/>
                  </a:cubicBezTo>
                  <a:cubicBezTo>
                    <a:pt x="160" y="1"/>
                    <a:pt x="159" y="0"/>
                    <a:pt x="158" y="0"/>
                  </a:cubicBezTo>
                </a:path>
              </a:pathLst>
            </a:custGeom>
            <a:solidFill>
              <a:srgbClr val="F1F1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39" name="Freeform 454"/>
            <p:cNvSpPr>
              <a:spLocks/>
            </p:cNvSpPr>
            <p:nvPr/>
          </p:nvSpPr>
          <p:spPr bwMode="auto">
            <a:xfrm>
              <a:off x="10750550" y="4798782"/>
              <a:ext cx="319087" cy="9525"/>
            </a:xfrm>
            <a:custGeom>
              <a:avLst/>
              <a:gdLst>
                <a:gd name="T0" fmla="*/ 315098 w 160"/>
                <a:gd name="T1" fmla="*/ 0 h 5"/>
                <a:gd name="T2" fmla="*/ 3989 w 160"/>
                <a:gd name="T3" fmla="*/ 0 h 5"/>
                <a:gd name="T4" fmla="*/ 0 w 160"/>
                <a:gd name="T5" fmla="*/ 3810 h 5"/>
                <a:gd name="T6" fmla="*/ 0 w 160"/>
                <a:gd name="T7" fmla="*/ 5715 h 5"/>
                <a:gd name="T8" fmla="*/ 3989 w 160"/>
                <a:gd name="T9" fmla="*/ 9525 h 5"/>
                <a:gd name="T10" fmla="*/ 315098 w 160"/>
                <a:gd name="T11" fmla="*/ 9525 h 5"/>
                <a:gd name="T12" fmla="*/ 319087 w 160"/>
                <a:gd name="T13" fmla="*/ 5715 h 5"/>
                <a:gd name="T14" fmla="*/ 319087 w 160"/>
                <a:gd name="T15" fmla="*/ 3810 h 5"/>
                <a:gd name="T16" fmla="*/ 315098 w 160"/>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5">
                  <a:moveTo>
                    <a:pt x="158" y="0"/>
                  </a:moveTo>
                  <a:cubicBezTo>
                    <a:pt x="2" y="0"/>
                    <a:pt x="2" y="0"/>
                    <a:pt x="2" y="0"/>
                  </a:cubicBezTo>
                  <a:cubicBezTo>
                    <a:pt x="1" y="0"/>
                    <a:pt x="0" y="1"/>
                    <a:pt x="0" y="2"/>
                  </a:cubicBezTo>
                  <a:cubicBezTo>
                    <a:pt x="0" y="3"/>
                    <a:pt x="0" y="3"/>
                    <a:pt x="0" y="3"/>
                  </a:cubicBezTo>
                  <a:cubicBezTo>
                    <a:pt x="0" y="5"/>
                    <a:pt x="1" y="5"/>
                    <a:pt x="2" y="5"/>
                  </a:cubicBezTo>
                  <a:cubicBezTo>
                    <a:pt x="158" y="5"/>
                    <a:pt x="158" y="5"/>
                    <a:pt x="158" y="5"/>
                  </a:cubicBezTo>
                  <a:cubicBezTo>
                    <a:pt x="159" y="5"/>
                    <a:pt x="160" y="5"/>
                    <a:pt x="160" y="3"/>
                  </a:cubicBezTo>
                  <a:cubicBezTo>
                    <a:pt x="160" y="2"/>
                    <a:pt x="160" y="2"/>
                    <a:pt x="160" y="2"/>
                  </a:cubicBezTo>
                  <a:cubicBezTo>
                    <a:pt x="160" y="1"/>
                    <a:pt x="159" y="0"/>
                    <a:pt x="158" y="0"/>
                  </a:cubicBezTo>
                </a:path>
              </a:pathLst>
            </a:custGeom>
            <a:solidFill>
              <a:srgbClr val="F1F1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40" name="Freeform 455"/>
            <p:cNvSpPr>
              <a:spLocks/>
            </p:cNvSpPr>
            <p:nvPr/>
          </p:nvSpPr>
          <p:spPr bwMode="auto">
            <a:xfrm>
              <a:off x="10750550" y="4828944"/>
              <a:ext cx="319087" cy="9525"/>
            </a:xfrm>
            <a:custGeom>
              <a:avLst/>
              <a:gdLst>
                <a:gd name="T0" fmla="*/ 315098 w 160"/>
                <a:gd name="T1" fmla="*/ 0 h 5"/>
                <a:gd name="T2" fmla="*/ 3989 w 160"/>
                <a:gd name="T3" fmla="*/ 0 h 5"/>
                <a:gd name="T4" fmla="*/ 0 w 160"/>
                <a:gd name="T5" fmla="*/ 3810 h 5"/>
                <a:gd name="T6" fmla="*/ 0 w 160"/>
                <a:gd name="T7" fmla="*/ 5715 h 5"/>
                <a:gd name="T8" fmla="*/ 3989 w 160"/>
                <a:gd name="T9" fmla="*/ 9525 h 5"/>
                <a:gd name="T10" fmla="*/ 315098 w 160"/>
                <a:gd name="T11" fmla="*/ 9525 h 5"/>
                <a:gd name="T12" fmla="*/ 319087 w 160"/>
                <a:gd name="T13" fmla="*/ 5715 h 5"/>
                <a:gd name="T14" fmla="*/ 319087 w 160"/>
                <a:gd name="T15" fmla="*/ 3810 h 5"/>
                <a:gd name="T16" fmla="*/ 315098 w 160"/>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5">
                  <a:moveTo>
                    <a:pt x="158" y="0"/>
                  </a:moveTo>
                  <a:cubicBezTo>
                    <a:pt x="2" y="0"/>
                    <a:pt x="2" y="0"/>
                    <a:pt x="2" y="0"/>
                  </a:cubicBezTo>
                  <a:cubicBezTo>
                    <a:pt x="1" y="0"/>
                    <a:pt x="0" y="1"/>
                    <a:pt x="0" y="2"/>
                  </a:cubicBezTo>
                  <a:cubicBezTo>
                    <a:pt x="0" y="3"/>
                    <a:pt x="0" y="3"/>
                    <a:pt x="0" y="3"/>
                  </a:cubicBezTo>
                  <a:cubicBezTo>
                    <a:pt x="0" y="4"/>
                    <a:pt x="1" y="5"/>
                    <a:pt x="2" y="5"/>
                  </a:cubicBezTo>
                  <a:cubicBezTo>
                    <a:pt x="158" y="5"/>
                    <a:pt x="158" y="5"/>
                    <a:pt x="158" y="5"/>
                  </a:cubicBezTo>
                  <a:cubicBezTo>
                    <a:pt x="159" y="5"/>
                    <a:pt x="160" y="4"/>
                    <a:pt x="160" y="3"/>
                  </a:cubicBezTo>
                  <a:cubicBezTo>
                    <a:pt x="160" y="2"/>
                    <a:pt x="160" y="2"/>
                    <a:pt x="160" y="2"/>
                  </a:cubicBezTo>
                  <a:cubicBezTo>
                    <a:pt x="160" y="1"/>
                    <a:pt x="159" y="0"/>
                    <a:pt x="158" y="0"/>
                  </a:cubicBezTo>
                </a:path>
              </a:pathLst>
            </a:custGeom>
            <a:solidFill>
              <a:srgbClr val="F1F1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41" name="Freeform 456"/>
            <p:cNvSpPr>
              <a:spLocks/>
            </p:cNvSpPr>
            <p:nvPr/>
          </p:nvSpPr>
          <p:spPr bwMode="auto">
            <a:xfrm>
              <a:off x="10750550" y="4855932"/>
              <a:ext cx="319087" cy="12700"/>
            </a:xfrm>
            <a:custGeom>
              <a:avLst/>
              <a:gdLst>
                <a:gd name="T0" fmla="*/ 315098 w 160"/>
                <a:gd name="T1" fmla="*/ 0 h 6"/>
                <a:gd name="T2" fmla="*/ 3989 w 160"/>
                <a:gd name="T3" fmla="*/ 0 h 6"/>
                <a:gd name="T4" fmla="*/ 0 w 160"/>
                <a:gd name="T5" fmla="*/ 4233 h 6"/>
                <a:gd name="T6" fmla="*/ 0 w 160"/>
                <a:gd name="T7" fmla="*/ 6350 h 6"/>
                <a:gd name="T8" fmla="*/ 3989 w 160"/>
                <a:gd name="T9" fmla="*/ 12700 h 6"/>
                <a:gd name="T10" fmla="*/ 315098 w 160"/>
                <a:gd name="T11" fmla="*/ 12700 h 6"/>
                <a:gd name="T12" fmla="*/ 319087 w 160"/>
                <a:gd name="T13" fmla="*/ 6350 h 6"/>
                <a:gd name="T14" fmla="*/ 319087 w 160"/>
                <a:gd name="T15" fmla="*/ 4233 h 6"/>
                <a:gd name="T16" fmla="*/ 315098 w 160"/>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6">
                  <a:moveTo>
                    <a:pt x="158" y="0"/>
                  </a:moveTo>
                  <a:cubicBezTo>
                    <a:pt x="2" y="0"/>
                    <a:pt x="2" y="0"/>
                    <a:pt x="2" y="0"/>
                  </a:cubicBezTo>
                  <a:cubicBezTo>
                    <a:pt x="1" y="0"/>
                    <a:pt x="0" y="1"/>
                    <a:pt x="0" y="2"/>
                  </a:cubicBezTo>
                  <a:cubicBezTo>
                    <a:pt x="0" y="3"/>
                    <a:pt x="0" y="3"/>
                    <a:pt x="0" y="3"/>
                  </a:cubicBezTo>
                  <a:cubicBezTo>
                    <a:pt x="0" y="5"/>
                    <a:pt x="1" y="6"/>
                    <a:pt x="2" y="6"/>
                  </a:cubicBezTo>
                  <a:cubicBezTo>
                    <a:pt x="158" y="6"/>
                    <a:pt x="158" y="6"/>
                    <a:pt x="158" y="6"/>
                  </a:cubicBezTo>
                  <a:cubicBezTo>
                    <a:pt x="159" y="6"/>
                    <a:pt x="160" y="5"/>
                    <a:pt x="160" y="3"/>
                  </a:cubicBezTo>
                  <a:cubicBezTo>
                    <a:pt x="160" y="2"/>
                    <a:pt x="160" y="2"/>
                    <a:pt x="160" y="2"/>
                  </a:cubicBezTo>
                  <a:cubicBezTo>
                    <a:pt x="160" y="1"/>
                    <a:pt x="159" y="0"/>
                    <a:pt x="158" y="0"/>
                  </a:cubicBezTo>
                </a:path>
              </a:pathLst>
            </a:custGeom>
            <a:solidFill>
              <a:srgbClr val="F1F1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42" name="Freeform 457"/>
            <p:cNvSpPr>
              <a:spLocks/>
            </p:cNvSpPr>
            <p:nvPr/>
          </p:nvSpPr>
          <p:spPr bwMode="auto">
            <a:xfrm>
              <a:off x="10750550" y="4886094"/>
              <a:ext cx="319087" cy="9525"/>
            </a:xfrm>
            <a:custGeom>
              <a:avLst/>
              <a:gdLst>
                <a:gd name="T0" fmla="*/ 315098 w 160"/>
                <a:gd name="T1" fmla="*/ 0 h 5"/>
                <a:gd name="T2" fmla="*/ 3989 w 160"/>
                <a:gd name="T3" fmla="*/ 0 h 5"/>
                <a:gd name="T4" fmla="*/ 0 w 160"/>
                <a:gd name="T5" fmla="*/ 3810 h 5"/>
                <a:gd name="T6" fmla="*/ 0 w 160"/>
                <a:gd name="T7" fmla="*/ 5715 h 5"/>
                <a:gd name="T8" fmla="*/ 3989 w 160"/>
                <a:gd name="T9" fmla="*/ 9525 h 5"/>
                <a:gd name="T10" fmla="*/ 315098 w 160"/>
                <a:gd name="T11" fmla="*/ 9525 h 5"/>
                <a:gd name="T12" fmla="*/ 319087 w 160"/>
                <a:gd name="T13" fmla="*/ 5715 h 5"/>
                <a:gd name="T14" fmla="*/ 319087 w 160"/>
                <a:gd name="T15" fmla="*/ 3810 h 5"/>
                <a:gd name="T16" fmla="*/ 315098 w 160"/>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5">
                  <a:moveTo>
                    <a:pt x="158" y="0"/>
                  </a:moveTo>
                  <a:cubicBezTo>
                    <a:pt x="2" y="0"/>
                    <a:pt x="2" y="0"/>
                    <a:pt x="2" y="0"/>
                  </a:cubicBezTo>
                  <a:cubicBezTo>
                    <a:pt x="1" y="0"/>
                    <a:pt x="0" y="1"/>
                    <a:pt x="0" y="2"/>
                  </a:cubicBezTo>
                  <a:cubicBezTo>
                    <a:pt x="0" y="3"/>
                    <a:pt x="0" y="3"/>
                    <a:pt x="0" y="3"/>
                  </a:cubicBezTo>
                  <a:cubicBezTo>
                    <a:pt x="0" y="4"/>
                    <a:pt x="1" y="5"/>
                    <a:pt x="2" y="5"/>
                  </a:cubicBezTo>
                  <a:cubicBezTo>
                    <a:pt x="158" y="5"/>
                    <a:pt x="158" y="5"/>
                    <a:pt x="158" y="5"/>
                  </a:cubicBezTo>
                  <a:cubicBezTo>
                    <a:pt x="159" y="5"/>
                    <a:pt x="160" y="4"/>
                    <a:pt x="160" y="3"/>
                  </a:cubicBezTo>
                  <a:cubicBezTo>
                    <a:pt x="160" y="2"/>
                    <a:pt x="160" y="2"/>
                    <a:pt x="160" y="2"/>
                  </a:cubicBezTo>
                  <a:cubicBezTo>
                    <a:pt x="160" y="1"/>
                    <a:pt x="159" y="0"/>
                    <a:pt x="158" y="0"/>
                  </a:cubicBezTo>
                </a:path>
              </a:pathLst>
            </a:custGeom>
            <a:solidFill>
              <a:srgbClr val="F1F1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43" name="Freeform 458"/>
            <p:cNvSpPr>
              <a:spLocks/>
            </p:cNvSpPr>
            <p:nvPr/>
          </p:nvSpPr>
          <p:spPr bwMode="auto">
            <a:xfrm>
              <a:off x="10750550" y="4914669"/>
              <a:ext cx="319087" cy="11113"/>
            </a:xfrm>
            <a:custGeom>
              <a:avLst/>
              <a:gdLst>
                <a:gd name="T0" fmla="*/ 315098 w 160"/>
                <a:gd name="T1" fmla="*/ 0 h 6"/>
                <a:gd name="T2" fmla="*/ 3989 w 160"/>
                <a:gd name="T3" fmla="*/ 0 h 6"/>
                <a:gd name="T4" fmla="*/ 0 w 160"/>
                <a:gd name="T5" fmla="*/ 3704 h 6"/>
                <a:gd name="T6" fmla="*/ 0 w 160"/>
                <a:gd name="T7" fmla="*/ 7409 h 6"/>
                <a:gd name="T8" fmla="*/ 3989 w 160"/>
                <a:gd name="T9" fmla="*/ 11113 h 6"/>
                <a:gd name="T10" fmla="*/ 315098 w 160"/>
                <a:gd name="T11" fmla="*/ 11113 h 6"/>
                <a:gd name="T12" fmla="*/ 319087 w 160"/>
                <a:gd name="T13" fmla="*/ 7409 h 6"/>
                <a:gd name="T14" fmla="*/ 319087 w 160"/>
                <a:gd name="T15" fmla="*/ 3704 h 6"/>
                <a:gd name="T16" fmla="*/ 315098 w 160"/>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6">
                  <a:moveTo>
                    <a:pt x="158" y="0"/>
                  </a:moveTo>
                  <a:cubicBezTo>
                    <a:pt x="2" y="0"/>
                    <a:pt x="2" y="0"/>
                    <a:pt x="2" y="0"/>
                  </a:cubicBezTo>
                  <a:cubicBezTo>
                    <a:pt x="1" y="0"/>
                    <a:pt x="0" y="1"/>
                    <a:pt x="0" y="2"/>
                  </a:cubicBezTo>
                  <a:cubicBezTo>
                    <a:pt x="0" y="4"/>
                    <a:pt x="0" y="4"/>
                    <a:pt x="0" y="4"/>
                  </a:cubicBezTo>
                  <a:cubicBezTo>
                    <a:pt x="0" y="5"/>
                    <a:pt x="1" y="6"/>
                    <a:pt x="2" y="6"/>
                  </a:cubicBezTo>
                  <a:cubicBezTo>
                    <a:pt x="158" y="6"/>
                    <a:pt x="158" y="6"/>
                    <a:pt x="158" y="6"/>
                  </a:cubicBezTo>
                  <a:cubicBezTo>
                    <a:pt x="159" y="6"/>
                    <a:pt x="160" y="5"/>
                    <a:pt x="160" y="4"/>
                  </a:cubicBezTo>
                  <a:cubicBezTo>
                    <a:pt x="160" y="2"/>
                    <a:pt x="160" y="2"/>
                    <a:pt x="160" y="2"/>
                  </a:cubicBezTo>
                  <a:cubicBezTo>
                    <a:pt x="160" y="1"/>
                    <a:pt x="159" y="0"/>
                    <a:pt x="158" y="0"/>
                  </a:cubicBezTo>
                </a:path>
              </a:pathLst>
            </a:custGeom>
            <a:solidFill>
              <a:srgbClr val="F1F1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44" name="Freeform 459"/>
            <p:cNvSpPr>
              <a:spLocks/>
            </p:cNvSpPr>
            <p:nvPr/>
          </p:nvSpPr>
          <p:spPr bwMode="auto">
            <a:xfrm>
              <a:off x="10750550" y="4944832"/>
              <a:ext cx="319087" cy="9525"/>
            </a:xfrm>
            <a:custGeom>
              <a:avLst/>
              <a:gdLst>
                <a:gd name="T0" fmla="*/ 315098 w 160"/>
                <a:gd name="T1" fmla="*/ 0 h 5"/>
                <a:gd name="T2" fmla="*/ 3989 w 160"/>
                <a:gd name="T3" fmla="*/ 0 h 5"/>
                <a:gd name="T4" fmla="*/ 0 w 160"/>
                <a:gd name="T5" fmla="*/ 3810 h 5"/>
                <a:gd name="T6" fmla="*/ 0 w 160"/>
                <a:gd name="T7" fmla="*/ 5715 h 5"/>
                <a:gd name="T8" fmla="*/ 3989 w 160"/>
                <a:gd name="T9" fmla="*/ 9525 h 5"/>
                <a:gd name="T10" fmla="*/ 315098 w 160"/>
                <a:gd name="T11" fmla="*/ 9525 h 5"/>
                <a:gd name="T12" fmla="*/ 319087 w 160"/>
                <a:gd name="T13" fmla="*/ 5715 h 5"/>
                <a:gd name="T14" fmla="*/ 319087 w 160"/>
                <a:gd name="T15" fmla="*/ 3810 h 5"/>
                <a:gd name="T16" fmla="*/ 315098 w 160"/>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5">
                  <a:moveTo>
                    <a:pt x="158" y="0"/>
                  </a:moveTo>
                  <a:cubicBezTo>
                    <a:pt x="2" y="0"/>
                    <a:pt x="2" y="0"/>
                    <a:pt x="2" y="0"/>
                  </a:cubicBezTo>
                  <a:cubicBezTo>
                    <a:pt x="1" y="0"/>
                    <a:pt x="0" y="1"/>
                    <a:pt x="0" y="2"/>
                  </a:cubicBezTo>
                  <a:cubicBezTo>
                    <a:pt x="0" y="3"/>
                    <a:pt x="0" y="3"/>
                    <a:pt x="0" y="3"/>
                  </a:cubicBezTo>
                  <a:cubicBezTo>
                    <a:pt x="0" y="4"/>
                    <a:pt x="1" y="5"/>
                    <a:pt x="2" y="5"/>
                  </a:cubicBezTo>
                  <a:cubicBezTo>
                    <a:pt x="158" y="5"/>
                    <a:pt x="158" y="5"/>
                    <a:pt x="158" y="5"/>
                  </a:cubicBezTo>
                  <a:cubicBezTo>
                    <a:pt x="159" y="5"/>
                    <a:pt x="160" y="4"/>
                    <a:pt x="160" y="3"/>
                  </a:cubicBezTo>
                  <a:cubicBezTo>
                    <a:pt x="160" y="2"/>
                    <a:pt x="160" y="2"/>
                    <a:pt x="160" y="2"/>
                  </a:cubicBezTo>
                  <a:cubicBezTo>
                    <a:pt x="160" y="1"/>
                    <a:pt x="159" y="0"/>
                    <a:pt x="158" y="0"/>
                  </a:cubicBezTo>
                </a:path>
              </a:pathLst>
            </a:custGeom>
            <a:solidFill>
              <a:srgbClr val="F1F1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45" name="Freeform 460"/>
            <p:cNvSpPr>
              <a:spLocks/>
            </p:cNvSpPr>
            <p:nvPr/>
          </p:nvSpPr>
          <p:spPr bwMode="auto">
            <a:xfrm>
              <a:off x="10750550" y="4973407"/>
              <a:ext cx="319087" cy="11113"/>
            </a:xfrm>
            <a:custGeom>
              <a:avLst/>
              <a:gdLst>
                <a:gd name="T0" fmla="*/ 315098 w 160"/>
                <a:gd name="T1" fmla="*/ 0 h 5"/>
                <a:gd name="T2" fmla="*/ 3989 w 160"/>
                <a:gd name="T3" fmla="*/ 0 h 5"/>
                <a:gd name="T4" fmla="*/ 0 w 160"/>
                <a:gd name="T5" fmla="*/ 4445 h 5"/>
                <a:gd name="T6" fmla="*/ 0 w 160"/>
                <a:gd name="T7" fmla="*/ 6668 h 5"/>
                <a:gd name="T8" fmla="*/ 3989 w 160"/>
                <a:gd name="T9" fmla="*/ 11113 h 5"/>
                <a:gd name="T10" fmla="*/ 315098 w 160"/>
                <a:gd name="T11" fmla="*/ 11113 h 5"/>
                <a:gd name="T12" fmla="*/ 319087 w 160"/>
                <a:gd name="T13" fmla="*/ 6668 h 5"/>
                <a:gd name="T14" fmla="*/ 319087 w 160"/>
                <a:gd name="T15" fmla="*/ 4445 h 5"/>
                <a:gd name="T16" fmla="*/ 315098 w 160"/>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5">
                  <a:moveTo>
                    <a:pt x="158" y="0"/>
                  </a:moveTo>
                  <a:cubicBezTo>
                    <a:pt x="2" y="0"/>
                    <a:pt x="2" y="0"/>
                    <a:pt x="2" y="0"/>
                  </a:cubicBezTo>
                  <a:cubicBezTo>
                    <a:pt x="1" y="0"/>
                    <a:pt x="0" y="0"/>
                    <a:pt x="0" y="2"/>
                  </a:cubicBezTo>
                  <a:cubicBezTo>
                    <a:pt x="0" y="3"/>
                    <a:pt x="0" y="3"/>
                    <a:pt x="0" y="3"/>
                  </a:cubicBezTo>
                  <a:cubicBezTo>
                    <a:pt x="0" y="4"/>
                    <a:pt x="1" y="5"/>
                    <a:pt x="2" y="5"/>
                  </a:cubicBezTo>
                  <a:cubicBezTo>
                    <a:pt x="158" y="5"/>
                    <a:pt x="158" y="5"/>
                    <a:pt x="158" y="5"/>
                  </a:cubicBezTo>
                  <a:cubicBezTo>
                    <a:pt x="159" y="5"/>
                    <a:pt x="160" y="4"/>
                    <a:pt x="160" y="3"/>
                  </a:cubicBezTo>
                  <a:cubicBezTo>
                    <a:pt x="160" y="2"/>
                    <a:pt x="160" y="2"/>
                    <a:pt x="160" y="2"/>
                  </a:cubicBezTo>
                  <a:cubicBezTo>
                    <a:pt x="160" y="0"/>
                    <a:pt x="159" y="0"/>
                    <a:pt x="158" y="0"/>
                  </a:cubicBezTo>
                </a:path>
              </a:pathLst>
            </a:custGeom>
            <a:solidFill>
              <a:srgbClr val="F1F1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46" name="Freeform 461"/>
            <p:cNvSpPr>
              <a:spLocks/>
            </p:cNvSpPr>
            <p:nvPr/>
          </p:nvSpPr>
          <p:spPr bwMode="auto">
            <a:xfrm>
              <a:off x="10750550" y="5001982"/>
              <a:ext cx="319087" cy="9525"/>
            </a:xfrm>
            <a:custGeom>
              <a:avLst/>
              <a:gdLst>
                <a:gd name="T0" fmla="*/ 315098 w 160"/>
                <a:gd name="T1" fmla="*/ 0 h 5"/>
                <a:gd name="T2" fmla="*/ 3989 w 160"/>
                <a:gd name="T3" fmla="*/ 0 h 5"/>
                <a:gd name="T4" fmla="*/ 0 w 160"/>
                <a:gd name="T5" fmla="*/ 3810 h 5"/>
                <a:gd name="T6" fmla="*/ 0 w 160"/>
                <a:gd name="T7" fmla="*/ 5715 h 5"/>
                <a:gd name="T8" fmla="*/ 3989 w 160"/>
                <a:gd name="T9" fmla="*/ 9525 h 5"/>
                <a:gd name="T10" fmla="*/ 315098 w 160"/>
                <a:gd name="T11" fmla="*/ 9525 h 5"/>
                <a:gd name="T12" fmla="*/ 319087 w 160"/>
                <a:gd name="T13" fmla="*/ 5715 h 5"/>
                <a:gd name="T14" fmla="*/ 319087 w 160"/>
                <a:gd name="T15" fmla="*/ 3810 h 5"/>
                <a:gd name="T16" fmla="*/ 315098 w 160"/>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5">
                  <a:moveTo>
                    <a:pt x="158" y="0"/>
                  </a:moveTo>
                  <a:cubicBezTo>
                    <a:pt x="2" y="0"/>
                    <a:pt x="2" y="0"/>
                    <a:pt x="2" y="0"/>
                  </a:cubicBezTo>
                  <a:cubicBezTo>
                    <a:pt x="1" y="0"/>
                    <a:pt x="0" y="1"/>
                    <a:pt x="0" y="2"/>
                  </a:cubicBezTo>
                  <a:cubicBezTo>
                    <a:pt x="0" y="3"/>
                    <a:pt x="0" y="3"/>
                    <a:pt x="0" y="3"/>
                  </a:cubicBezTo>
                  <a:cubicBezTo>
                    <a:pt x="0" y="4"/>
                    <a:pt x="1" y="5"/>
                    <a:pt x="2" y="5"/>
                  </a:cubicBezTo>
                  <a:cubicBezTo>
                    <a:pt x="158" y="5"/>
                    <a:pt x="158" y="5"/>
                    <a:pt x="158" y="5"/>
                  </a:cubicBezTo>
                  <a:cubicBezTo>
                    <a:pt x="159" y="5"/>
                    <a:pt x="160" y="4"/>
                    <a:pt x="160" y="3"/>
                  </a:cubicBezTo>
                  <a:cubicBezTo>
                    <a:pt x="160" y="2"/>
                    <a:pt x="160" y="2"/>
                    <a:pt x="160" y="2"/>
                  </a:cubicBezTo>
                  <a:cubicBezTo>
                    <a:pt x="160" y="1"/>
                    <a:pt x="159" y="0"/>
                    <a:pt x="158" y="0"/>
                  </a:cubicBezTo>
                </a:path>
              </a:pathLst>
            </a:custGeom>
            <a:solidFill>
              <a:srgbClr val="F1F1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47" name="Freeform 462"/>
            <p:cNvSpPr>
              <a:spLocks/>
            </p:cNvSpPr>
            <p:nvPr/>
          </p:nvSpPr>
          <p:spPr bwMode="auto">
            <a:xfrm>
              <a:off x="11195050" y="4595582"/>
              <a:ext cx="317500" cy="9525"/>
            </a:xfrm>
            <a:custGeom>
              <a:avLst/>
              <a:gdLst>
                <a:gd name="T0" fmla="*/ 313531 w 160"/>
                <a:gd name="T1" fmla="*/ 0 h 5"/>
                <a:gd name="T2" fmla="*/ 3969 w 160"/>
                <a:gd name="T3" fmla="*/ 0 h 5"/>
                <a:gd name="T4" fmla="*/ 0 w 160"/>
                <a:gd name="T5" fmla="*/ 3810 h 5"/>
                <a:gd name="T6" fmla="*/ 0 w 160"/>
                <a:gd name="T7" fmla="*/ 5715 h 5"/>
                <a:gd name="T8" fmla="*/ 3969 w 160"/>
                <a:gd name="T9" fmla="*/ 9525 h 5"/>
                <a:gd name="T10" fmla="*/ 313531 w 160"/>
                <a:gd name="T11" fmla="*/ 9525 h 5"/>
                <a:gd name="T12" fmla="*/ 317500 w 160"/>
                <a:gd name="T13" fmla="*/ 5715 h 5"/>
                <a:gd name="T14" fmla="*/ 317500 w 160"/>
                <a:gd name="T15" fmla="*/ 3810 h 5"/>
                <a:gd name="T16" fmla="*/ 313531 w 160"/>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5">
                  <a:moveTo>
                    <a:pt x="158" y="0"/>
                  </a:moveTo>
                  <a:cubicBezTo>
                    <a:pt x="2" y="0"/>
                    <a:pt x="2" y="0"/>
                    <a:pt x="2" y="0"/>
                  </a:cubicBezTo>
                  <a:cubicBezTo>
                    <a:pt x="1" y="0"/>
                    <a:pt x="0" y="1"/>
                    <a:pt x="0" y="2"/>
                  </a:cubicBezTo>
                  <a:cubicBezTo>
                    <a:pt x="0" y="3"/>
                    <a:pt x="0" y="3"/>
                    <a:pt x="0" y="3"/>
                  </a:cubicBezTo>
                  <a:cubicBezTo>
                    <a:pt x="0" y="5"/>
                    <a:pt x="1" y="5"/>
                    <a:pt x="2" y="5"/>
                  </a:cubicBezTo>
                  <a:cubicBezTo>
                    <a:pt x="158" y="5"/>
                    <a:pt x="158" y="5"/>
                    <a:pt x="158" y="5"/>
                  </a:cubicBezTo>
                  <a:cubicBezTo>
                    <a:pt x="159" y="5"/>
                    <a:pt x="160" y="5"/>
                    <a:pt x="160" y="3"/>
                  </a:cubicBezTo>
                  <a:cubicBezTo>
                    <a:pt x="160" y="2"/>
                    <a:pt x="160" y="2"/>
                    <a:pt x="160" y="2"/>
                  </a:cubicBezTo>
                  <a:cubicBezTo>
                    <a:pt x="160" y="1"/>
                    <a:pt x="159" y="0"/>
                    <a:pt x="158" y="0"/>
                  </a:cubicBezTo>
                </a:path>
              </a:pathLst>
            </a:custGeom>
            <a:solidFill>
              <a:srgbClr val="F1F1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48" name="Freeform 463"/>
            <p:cNvSpPr>
              <a:spLocks/>
            </p:cNvSpPr>
            <p:nvPr/>
          </p:nvSpPr>
          <p:spPr bwMode="auto">
            <a:xfrm>
              <a:off x="11195050" y="4625744"/>
              <a:ext cx="317500" cy="9525"/>
            </a:xfrm>
            <a:custGeom>
              <a:avLst/>
              <a:gdLst>
                <a:gd name="T0" fmla="*/ 313531 w 160"/>
                <a:gd name="T1" fmla="*/ 0 h 5"/>
                <a:gd name="T2" fmla="*/ 3969 w 160"/>
                <a:gd name="T3" fmla="*/ 0 h 5"/>
                <a:gd name="T4" fmla="*/ 0 w 160"/>
                <a:gd name="T5" fmla="*/ 3810 h 5"/>
                <a:gd name="T6" fmla="*/ 0 w 160"/>
                <a:gd name="T7" fmla="*/ 5715 h 5"/>
                <a:gd name="T8" fmla="*/ 3969 w 160"/>
                <a:gd name="T9" fmla="*/ 9525 h 5"/>
                <a:gd name="T10" fmla="*/ 313531 w 160"/>
                <a:gd name="T11" fmla="*/ 9525 h 5"/>
                <a:gd name="T12" fmla="*/ 317500 w 160"/>
                <a:gd name="T13" fmla="*/ 5715 h 5"/>
                <a:gd name="T14" fmla="*/ 317500 w 160"/>
                <a:gd name="T15" fmla="*/ 3810 h 5"/>
                <a:gd name="T16" fmla="*/ 313531 w 160"/>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5">
                  <a:moveTo>
                    <a:pt x="158" y="0"/>
                  </a:moveTo>
                  <a:cubicBezTo>
                    <a:pt x="2" y="0"/>
                    <a:pt x="2" y="0"/>
                    <a:pt x="2" y="0"/>
                  </a:cubicBezTo>
                  <a:cubicBezTo>
                    <a:pt x="1" y="0"/>
                    <a:pt x="0" y="1"/>
                    <a:pt x="0" y="2"/>
                  </a:cubicBezTo>
                  <a:cubicBezTo>
                    <a:pt x="0" y="3"/>
                    <a:pt x="0" y="3"/>
                    <a:pt x="0" y="3"/>
                  </a:cubicBezTo>
                  <a:cubicBezTo>
                    <a:pt x="0" y="4"/>
                    <a:pt x="1" y="5"/>
                    <a:pt x="2" y="5"/>
                  </a:cubicBezTo>
                  <a:cubicBezTo>
                    <a:pt x="158" y="5"/>
                    <a:pt x="158" y="5"/>
                    <a:pt x="158" y="5"/>
                  </a:cubicBezTo>
                  <a:cubicBezTo>
                    <a:pt x="159" y="5"/>
                    <a:pt x="160" y="4"/>
                    <a:pt x="160" y="3"/>
                  </a:cubicBezTo>
                  <a:cubicBezTo>
                    <a:pt x="160" y="2"/>
                    <a:pt x="160" y="2"/>
                    <a:pt x="160" y="2"/>
                  </a:cubicBezTo>
                  <a:cubicBezTo>
                    <a:pt x="160" y="1"/>
                    <a:pt x="159" y="0"/>
                    <a:pt x="158" y="0"/>
                  </a:cubicBezTo>
                </a:path>
              </a:pathLst>
            </a:custGeom>
            <a:solidFill>
              <a:srgbClr val="F1F1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49" name="Freeform 464"/>
            <p:cNvSpPr>
              <a:spLocks/>
            </p:cNvSpPr>
            <p:nvPr/>
          </p:nvSpPr>
          <p:spPr bwMode="auto">
            <a:xfrm>
              <a:off x="11195050" y="4652732"/>
              <a:ext cx="317500" cy="11113"/>
            </a:xfrm>
            <a:custGeom>
              <a:avLst/>
              <a:gdLst>
                <a:gd name="T0" fmla="*/ 313531 w 160"/>
                <a:gd name="T1" fmla="*/ 0 h 5"/>
                <a:gd name="T2" fmla="*/ 3969 w 160"/>
                <a:gd name="T3" fmla="*/ 0 h 5"/>
                <a:gd name="T4" fmla="*/ 0 w 160"/>
                <a:gd name="T5" fmla="*/ 4445 h 5"/>
                <a:gd name="T6" fmla="*/ 0 w 160"/>
                <a:gd name="T7" fmla="*/ 6668 h 5"/>
                <a:gd name="T8" fmla="*/ 3969 w 160"/>
                <a:gd name="T9" fmla="*/ 11113 h 5"/>
                <a:gd name="T10" fmla="*/ 313531 w 160"/>
                <a:gd name="T11" fmla="*/ 11113 h 5"/>
                <a:gd name="T12" fmla="*/ 317500 w 160"/>
                <a:gd name="T13" fmla="*/ 6668 h 5"/>
                <a:gd name="T14" fmla="*/ 317500 w 160"/>
                <a:gd name="T15" fmla="*/ 4445 h 5"/>
                <a:gd name="T16" fmla="*/ 313531 w 160"/>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5">
                  <a:moveTo>
                    <a:pt x="158" y="0"/>
                  </a:moveTo>
                  <a:cubicBezTo>
                    <a:pt x="2" y="0"/>
                    <a:pt x="2" y="0"/>
                    <a:pt x="2" y="0"/>
                  </a:cubicBezTo>
                  <a:cubicBezTo>
                    <a:pt x="1" y="0"/>
                    <a:pt x="0" y="1"/>
                    <a:pt x="0" y="2"/>
                  </a:cubicBezTo>
                  <a:cubicBezTo>
                    <a:pt x="0" y="3"/>
                    <a:pt x="0" y="3"/>
                    <a:pt x="0" y="3"/>
                  </a:cubicBezTo>
                  <a:cubicBezTo>
                    <a:pt x="0" y="5"/>
                    <a:pt x="1" y="5"/>
                    <a:pt x="2" y="5"/>
                  </a:cubicBezTo>
                  <a:cubicBezTo>
                    <a:pt x="158" y="5"/>
                    <a:pt x="158" y="5"/>
                    <a:pt x="158" y="5"/>
                  </a:cubicBezTo>
                  <a:cubicBezTo>
                    <a:pt x="159" y="5"/>
                    <a:pt x="160" y="5"/>
                    <a:pt x="160" y="3"/>
                  </a:cubicBezTo>
                  <a:cubicBezTo>
                    <a:pt x="160" y="2"/>
                    <a:pt x="160" y="2"/>
                    <a:pt x="160" y="2"/>
                  </a:cubicBezTo>
                  <a:cubicBezTo>
                    <a:pt x="160" y="1"/>
                    <a:pt x="159" y="0"/>
                    <a:pt x="158" y="0"/>
                  </a:cubicBezTo>
                </a:path>
              </a:pathLst>
            </a:custGeom>
            <a:solidFill>
              <a:srgbClr val="F1F1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50" name="Freeform 465"/>
            <p:cNvSpPr>
              <a:spLocks/>
            </p:cNvSpPr>
            <p:nvPr/>
          </p:nvSpPr>
          <p:spPr bwMode="auto">
            <a:xfrm>
              <a:off x="11195050" y="4682894"/>
              <a:ext cx="317500" cy="11113"/>
            </a:xfrm>
            <a:custGeom>
              <a:avLst/>
              <a:gdLst>
                <a:gd name="T0" fmla="*/ 313531 w 160"/>
                <a:gd name="T1" fmla="*/ 0 h 5"/>
                <a:gd name="T2" fmla="*/ 3969 w 160"/>
                <a:gd name="T3" fmla="*/ 0 h 5"/>
                <a:gd name="T4" fmla="*/ 0 w 160"/>
                <a:gd name="T5" fmla="*/ 4445 h 5"/>
                <a:gd name="T6" fmla="*/ 0 w 160"/>
                <a:gd name="T7" fmla="*/ 6668 h 5"/>
                <a:gd name="T8" fmla="*/ 3969 w 160"/>
                <a:gd name="T9" fmla="*/ 11113 h 5"/>
                <a:gd name="T10" fmla="*/ 313531 w 160"/>
                <a:gd name="T11" fmla="*/ 11113 h 5"/>
                <a:gd name="T12" fmla="*/ 317500 w 160"/>
                <a:gd name="T13" fmla="*/ 6668 h 5"/>
                <a:gd name="T14" fmla="*/ 317500 w 160"/>
                <a:gd name="T15" fmla="*/ 4445 h 5"/>
                <a:gd name="T16" fmla="*/ 313531 w 160"/>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5">
                  <a:moveTo>
                    <a:pt x="158" y="0"/>
                  </a:moveTo>
                  <a:cubicBezTo>
                    <a:pt x="2" y="0"/>
                    <a:pt x="2" y="0"/>
                    <a:pt x="2" y="0"/>
                  </a:cubicBezTo>
                  <a:cubicBezTo>
                    <a:pt x="1" y="0"/>
                    <a:pt x="0" y="1"/>
                    <a:pt x="0" y="2"/>
                  </a:cubicBezTo>
                  <a:cubicBezTo>
                    <a:pt x="0" y="3"/>
                    <a:pt x="0" y="3"/>
                    <a:pt x="0" y="3"/>
                  </a:cubicBezTo>
                  <a:cubicBezTo>
                    <a:pt x="0" y="4"/>
                    <a:pt x="1" y="5"/>
                    <a:pt x="2" y="5"/>
                  </a:cubicBezTo>
                  <a:cubicBezTo>
                    <a:pt x="158" y="5"/>
                    <a:pt x="158" y="5"/>
                    <a:pt x="158" y="5"/>
                  </a:cubicBezTo>
                  <a:cubicBezTo>
                    <a:pt x="159" y="5"/>
                    <a:pt x="160" y="4"/>
                    <a:pt x="160" y="3"/>
                  </a:cubicBezTo>
                  <a:cubicBezTo>
                    <a:pt x="160" y="2"/>
                    <a:pt x="160" y="2"/>
                    <a:pt x="160" y="2"/>
                  </a:cubicBezTo>
                  <a:cubicBezTo>
                    <a:pt x="160" y="1"/>
                    <a:pt x="159" y="0"/>
                    <a:pt x="158" y="0"/>
                  </a:cubicBezTo>
                </a:path>
              </a:pathLst>
            </a:custGeom>
            <a:solidFill>
              <a:srgbClr val="F1F1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51" name="Freeform 466"/>
            <p:cNvSpPr>
              <a:spLocks/>
            </p:cNvSpPr>
            <p:nvPr/>
          </p:nvSpPr>
          <p:spPr bwMode="auto">
            <a:xfrm>
              <a:off x="11195050" y="4711469"/>
              <a:ext cx="317500" cy="11113"/>
            </a:xfrm>
            <a:custGeom>
              <a:avLst/>
              <a:gdLst>
                <a:gd name="T0" fmla="*/ 313531 w 160"/>
                <a:gd name="T1" fmla="*/ 0 h 6"/>
                <a:gd name="T2" fmla="*/ 3969 w 160"/>
                <a:gd name="T3" fmla="*/ 0 h 6"/>
                <a:gd name="T4" fmla="*/ 0 w 160"/>
                <a:gd name="T5" fmla="*/ 3704 h 6"/>
                <a:gd name="T6" fmla="*/ 0 w 160"/>
                <a:gd name="T7" fmla="*/ 7409 h 6"/>
                <a:gd name="T8" fmla="*/ 3969 w 160"/>
                <a:gd name="T9" fmla="*/ 11113 h 6"/>
                <a:gd name="T10" fmla="*/ 313531 w 160"/>
                <a:gd name="T11" fmla="*/ 11113 h 6"/>
                <a:gd name="T12" fmla="*/ 317500 w 160"/>
                <a:gd name="T13" fmla="*/ 7409 h 6"/>
                <a:gd name="T14" fmla="*/ 317500 w 160"/>
                <a:gd name="T15" fmla="*/ 3704 h 6"/>
                <a:gd name="T16" fmla="*/ 313531 w 160"/>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6">
                  <a:moveTo>
                    <a:pt x="158" y="0"/>
                  </a:moveTo>
                  <a:cubicBezTo>
                    <a:pt x="2" y="0"/>
                    <a:pt x="2" y="0"/>
                    <a:pt x="2" y="0"/>
                  </a:cubicBezTo>
                  <a:cubicBezTo>
                    <a:pt x="1" y="0"/>
                    <a:pt x="0" y="1"/>
                    <a:pt x="0" y="2"/>
                  </a:cubicBezTo>
                  <a:cubicBezTo>
                    <a:pt x="0" y="4"/>
                    <a:pt x="0" y="4"/>
                    <a:pt x="0" y="4"/>
                  </a:cubicBezTo>
                  <a:cubicBezTo>
                    <a:pt x="0" y="5"/>
                    <a:pt x="1" y="6"/>
                    <a:pt x="2" y="6"/>
                  </a:cubicBezTo>
                  <a:cubicBezTo>
                    <a:pt x="158" y="6"/>
                    <a:pt x="158" y="6"/>
                    <a:pt x="158" y="6"/>
                  </a:cubicBezTo>
                  <a:cubicBezTo>
                    <a:pt x="159" y="6"/>
                    <a:pt x="160" y="5"/>
                    <a:pt x="160" y="4"/>
                  </a:cubicBezTo>
                  <a:cubicBezTo>
                    <a:pt x="160" y="2"/>
                    <a:pt x="160" y="2"/>
                    <a:pt x="160" y="2"/>
                  </a:cubicBezTo>
                  <a:cubicBezTo>
                    <a:pt x="160" y="1"/>
                    <a:pt x="159" y="0"/>
                    <a:pt x="158" y="0"/>
                  </a:cubicBezTo>
                </a:path>
              </a:pathLst>
            </a:custGeom>
            <a:solidFill>
              <a:srgbClr val="F1F1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52" name="Freeform 467"/>
            <p:cNvSpPr>
              <a:spLocks/>
            </p:cNvSpPr>
            <p:nvPr/>
          </p:nvSpPr>
          <p:spPr bwMode="auto">
            <a:xfrm>
              <a:off x="11195050" y="4741632"/>
              <a:ext cx="317500" cy="9525"/>
            </a:xfrm>
            <a:custGeom>
              <a:avLst/>
              <a:gdLst>
                <a:gd name="T0" fmla="*/ 313531 w 160"/>
                <a:gd name="T1" fmla="*/ 0 h 5"/>
                <a:gd name="T2" fmla="*/ 3969 w 160"/>
                <a:gd name="T3" fmla="*/ 0 h 5"/>
                <a:gd name="T4" fmla="*/ 0 w 160"/>
                <a:gd name="T5" fmla="*/ 3810 h 5"/>
                <a:gd name="T6" fmla="*/ 0 w 160"/>
                <a:gd name="T7" fmla="*/ 5715 h 5"/>
                <a:gd name="T8" fmla="*/ 3969 w 160"/>
                <a:gd name="T9" fmla="*/ 9525 h 5"/>
                <a:gd name="T10" fmla="*/ 313531 w 160"/>
                <a:gd name="T11" fmla="*/ 9525 h 5"/>
                <a:gd name="T12" fmla="*/ 317500 w 160"/>
                <a:gd name="T13" fmla="*/ 5715 h 5"/>
                <a:gd name="T14" fmla="*/ 317500 w 160"/>
                <a:gd name="T15" fmla="*/ 3810 h 5"/>
                <a:gd name="T16" fmla="*/ 313531 w 160"/>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5">
                  <a:moveTo>
                    <a:pt x="158" y="0"/>
                  </a:moveTo>
                  <a:cubicBezTo>
                    <a:pt x="2" y="0"/>
                    <a:pt x="2" y="0"/>
                    <a:pt x="2" y="0"/>
                  </a:cubicBezTo>
                  <a:cubicBezTo>
                    <a:pt x="1" y="0"/>
                    <a:pt x="0" y="1"/>
                    <a:pt x="0" y="2"/>
                  </a:cubicBezTo>
                  <a:cubicBezTo>
                    <a:pt x="0" y="3"/>
                    <a:pt x="0" y="3"/>
                    <a:pt x="0" y="3"/>
                  </a:cubicBezTo>
                  <a:cubicBezTo>
                    <a:pt x="0" y="4"/>
                    <a:pt x="1" y="5"/>
                    <a:pt x="2" y="5"/>
                  </a:cubicBezTo>
                  <a:cubicBezTo>
                    <a:pt x="158" y="5"/>
                    <a:pt x="158" y="5"/>
                    <a:pt x="158" y="5"/>
                  </a:cubicBezTo>
                  <a:cubicBezTo>
                    <a:pt x="159" y="5"/>
                    <a:pt x="160" y="4"/>
                    <a:pt x="160" y="3"/>
                  </a:cubicBezTo>
                  <a:cubicBezTo>
                    <a:pt x="160" y="2"/>
                    <a:pt x="160" y="2"/>
                    <a:pt x="160" y="2"/>
                  </a:cubicBezTo>
                  <a:cubicBezTo>
                    <a:pt x="160" y="1"/>
                    <a:pt x="159" y="0"/>
                    <a:pt x="158" y="0"/>
                  </a:cubicBezTo>
                </a:path>
              </a:pathLst>
            </a:custGeom>
            <a:solidFill>
              <a:srgbClr val="F1F1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53" name="Freeform 468"/>
            <p:cNvSpPr>
              <a:spLocks/>
            </p:cNvSpPr>
            <p:nvPr/>
          </p:nvSpPr>
          <p:spPr bwMode="auto">
            <a:xfrm>
              <a:off x="11195050" y="4768619"/>
              <a:ext cx="317500" cy="12700"/>
            </a:xfrm>
            <a:custGeom>
              <a:avLst/>
              <a:gdLst>
                <a:gd name="T0" fmla="*/ 313531 w 160"/>
                <a:gd name="T1" fmla="*/ 0 h 6"/>
                <a:gd name="T2" fmla="*/ 3969 w 160"/>
                <a:gd name="T3" fmla="*/ 0 h 6"/>
                <a:gd name="T4" fmla="*/ 0 w 160"/>
                <a:gd name="T5" fmla="*/ 4233 h 6"/>
                <a:gd name="T6" fmla="*/ 0 w 160"/>
                <a:gd name="T7" fmla="*/ 8467 h 6"/>
                <a:gd name="T8" fmla="*/ 3969 w 160"/>
                <a:gd name="T9" fmla="*/ 12700 h 6"/>
                <a:gd name="T10" fmla="*/ 313531 w 160"/>
                <a:gd name="T11" fmla="*/ 12700 h 6"/>
                <a:gd name="T12" fmla="*/ 317500 w 160"/>
                <a:gd name="T13" fmla="*/ 8467 h 6"/>
                <a:gd name="T14" fmla="*/ 317500 w 160"/>
                <a:gd name="T15" fmla="*/ 4233 h 6"/>
                <a:gd name="T16" fmla="*/ 313531 w 160"/>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6">
                  <a:moveTo>
                    <a:pt x="158" y="0"/>
                  </a:moveTo>
                  <a:cubicBezTo>
                    <a:pt x="2" y="0"/>
                    <a:pt x="2" y="0"/>
                    <a:pt x="2" y="0"/>
                  </a:cubicBezTo>
                  <a:cubicBezTo>
                    <a:pt x="1" y="0"/>
                    <a:pt x="0" y="1"/>
                    <a:pt x="0" y="2"/>
                  </a:cubicBezTo>
                  <a:cubicBezTo>
                    <a:pt x="0" y="4"/>
                    <a:pt x="0" y="4"/>
                    <a:pt x="0" y="4"/>
                  </a:cubicBezTo>
                  <a:cubicBezTo>
                    <a:pt x="0" y="5"/>
                    <a:pt x="1" y="6"/>
                    <a:pt x="2" y="6"/>
                  </a:cubicBezTo>
                  <a:cubicBezTo>
                    <a:pt x="158" y="6"/>
                    <a:pt x="158" y="6"/>
                    <a:pt x="158" y="6"/>
                  </a:cubicBezTo>
                  <a:cubicBezTo>
                    <a:pt x="159" y="6"/>
                    <a:pt x="160" y="5"/>
                    <a:pt x="160" y="4"/>
                  </a:cubicBezTo>
                  <a:cubicBezTo>
                    <a:pt x="160" y="2"/>
                    <a:pt x="160" y="2"/>
                    <a:pt x="160" y="2"/>
                  </a:cubicBezTo>
                  <a:cubicBezTo>
                    <a:pt x="160" y="1"/>
                    <a:pt x="159" y="0"/>
                    <a:pt x="158" y="0"/>
                  </a:cubicBezTo>
                </a:path>
              </a:pathLst>
            </a:custGeom>
            <a:solidFill>
              <a:srgbClr val="F1F1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54" name="Freeform 469"/>
            <p:cNvSpPr>
              <a:spLocks/>
            </p:cNvSpPr>
            <p:nvPr/>
          </p:nvSpPr>
          <p:spPr bwMode="auto">
            <a:xfrm>
              <a:off x="11195050" y="4798782"/>
              <a:ext cx="317500" cy="9525"/>
            </a:xfrm>
            <a:custGeom>
              <a:avLst/>
              <a:gdLst>
                <a:gd name="T0" fmla="*/ 313531 w 160"/>
                <a:gd name="T1" fmla="*/ 0 h 5"/>
                <a:gd name="T2" fmla="*/ 3969 w 160"/>
                <a:gd name="T3" fmla="*/ 0 h 5"/>
                <a:gd name="T4" fmla="*/ 0 w 160"/>
                <a:gd name="T5" fmla="*/ 3810 h 5"/>
                <a:gd name="T6" fmla="*/ 0 w 160"/>
                <a:gd name="T7" fmla="*/ 5715 h 5"/>
                <a:gd name="T8" fmla="*/ 3969 w 160"/>
                <a:gd name="T9" fmla="*/ 9525 h 5"/>
                <a:gd name="T10" fmla="*/ 313531 w 160"/>
                <a:gd name="T11" fmla="*/ 9525 h 5"/>
                <a:gd name="T12" fmla="*/ 317500 w 160"/>
                <a:gd name="T13" fmla="*/ 5715 h 5"/>
                <a:gd name="T14" fmla="*/ 317500 w 160"/>
                <a:gd name="T15" fmla="*/ 3810 h 5"/>
                <a:gd name="T16" fmla="*/ 313531 w 160"/>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5">
                  <a:moveTo>
                    <a:pt x="158" y="0"/>
                  </a:moveTo>
                  <a:cubicBezTo>
                    <a:pt x="2" y="0"/>
                    <a:pt x="2" y="0"/>
                    <a:pt x="2" y="0"/>
                  </a:cubicBezTo>
                  <a:cubicBezTo>
                    <a:pt x="1" y="0"/>
                    <a:pt x="0" y="1"/>
                    <a:pt x="0" y="2"/>
                  </a:cubicBezTo>
                  <a:cubicBezTo>
                    <a:pt x="0" y="3"/>
                    <a:pt x="0" y="3"/>
                    <a:pt x="0" y="3"/>
                  </a:cubicBezTo>
                  <a:cubicBezTo>
                    <a:pt x="0" y="4"/>
                    <a:pt x="1" y="5"/>
                    <a:pt x="2" y="5"/>
                  </a:cubicBezTo>
                  <a:cubicBezTo>
                    <a:pt x="158" y="5"/>
                    <a:pt x="158" y="5"/>
                    <a:pt x="158" y="5"/>
                  </a:cubicBezTo>
                  <a:cubicBezTo>
                    <a:pt x="159" y="5"/>
                    <a:pt x="160" y="4"/>
                    <a:pt x="160" y="3"/>
                  </a:cubicBezTo>
                  <a:cubicBezTo>
                    <a:pt x="160" y="2"/>
                    <a:pt x="160" y="2"/>
                    <a:pt x="160" y="2"/>
                  </a:cubicBezTo>
                  <a:cubicBezTo>
                    <a:pt x="160" y="1"/>
                    <a:pt x="159" y="0"/>
                    <a:pt x="158" y="0"/>
                  </a:cubicBezTo>
                </a:path>
              </a:pathLst>
            </a:custGeom>
            <a:solidFill>
              <a:srgbClr val="F1F1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55" name="Freeform 470"/>
            <p:cNvSpPr>
              <a:spLocks/>
            </p:cNvSpPr>
            <p:nvPr/>
          </p:nvSpPr>
          <p:spPr bwMode="auto">
            <a:xfrm>
              <a:off x="11195050" y="4828944"/>
              <a:ext cx="317500" cy="9525"/>
            </a:xfrm>
            <a:custGeom>
              <a:avLst/>
              <a:gdLst>
                <a:gd name="T0" fmla="*/ 313531 w 160"/>
                <a:gd name="T1" fmla="*/ 0 h 5"/>
                <a:gd name="T2" fmla="*/ 3969 w 160"/>
                <a:gd name="T3" fmla="*/ 0 h 5"/>
                <a:gd name="T4" fmla="*/ 0 w 160"/>
                <a:gd name="T5" fmla="*/ 3810 h 5"/>
                <a:gd name="T6" fmla="*/ 0 w 160"/>
                <a:gd name="T7" fmla="*/ 5715 h 5"/>
                <a:gd name="T8" fmla="*/ 3969 w 160"/>
                <a:gd name="T9" fmla="*/ 9525 h 5"/>
                <a:gd name="T10" fmla="*/ 313531 w 160"/>
                <a:gd name="T11" fmla="*/ 9525 h 5"/>
                <a:gd name="T12" fmla="*/ 317500 w 160"/>
                <a:gd name="T13" fmla="*/ 5715 h 5"/>
                <a:gd name="T14" fmla="*/ 317500 w 160"/>
                <a:gd name="T15" fmla="*/ 3810 h 5"/>
                <a:gd name="T16" fmla="*/ 313531 w 160"/>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5">
                  <a:moveTo>
                    <a:pt x="158" y="0"/>
                  </a:moveTo>
                  <a:cubicBezTo>
                    <a:pt x="2" y="0"/>
                    <a:pt x="2" y="0"/>
                    <a:pt x="2" y="0"/>
                  </a:cubicBezTo>
                  <a:cubicBezTo>
                    <a:pt x="1" y="0"/>
                    <a:pt x="0" y="0"/>
                    <a:pt x="0" y="2"/>
                  </a:cubicBezTo>
                  <a:cubicBezTo>
                    <a:pt x="0" y="3"/>
                    <a:pt x="0" y="3"/>
                    <a:pt x="0" y="3"/>
                  </a:cubicBezTo>
                  <a:cubicBezTo>
                    <a:pt x="0" y="4"/>
                    <a:pt x="1" y="5"/>
                    <a:pt x="2" y="5"/>
                  </a:cubicBezTo>
                  <a:cubicBezTo>
                    <a:pt x="158" y="5"/>
                    <a:pt x="158" y="5"/>
                    <a:pt x="158" y="5"/>
                  </a:cubicBezTo>
                  <a:cubicBezTo>
                    <a:pt x="159" y="5"/>
                    <a:pt x="160" y="4"/>
                    <a:pt x="160" y="3"/>
                  </a:cubicBezTo>
                  <a:cubicBezTo>
                    <a:pt x="160" y="2"/>
                    <a:pt x="160" y="2"/>
                    <a:pt x="160" y="2"/>
                  </a:cubicBezTo>
                  <a:cubicBezTo>
                    <a:pt x="160" y="0"/>
                    <a:pt x="159" y="0"/>
                    <a:pt x="158" y="0"/>
                  </a:cubicBezTo>
                </a:path>
              </a:pathLst>
            </a:custGeom>
            <a:solidFill>
              <a:srgbClr val="F1F1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56" name="Freeform 471"/>
            <p:cNvSpPr>
              <a:spLocks/>
            </p:cNvSpPr>
            <p:nvPr/>
          </p:nvSpPr>
          <p:spPr bwMode="auto">
            <a:xfrm>
              <a:off x="11195050" y="4855932"/>
              <a:ext cx="317500" cy="11113"/>
            </a:xfrm>
            <a:custGeom>
              <a:avLst/>
              <a:gdLst>
                <a:gd name="T0" fmla="*/ 313531 w 160"/>
                <a:gd name="T1" fmla="*/ 0 h 5"/>
                <a:gd name="T2" fmla="*/ 3969 w 160"/>
                <a:gd name="T3" fmla="*/ 0 h 5"/>
                <a:gd name="T4" fmla="*/ 0 w 160"/>
                <a:gd name="T5" fmla="*/ 4445 h 5"/>
                <a:gd name="T6" fmla="*/ 0 w 160"/>
                <a:gd name="T7" fmla="*/ 6668 h 5"/>
                <a:gd name="T8" fmla="*/ 3969 w 160"/>
                <a:gd name="T9" fmla="*/ 11113 h 5"/>
                <a:gd name="T10" fmla="*/ 313531 w 160"/>
                <a:gd name="T11" fmla="*/ 11113 h 5"/>
                <a:gd name="T12" fmla="*/ 317500 w 160"/>
                <a:gd name="T13" fmla="*/ 6668 h 5"/>
                <a:gd name="T14" fmla="*/ 317500 w 160"/>
                <a:gd name="T15" fmla="*/ 4445 h 5"/>
                <a:gd name="T16" fmla="*/ 313531 w 160"/>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5">
                  <a:moveTo>
                    <a:pt x="158" y="0"/>
                  </a:moveTo>
                  <a:cubicBezTo>
                    <a:pt x="2" y="0"/>
                    <a:pt x="2" y="0"/>
                    <a:pt x="2" y="0"/>
                  </a:cubicBezTo>
                  <a:cubicBezTo>
                    <a:pt x="1" y="0"/>
                    <a:pt x="0" y="1"/>
                    <a:pt x="0" y="2"/>
                  </a:cubicBezTo>
                  <a:cubicBezTo>
                    <a:pt x="0" y="3"/>
                    <a:pt x="0" y="3"/>
                    <a:pt x="0" y="3"/>
                  </a:cubicBezTo>
                  <a:cubicBezTo>
                    <a:pt x="0" y="4"/>
                    <a:pt x="1" y="5"/>
                    <a:pt x="2" y="5"/>
                  </a:cubicBezTo>
                  <a:cubicBezTo>
                    <a:pt x="158" y="5"/>
                    <a:pt x="158" y="5"/>
                    <a:pt x="158" y="5"/>
                  </a:cubicBezTo>
                  <a:cubicBezTo>
                    <a:pt x="159" y="5"/>
                    <a:pt x="160" y="4"/>
                    <a:pt x="160" y="3"/>
                  </a:cubicBezTo>
                  <a:cubicBezTo>
                    <a:pt x="160" y="2"/>
                    <a:pt x="160" y="2"/>
                    <a:pt x="160" y="2"/>
                  </a:cubicBezTo>
                  <a:cubicBezTo>
                    <a:pt x="160" y="1"/>
                    <a:pt x="159" y="0"/>
                    <a:pt x="158" y="0"/>
                  </a:cubicBezTo>
                </a:path>
              </a:pathLst>
            </a:custGeom>
            <a:solidFill>
              <a:srgbClr val="F1F1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57" name="Freeform 472"/>
            <p:cNvSpPr>
              <a:spLocks/>
            </p:cNvSpPr>
            <p:nvPr/>
          </p:nvSpPr>
          <p:spPr bwMode="auto">
            <a:xfrm>
              <a:off x="11195050" y="4886094"/>
              <a:ext cx="317500" cy="9525"/>
            </a:xfrm>
            <a:custGeom>
              <a:avLst/>
              <a:gdLst>
                <a:gd name="T0" fmla="*/ 313531 w 160"/>
                <a:gd name="T1" fmla="*/ 0 h 5"/>
                <a:gd name="T2" fmla="*/ 3969 w 160"/>
                <a:gd name="T3" fmla="*/ 0 h 5"/>
                <a:gd name="T4" fmla="*/ 0 w 160"/>
                <a:gd name="T5" fmla="*/ 3810 h 5"/>
                <a:gd name="T6" fmla="*/ 0 w 160"/>
                <a:gd name="T7" fmla="*/ 5715 h 5"/>
                <a:gd name="T8" fmla="*/ 3969 w 160"/>
                <a:gd name="T9" fmla="*/ 9525 h 5"/>
                <a:gd name="T10" fmla="*/ 313531 w 160"/>
                <a:gd name="T11" fmla="*/ 9525 h 5"/>
                <a:gd name="T12" fmla="*/ 317500 w 160"/>
                <a:gd name="T13" fmla="*/ 5715 h 5"/>
                <a:gd name="T14" fmla="*/ 317500 w 160"/>
                <a:gd name="T15" fmla="*/ 3810 h 5"/>
                <a:gd name="T16" fmla="*/ 313531 w 160"/>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5">
                  <a:moveTo>
                    <a:pt x="158" y="0"/>
                  </a:moveTo>
                  <a:cubicBezTo>
                    <a:pt x="2" y="0"/>
                    <a:pt x="2" y="0"/>
                    <a:pt x="2" y="0"/>
                  </a:cubicBezTo>
                  <a:cubicBezTo>
                    <a:pt x="1" y="0"/>
                    <a:pt x="0" y="0"/>
                    <a:pt x="0" y="2"/>
                  </a:cubicBezTo>
                  <a:cubicBezTo>
                    <a:pt x="0" y="3"/>
                    <a:pt x="0" y="3"/>
                    <a:pt x="0" y="3"/>
                  </a:cubicBezTo>
                  <a:cubicBezTo>
                    <a:pt x="0" y="4"/>
                    <a:pt x="1" y="5"/>
                    <a:pt x="2" y="5"/>
                  </a:cubicBezTo>
                  <a:cubicBezTo>
                    <a:pt x="158" y="5"/>
                    <a:pt x="158" y="5"/>
                    <a:pt x="158" y="5"/>
                  </a:cubicBezTo>
                  <a:cubicBezTo>
                    <a:pt x="159" y="5"/>
                    <a:pt x="160" y="4"/>
                    <a:pt x="160" y="3"/>
                  </a:cubicBezTo>
                  <a:cubicBezTo>
                    <a:pt x="160" y="2"/>
                    <a:pt x="160" y="2"/>
                    <a:pt x="160" y="2"/>
                  </a:cubicBezTo>
                  <a:cubicBezTo>
                    <a:pt x="160" y="0"/>
                    <a:pt x="159" y="0"/>
                    <a:pt x="158" y="0"/>
                  </a:cubicBezTo>
                </a:path>
              </a:pathLst>
            </a:custGeom>
            <a:solidFill>
              <a:srgbClr val="F1F1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58" name="Freeform 473"/>
            <p:cNvSpPr>
              <a:spLocks/>
            </p:cNvSpPr>
            <p:nvPr/>
          </p:nvSpPr>
          <p:spPr bwMode="auto">
            <a:xfrm>
              <a:off x="11195050" y="4914669"/>
              <a:ext cx="317500" cy="9525"/>
            </a:xfrm>
            <a:custGeom>
              <a:avLst/>
              <a:gdLst>
                <a:gd name="T0" fmla="*/ 313531 w 160"/>
                <a:gd name="T1" fmla="*/ 0 h 5"/>
                <a:gd name="T2" fmla="*/ 3969 w 160"/>
                <a:gd name="T3" fmla="*/ 0 h 5"/>
                <a:gd name="T4" fmla="*/ 0 w 160"/>
                <a:gd name="T5" fmla="*/ 3810 h 5"/>
                <a:gd name="T6" fmla="*/ 0 w 160"/>
                <a:gd name="T7" fmla="*/ 5715 h 5"/>
                <a:gd name="T8" fmla="*/ 3969 w 160"/>
                <a:gd name="T9" fmla="*/ 9525 h 5"/>
                <a:gd name="T10" fmla="*/ 313531 w 160"/>
                <a:gd name="T11" fmla="*/ 9525 h 5"/>
                <a:gd name="T12" fmla="*/ 317500 w 160"/>
                <a:gd name="T13" fmla="*/ 5715 h 5"/>
                <a:gd name="T14" fmla="*/ 317500 w 160"/>
                <a:gd name="T15" fmla="*/ 3810 h 5"/>
                <a:gd name="T16" fmla="*/ 313531 w 160"/>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5">
                  <a:moveTo>
                    <a:pt x="158" y="0"/>
                  </a:moveTo>
                  <a:cubicBezTo>
                    <a:pt x="2" y="0"/>
                    <a:pt x="2" y="0"/>
                    <a:pt x="2" y="0"/>
                  </a:cubicBezTo>
                  <a:cubicBezTo>
                    <a:pt x="1" y="0"/>
                    <a:pt x="0" y="1"/>
                    <a:pt x="0" y="2"/>
                  </a:cubicBezTo>
                  <a:cubicBezTo>
                    <a:pt x="0" y="3"/>
                    <a:pt x="0" y="3"/>
                    <a:pt x="0" y="3"/>
                  </a:cubicBezTo>
                  <a:cubicBezTo>
                    <a:pt x="0" y="4"/>
                    <a:pt x="1" y="5"/>
                    <a:pt x="2" y="5"/>
                  </a:cubicBezTo>
                  <a:cubicBezTo>
                    <a:pt x="158" y="5"/>
                    <a:pt x="158" y="5"/>
                    <a:pt x="158" y="5"/>
                  </a:cubicBezTo>
                  <a:cubicBezTo>
                    <a:pt x="159" y="5"/>
                    <a:pt x="160" y="4"/>
                    <a:pt x="160" y="3"/>
                  </a:cubicBezTo>
                  <a:cubicBezTo>
                    <a:pt x="160" y="2"/>
                    <a:pt x="160" y="2"/>
                    <a:pt x="160" y="2"/>
                  </a:cubicBezTo>
                  <a:cubicBezTo>
                    <a:pt x="160" y="1"/>
                    <a:pt x="159" y="0"/>
                    <a:pt x="158" y="0"/>
                  </a:cubicBezTo>
                </a:path>
              </a:pathLst>
            </a:custGeom>
            <a:solidFill>
              <a:srgbClr val="F1F1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59" name="Freeform 474"/>
            <p:cNvSpPr>
              <a:spLocks/>
            </p:cNvSpPr>
            <p:nvPr/>
          </p:nvSpPr>
          <p:spPr bwMode="auto">
            <a:xfrm>
              <a:off x="11195050" y="4944832"/>
              <a:ext cx="317500" cy="9525"/>
            </a:xfrm>
            <a:custGeom>
              <a:avLst/>
              <a:gdLst>
                <a:gd name="T0" fmla="*/ 313531 w 160"/>
                <a:gd name="T1" fmla="*/ 0 h 5"/>
                <a:gd name="T2" fmla="*/ 3969 w 160"/>
                <a:gd name="T3" fmla="*/ 0 h 5"/>
                <a:gd name="T4" fmla="*/ 0 w 160"/>
                <a:gd name="T5" fmla="*/ 3810 h 5"/>
                <a:gd name="T6" fmla="*/ 0 w 160"/>
                <a:gd name="T7" fmla="*/ 5715 h 5"/>
                <a:gd name="T8" fmla="*/ 3969 w 160"/>
                <a:gd name="T9" fmla="*/ 9525 h 5"/>
                <a:gd name="T10" fmla="*/ 313531 w 160"/>
                <a:gd name="T11" fmla="*/ 9525 h 5"/>
                <a:gd name="T12" fmla="*/ 317500 w 160"/>
                <a:gd name="T13" fmla="*/ 5715 h 5"/>
                <a:gd name="T14" fmla="*/ 317500 w 160"/>
                <a:gd name="T15" fmla="*/ 3810 h 5"/>
                <a:gd name="T16" fmla="*/ 313531 w 160"/>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5">
                  <a:moveTo>
                    <a:pt x="158" y="0"/>
                  </a:moveTo>
                  <a:cubicBezTo>
                    <a:pt x="2" y="0"/>
                    <a:pt x="2" y="0"/>
                    <a:pt x="2" y="0"/>
                  </a:cubicBezTo>
                  <a:cubicBezTo>
                    <a:pt x="1" y="0"/>
                    <a:pt x="0" y="1"/>
                    <a:pt x="0" y="2"/>
                  </a:cubicBezTo>
                  <a:cubicBezTo>
                    <a:pt x="0" y="3"/>
                    <a:pt x="0" y="3"/>
                    <a:pt x="0" y="3"/>
                  </a:cubicBezTo>
                  <a:cubicBezTo>
                    <a:pt x="0" y="4"/>
                    <a:pt x="1" y="5"/>
                    <a:pt x="2" y="5"/>
                  </a:cubicBezTo>
                  <a:cubicBezTo>
                    <a:pt x="158" y="5"/>
                    <a:pt x="158" y="5"/>
                    <a:pt x="158" y="5"/>
                  </a:cubicBezTo>
                  <a:cubicBezTo>
                    <a:pt x="159" y="5"/>
                    <a:pt x="160" y="4"/>
                    <a:pt x="160" y="3"/>
                  </a:cubicBezTo>
                  <a:cubicBezTo>
                    <a:pt x="160" y="2"/>
                    <a:pt x="160" y="2"/>
                    <a:pt x="160" y="2"/>
                  </a:cubicBezTo>
                  <a:cubicBezTo>
                    <a:pt x="160" y="1"/>
                    <a:pt x="159" y="0"/>
                    <a:pt x="158" y="0"/>
                  </a:cubicBezTo>
                </a:path>
              </a:pathLst>
            </a:custGeom>
            <a:solidFill>
              <a:srgbClr val="F1F1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60" name="Freeform 475"/>
            <p:cNvSpPr>
              <a:spLocks/>
            </p:cNvSpPr>
            <p:nvPr/>
          </p:nvSpPr>
          <p:spPr bwMode="auto">
            <a:xfrm>
              <a:off x="11195050" y="4971819"/>
              <a:ext cx="317500" cy="9525"/>
            </a:xfrm>
            <a:custGeom>
              <a:avLst/>
              <a:gdLst>
                <a:gd name="T0" fmla="*/ 313531 w 160"/>
                <a:gd name="T1" fmla="*/ 0 h 5"/>
                <a:gd name="T2" fmla="*/ 3969 w 160"/>
                <a:gd name="T3" fmla="*/ 0 h 5"/>
                <a:gd name="T4" fmla="*/ 0 w 160"/>
                <a:gd name="T5" fmla="*/ 3810 h 5"/>
                <a:gd name="T6" fmla="*/ 0 w 160"/>
                <a:gd name="T7" fmla="*/ 5715 h 5"/>
                <a:gd name="T8" fmla="*/ 3969 w 160"/>
                <a:gd name="T9" fmla="*/ 9525 h 5"/>
                <a:gd name="T10" fmla="*/ 313531 w 160"/>
                <a:gd name="T11" fmla="*/ 9525 h 5"/>
                <a:gd name="T12" fmla="*/ 317500 w 160"/>
                <a:gd name="T13" fmla="*/ 5715 h 5"/>
                <a:gd name="T14" fmla="*/ 317500 w 160"/>
                <a:gd name="T15" fmla="*/ 3810 h 5"/>
                <a:gd name="T16" fmla="*/ 313531 w 160"/>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5">
                  <a:moveTo>
                    <a:pt x="158" y="0"/>
                  </a:moveTo>
                  <a:cubicBezTo>
                    <a:pt x="2" y="0"/>
                    <a:pt x="2" y="0"/>
                    <a:pt x="2" y="0"/>
                  </a:cubicBezTo>
                  <a:cubicBezTo>
                    <a:pt x="1" y="0"/>
                    <a:pt x="0" y="1"/>
                    <a:pt x="0" y="2"/>
                  </a:cubicBezTo>
                  <a:cubicBezTo>
                    <a:pt x="0" y="3"/>
                    <a:pt x="0" y="3"/>
                    <a:pt x="0" y="3"/>
                  </a:cubicBezTo>
                  <a:cubicBezTo>
                    <a:pt x="0" y="4"/>
                    <a:pt x="1" y="5"/>
                    <a:pt x="2" y="5"/>
                  </a:cubicBezTo>
                  <a:cubicBezTo>
                    <a:pt x="158" y="5"/>
                    <a:pt x="158" y="5"/>
                    <a:pt x="158" y="5"/>
                  </a:cubicBezTo>
                  <a:cubicBezTo>
                    <a:pt x="159" y="5"/>
                    <a:pt x="160" y="4"/>
                    <a:pt x="160" y="3"/>
                  </a:cubicBezTo>
                  <a:cubicBezTo>
                    <a:pt x="160" y="2"/>
                    <a:pt x="160" y="2"/>
                    <a:pt x="160" y="2"/>
                  </a:cubicBezTo>
                  <a:cubicBezTo>
                    <a:pt x="160" y="1"/>
                    <a:pt x="159" y="0"/>
                    <a:pt x="158" y="0"/>
                  </a:cubicBezTo>
                </a:path>
              </a:pathLst>
            </a:custGeom>
            <a:solidFill>
              <a:srgbClr val="F1F1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61" name="Freeform 476"/>
            <p:cNvSpPr>
              <a:spLocks/>
            </p:cNvSpPr>
            <p:nvPr/>
          </p:nvSpPr>
          <p:spPr bwMode="auto">
            <a:xfrm>
              <a:off x="11195050" y="5001982"/>
              <a:ext cx="317500" cy="9525"/>
            </a:xfrm>
            <a:custGeom>
              <a:avLst/>
              <a:gdLst>
                <a:gd name="T0" fmla="*/ 313531 w 160"/>
                <a:gd name="T1" fmla="*/ 0 h 5"/>
                <a:gd name="T2" fmla="*/ 3969 w 160"/>
                <a:gd name="T3" fmla="*/ 0 h 5"/>
                <a:gd name="T4" fmla="*/ 0 w 160"/>
                <a:gd name="T5" fmla="*/ 3810 h 5"/>
                <a:gd name="T6" fmla="*/ 0 w 160"/>
                <a:gd name="T7" fmla="*/ 5715 h 5"/>
                <a:gd name="T8" fmla="*/ 3969 w 160"/>
                <a:gd name="T9" fmla="*/ 9525 h 5"/>
                <a:gd name="T10" fmla="*/ 313531 w 160"/>
                <a:gd name="T11" fmla="*/ 9525 h 5"/>
                <a:gd name="T12" fmla="*/ 317500 w 160"/>
                <a:gd name="T13" fmla="*/ 5715 h 5"/>
                <a:gd name="T14" fmla="*/ 317500 w 160"/>
                <a:gd name="T15" fmla="*/ 3810 h 5"/>
                <a:gd name="T16" fmla="*/ 313531 w 160"/>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5">
                  <a:moveTo>
                    <a:pt x="158" y="0"/>
                  </a:moveTo>
                  <a:cubicBezTo>
                    <a:pt x="2" y="0"/>
                    <a:pt x="2" y="0"/>
                    <a:pt x="2" y="0"/>
                  </a:cubicBezTo>
                  <a:cubicBezTo>
                    <a:pt x="1" y="0"/>
                    <a:pt x="0" y="1"/>
                    <a:pt x="0" y="2"/>
                  </a:cubicBezTo>
                  <a:cubicBezTo>
                    <a:pt x="0" y="3"/>
                    <a:pt x="0" y="3"/>
                    <a:pt x="0" y="3"/>
                  </a:cubicBezTo>
                  <a:cubicBezTo>
                    <a:pt x="0" y="4"/>
                    <a:pt x="1" y="5"/>
                    <a:pt x="2" y="5"/>
                  </a:cubicBezTo>
                  <a:cubicBezTo>
                    <a:pt x="158" y="5"/>
                    <a:pt x="158" y="5"/>
                    <a:pt x="158" y="5"/>
                  </a:cubicBezTo>
                  <a:cubicBezTo>
                    <a:pt x="159" y="5"/>
                    <a:pt x="160" y="4"/>
                    <a:pt x="160" y="3"/>
                  </a:cubicBezTo>
                  <a:cubicBezTo>
                    <a:pt x="160" y="2"/>
                    <a:pt x="160" y="2"/>
                    <a:pt x="160" y="2"/>
                  </a:cubicBezTo>
                  <a:cubicBezTo>
                    <a:pt x="160" y="1"/>
                    <a:pt x="159" y="0"/>
                    <a:pt x="158" y="0"/>
                  </a:cubicBezTo>
                </a:path>
              </a:pathLst>
            </a:custGeom>
            <a:solidFill>
              <a:srgbClr val="F1F1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62" name="Freeform 477"/>
            <p:cNvSpPr>
              <a:spLocks/>
            </p:cNvSpPr>
            <p:nvPr/>
          </p:nvSpPr>
          <p:spPr bwMode="auto">
            <a:xfrm>
              <a:off x="11017250" y="5011507"/>
              <a:ext cx="30162" cy="26988"/>
            </a:xfrm>
            <a:custGeom>
              <a:avLst/>
              <a:gdLst>
                <a:gd name="T0" fmla="*/ 23812 w 19"/>
                <a:gd name="T1" fmla="*/ 3175 h 17"/>
                <a:gd name="T2" fmla="*/ 23812 w 19"/>
                <a:gd name="T3" fmla="*/ 3175 h 17"/>
                <a:gd name="T4" fmla="*/ 30162 w 19"/>
                <a:gd name="T5" fmla="*/ 0 h 17"/>
                <a:gd name="T6" fmla="*/ 1587 w 19"/>
                <a:gd name="T7" fmla="*/ 26988 h 17"/>
                <a:gd name="T8" fmla="*/ 0 w 19"/>
                <a:gd name="T9" fmla="*/ 26988 h 17"/>
                <a:gd name="T10" fmla="*/ 23812 w 19"/>
                <a:gd name="T11" fmla="*/ 3175 h 1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17">
                  <a:moveTo>
                    <a:pt x="15" y="2"/>
                  </a:moveTo>
                  <a:lnTo>
                    <a:pt x="15" y="2"/>
                  </a:lnTo>
                  <a:lnTo>
                    <a:pt x="19" y="0"/>
                  </a:lnTo>
                  <a:lnTo>
                    <a:pt x="1" y="17"/>
                  </a:lnTo>
                  <a:lnTo>
                    <a:pt x="0" y="17"/>
                  </a:lnTo>
                  <a:lnTo>
                    <a:pt x="15" y="2"/>
                  </a:lnTo>
                  <a:close/>
                </a:path>
              </a:pathLst>
            </a:custGeom>
            <a:solidFill>
              <a:srgbClr val="A9A8A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63" name="Freeform 478"/>
            <p:cNvSpPr>
              <a:spLocks/>
            </p:cNvSpPr>
            <p:nvPr/>
          </p:nvSpPr>
          <p:spPr bwMode="auto">
            <a:xfrm>
              <a:off x="9028113" y="3204931"/>
              <a:ext cx="857250" cy="574675"/>
            </a:xfrm>
            <a:custGeom>
              <a:avLst/>
              <a:gdLst>
                <a:gd name="T0" fmla="*/ 825426 w 431"/>
                <a:gd name="T1" fmla="*/ 574675 h 288"/>
                <a:gd name="T2" fmla="*/ 33813 w 431"/>
                <a:gd name="T3" fmla="*/ 574675 h 288"/>
                <a:gd name="T4" fmla="*/ 0 w 431"/>
                <a:gd name="T5" fmla="*/ 540753 h 288"/>
                <a:gd name="T6" fmla="*/ 0 w 431"/>
                <a:gd name="T7" fmla="*/ 33922 h 288"/>
                <a:gd name="T8" fmla="*/ 33813 w 431"/>
                <a:gd name="T9" fmla="*/ 0 h 288"/>
                <a:gd name="T10" fmla="*/ 825426 w 431"/>
                <a:gd name="T11" fmla="*/ 0 h 288"/>
                <a:gd name="T12" fmla="*/ 857250 w 431"/>
                <a:gd name="T13" fmla="*/ 33922 h 288"/>
                <a:gd name="T14" fmla="*/ 857250 w 431"/>
                <a:gd name="T15" fmla="*/ 540753 h 288"/>
                <a:gd name="T16" fmla="*/ 825426 w 431"/>
                <a:gd name="T17" fmla="*/ 574675 h 2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31" h="288">
                  <a:moveTo>
                    <a:pt x="415" y="288"/>
                  </a:moveTo>
                  <a:cubicBezTo>
                    <a:pt x="17" y="288"/>
                    <a:pt x="17" y="288"/>
                    <a:pt x="17" y="288"/>
                  </a:cubicBezTo>
                  <a:cubicBezTo>
                    <a:pt x="8" y="288"/>
                    <a:pt x="0" y="280"/>
                    <a:pt x="0" y="271"/>
                  </a:cubicBezTo>
                  <a:cubicBezTo>
                    <a:pt x="0" y="17"/>
                    <a:pt x="0" y="17"/>
                    <a:pt x="0" y="17"/>
                  </a:cubicBezTo>
                  <a:cubicBezTo>
                    <a:pt x="0" y="8"/>
                    <a:pt x="8" y="0"/>
                    <a:pt x="17" y="0"/>
                  </a:cubicBezTo>
                  <a:cubicBezTo>
                    <a:pt x="415" y="0"/>
                    <a:pt x="415" y="0"/>
                    <a:pt x="415" y="0"/>
                  </a:cubicBezTo>
                  <a:cubicBezTo>
                    <a:pt x="424" y="0"/>
                    <a:pt x="431" y="8"/>
                    <a:pt x="431" y="17"/>
                  </a:cubicBezTo>
                  <a:cubicBezTo>
                    <a:pt x="431" y="271"/>
                    <a:pt x="431" y="271"/>
                    <a:pt x="431" y="271"/>
                  </a:cubicBezTo>
                  <a:cubicBezTo>
                    <a:pt x="431" y="280"/>
                    <a:pt x="424" y="288"/>
                    <a:pt x="415" y="288"/>
                  </a:cubicBezTo>
                  <a:close/>
                </a:path>
              </a:pathLst>
            </a:custGeom>
            <a:solidFill>
              <a:srgbClr val="D2D3D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64" name="Freeform 479"/>
            <p:cNvSpPr>
              <a:spLocks/>
            </p:cNvSpPr>
            <p:nvPr/>
          </p:nvSpPr>
          <p:spPr bwMode="auto">
            <a:xfrm>
              <a:off x="9309100" y="3228744"/>
              <a:ext cx="298450" cy="179388"/>
            </a:xfrm>
            <a:custGeom>
              <a:avLst/>
              <a:gdLst>
                <a:gd name="T0" fmla="*/ 280543 w 150"/>
                <a:gd name="T1" fmla="*/ 179388 h 90"/>
                <a:gd name="T2" fmla="*/ 17907 w 150"/>
                <a:gd name="T3" fmla="*/ 179388 h 90"/>
                <a:gd name="T4" fmla="*/ 0 w 150"/>
                <a:gd name="T5" fmla="*/ 161449 h 90"/>
                <a:gd name="T6" fmla="*/ 0 w 150"/>
                <a:gd name="T7" fmla="*/ 17939 h 90"/>
                <a:gd name="T8" fmla="*/ 17907 w 150"/>
                <a:gd name="T9" fmla="*/ 0 h 90"/>
                <a:gd name="T10" fmla="*/ 280543 w 150"/>
                <a:gd name="T11" fmla="*/ 0 h 90"/>
                <a:gd name="T12" fmla="*/ 298450 w 150"/>
                <a:gd name="T13" fmla="*/ 17939 h 90"/>
                <a:gd name="T14" fmla="*/ 298450 w 150"/>
                <a:gd name="T15" fmla="*/ 161449 h 90"/>
                <a:gd name="T16" fmla="*/ 280543 w 150"/>
                <a:gd name="T17" fmla="*/ 179388 h 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0" h="90">
                  <a:moveTo>
                    <a:pt x="141" y="90"/>
                  </a:moveTo>
                  <a:cubicBezTo>
                    <a:pt x="9" y="90"/>
                    <a:pt x="9" y="90"/>
                    <a:pt x="9" y="90"/>
                  </a:cubicBezTo>
                  <a:cubicBezTo>
                    <a:pt x="4" y="90"/>
                    <a:pt x="0" y="86"/>
                    <a:pt x="0" y="81"/>
                  </a:cubicBezTo>
                  <a:cubicBezTo>
                    <a:pt x="0" y="9"/>
                    <a:pt x="0" y="9"/>
                    <a:pt x="0" y="9"/>
                  </a:cubicBezTo>
                  <a:cubicBezTo>
                    <a:pt x="0" y="4"/>
                    <a:pt x="4" y="0"/>
                    <a:pt x="9" y="0"/>
                  </a:cubicBezTo>
                  <a:cubicBezTo>
                    <a:pt x="141" y="0"/>
                    <a:pt x="141" y="0"/>
                    <a:pt x="141" y="0"/>
                  </a:cubicBezTo>
                  <a:cubicBezTo>
                    <a:pt x="146" y="0"/>
                    <a:pt x="150" y="4"/>
                    <a:pt x="150" y="9"/>
                  </a:cubicBezTo>
                  <a:cubicBezTo>
                    <a:pt x="150" y="81"/>
                    <a:pt x="150" y="81"/>
                    <a:pt x="150" y="81"/>
                  </a:cubicBezTo>
                  <a:cubicBezTo>
                    <a:pt x="150" y="86"/>
                    <a:pt x="146" y="90"/>
                    <a:pt x="141" y="90"/>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65" name="Freeform 480"/>
            <p:cNvSpPr>
              <a:spLocks/>
            </p:cNvSpPr>
            <p:nvPr/>
          </p:nvSpPr>
          <p:spPr bwMode="auto">
            <a:xfrm>
              <a:off x="9309100" y="3447819"/>
              <a:ext cx="325437" cy="52388"/>
            </a:xfrm>
            <a:custGeom>
              <a:avLst/>
              <a:gdLst>
                <a:gd name="T0" fmla="*/ 313531 w 164"/>
                <a:gd name="T1" fmla="*/ 52388 h 26"/>
                <a:gd name="T2" fmla="*/ 11906 w 164"/>
                <a:gd name="T3" fmla="*/ 52388 h 26"/>
                <a:gd name="T4" fmla="*/ 0 w 164"/>
                <a:gd name="T5" fmla="*/ 40298 h 26"/>
                <a:gd name="T6" fmla="*/ 0 w 164"/>
                <a:gd name="T7" fmla="*/ 12090 h 26"/>
                <a:gd name="T8" fmla="*/ 11906 w 164"/>
                <a:gd name="T9" fmla="*/ 0 h 26"/>
                <a:gd name="T10" fmla="*/ 313531 w 164"/>
                <a:gd name="T11" fmla="*/ 0 h 26"/>
                <a:gd name="T12" fmla="*/ 325437 w 164"/>
                <a:gd name="T13" fmla="*/ 12090 h 26"/>
                <a:gd name="T14" fmla="*/ 325437 w 164"/>
                <a:gd name="T15" fmla="*/ 40298 h 26"/>
                <a:gd name="T16" fmla="*/ 313531 w 164"/>
                <a:gd name="T17" fmla="*/ 52388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4" h="26">
                  <a:moveTo>
                    <a:pt x="158" y="26"/>
                  </a:moveTo>
                  <a:cubicBezTo>
                    <a:pt x="6" y="26"/>
                    <a:pt x="6" y="26"/>
                    <a:pt x="6" y="26"/>
                  </a:cubicBezTo>
                  <a:cubicBezTo>
                    <a:pt x="3" y="26"/>
                    <a:pt x="0" y="24"/>
                    <a:pt x="0" y="20"/>
                  </a:cubicBezTo>
                  <a:cubicBezTo>
                    <a:pt x="0" y="6"/>
                    <a:pt x="0" y="6"/>
                    <a:pt x="0" y="6"/>
                  </a:cubicBezTo>
                  <a:cubicBezTo>
                    <a:pt x="0" y="3"/>
                    <a:pt x="3" y="0"/>
                    <a:pt x="6" y="0"/>
                  </a:cubicBezTo>
                  <a:cubicBezTo>
                    <a:pt x="158" y="0"/>
                    <a:pt x="158" y="0"/>
                    <a:pt x="158" y="0"/>
                  </a:cubicBezTo>
                  <a:cubicBezTo>
                    <a:pt x="161" y="0"/>
                    <a:pt x="164" y="3"/>
                    <a:pt x="164" y="6"/>
                  </a:cubicBezTo>
                  <a:cubicBezTo>
                    <a:pt x="164" y="20"/>
                    <a:pt x="164" y="20"/>
                    <a:pt x="164" y="20"/>
                  </a:cubicBezTo>
                  <a:cubicBezTo>
                    <a:pt x="164" y="24"/>
                    <a:pt x="161" y="26"/>
                    <a:pt x="158" y="26"/>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66" name="Freeform 481"/>
            <p:cNvSpPr>
              <a:spLocks/>
            </p:cNvSpPr>
            <p:nvPr/>
          </p:nvSpPr>
          <p:spPr bwMode="auto">
            <a:xfrm>
              <a:off x="9053513" y="3446231"/>
              <a:ext cx="69850" cy="53975"/>
            </a:xfrm>
            <a:custGeom>
              <a:avLst/>
              <a:gdLst>
                <a:gd name="T0" fmla="*/ 59871 w 35"/>
                <a:gd name="T1" fmla="*/ 53975 h 27"/>
                <a:gd name="T2" fmla="*/ 9979 w 35"/>
                <a:gd name="T3" fmla="*/ 53975 h 27"/>
                <a:gd name="T4" fmla="*/ 0 w 35"/>
                <a:gd name="T5" fmla="*/ 43980 h 27"/>
                <a:gd name="T6" fmla="*/ 0 w 35"/>
                <a:gd name="T7" fmla="*/ 9995 h 27"/>
                <a:gd name="T8" fmla="*/ 9979 w 35"/>
                <a:gd name="T9" fmla="*/ 0 h 27"/>
                <a:gd name="T10" fmla="*/ 59871 w 35"/>
                <a:gd name="T11" fmla="*/ 0 h 27"/>
                <a:gd name="T12" fmla="*/ 69850 w 35"/>
                <a:gd name="T13" fmla="*/ 9995 h 27"/>
                <a:gd name="T14" fmla="*/ 69850 w 35"/>
                <a:gd name="T15" fmla="*/ 43980 h 27"/>
                <a:gd name="T16" fmla="*/ 59871 w 35"/>
                <a:gd name="T17" fmla="*/ 53975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27">
                  <a:moveTo>
                    <a:pt x="30" y="27"/>
                  </a:moveTo>
                  <a:cubicBezTo>
                    <a:pt x="5" y="27"/>
                    <a:pt x="5" y="27"/>
                    <a:pt x="5" y="27"/>
                  </a:cubicBezTo>
                  <a:cubicBezTo>
                    <a:pt x="2" y="27"/>
                    <a:pt x="0" y="25"/>
                    <a:pt x="0" y="22"/>
                  </a:cubicBezTo>
                  <a:cubicBezTo>
                    <a:pt x="0" y="5"/>
                    <a:pt x="0" y="5"/>
                    <a:pt x="0" y="5"/>
                  </a:cubicBezTo>
                  <a:cubicBezTo>
                    <a:pt x="0" y="3"/>
                    <a:pt x="2" y="0"/>
                    <a:pt x="5" y="0"/>
                  </a:cubicBezTo>
                  <a:cubicBezTo>
                    <a:pt x="30" y="0"/>
                    <a:pt x="30" y="0"/>
                    <a:pt x="30" y="0"/>
                  </a:cubicBezTo>
                  <a:cubicBezTo>
                    <a:pt x="33" y="0"/>
                    <a:pt x="35" y="3"/>
                    <a:pt x="35" y="5"/>
                  </a:cubicBezTo>
                  <a:cubicBezTo>
                    <a:pt x="35" y="22"/>
                    <a:pt x="35" y="22"/>
                    <a:pt x="35" y="22"/>
                  </a:cubicBezTo>
                  <a:cubicBezTo>
                    <a:pt x="35" y="25"/>
                    <a:pt x="33" y="27"/>
                    <a:pt x="30" y="27"/>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67" name="Freeform 482"/>
            <p:cNvSpPr>
              <a:spLocks/>
            </p:cNvSpPr>
            <p:nvPr/>
          </p:nvSpPr>
          <p:spPr bwMode="auto">
            <a:xfrm>
              <a:off x="9139238" y="3446231"/>
              <a:ext cx="69850" cy="53975"/>
            </a:xfrm>
            <a:custGeom>
              <a:avLst/>
              <a:gdLst>
                <a:gd name="T0" fmla="*/ 59871 w 35"/>
                <a:gd name="T1" fmla="*/ 53975 h 27"/>
                <a:gd name="T2" fmla="*/ 9979 w 35"/>
                <a:gd name="T3" fmla="*/ 53975 h 27"/>
                <a:gd name="T4" fmla="*/ 0 w 35"/>
                <a:gd name="T5" fmla="*/ 43980 h 27"/>
                <a:gd name="T6" fmla="*/ 0 w 35"/>
                <a:gd name="T7" fmla="*/ 9995 h 27"/>
                <a:gd name="T8" fmla="*/ 9979 w 35"/>
                <a:gd name="T9" fmla="*/ 0 h 27"/>
                <a:gd name="T10" fmla="*/ 59871 w 35"/>
                <a:gd name="T11" fmla="*/ 0 h 27"/>
                <a:gd name="T12" fmla="*/ 69850 w 35"/>
                <a:gd name="T13" fmla="*/ 9995 h 27"/>
                <a:gd name="T14" fmla="*/ 69850 w 35"/>
                <a:gd name="T15" fmla="*/ 43980 h 27"/>
                <a:gd name="T16" fmla="*/ 59871 w 35"/>
                <a:gd name="T17" fmla="*/ 53975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27">
                  <a:moveTo>
                    <a:pt x="30" y="27"/>
                  </a:moveTo>
                  <a:cubicBezTo>
                    <a:pt x="5" y="27"/>
                    <a:pt x="5" y="27"/>
                    <a:pt x="5" y="27"/>
                  </a:cubicBezTo>
                  <a:cubicBezTo>
                    <a:pt x="2" y="27"/>
                    <a:pt x="0" y="25"/>
                    <a:pt x="0" y="22"/>
                  </a:cubicBezTo>
                  <a:cubicBezTo>
                    <a:pt x="0" y="5"/>
                    <a:pt x="0" y="5"/>
                    <a:pt x="0" y="5"/>
                  </a:cubicBezTo>
                  <a:cubicBezTo>
                    <a:pt x="0" y="3"/>
                    <a:pt x="2" y="0"/>
                    <a:pt x="5" y="0"/>
                  </a:cubicBezTo>
                  <a:cubicBezTo>
                    <a:pt x="30" y="0"/>
                    <a:pt x="30" y="0"/>
                    <a:pt x="30" y="0"/>
                  </a:cubicBezTo>
                  <a:cubicBezTo>
                    <a:pt x="32" y="0"/>
                    <a:pt x="35" y="3"/>
                    <a:pt x="35" y="5"/>
                  </a:cubicBezTo>
                  <a:cubicBezTo>
                    <a:pt x="35" y="22"/>
                    <a:pt x="35" y="22"/>
                    <a:pt x="35" y="22"/>
                  </a:cubicBezTo>
                  <a:cubicBezTo>
                    <a:pt x="35" y="25"/>
                    <a:pt x="32" y="27"/>
                    <a:pt x="30" y="27"/>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68" name="Freeform 483"/>
            <p:cNvSpPr>
              <a:spLocks/>
            </p:cNvSpPr>
            <p:nvPr/>
          </p:nvSpPr>
          <p:spPr bwMode="auto">
            <a:xfrm>
              <a:off x="9223375" y="3446231"/>
              <a:ext cx="69850" cy="53975"/>
            </a:xfrm>
            <a:custGeom>
              <a:avLst/>
              <a:gdLst>
                <a:gd name="T0" fmla="*/ 59871 w 35"/>
                <a:gd name="T1" fmla="*/ 53975 h 27"/>
                <a:gd name="T2" fmla="*/ 9979 w 35"/>
                <a:gd name="T3" fmla="*/ 53975 h 27"/>
                <a:gd name="T4" fmla="*/ 0 w 35"/>
                <a:gd name="T5" fmla="*/ 43980 h 27"/>
                <a:gd name="T6" fmla="*/ 0 w 35"/>
                <a:gd name="T7" fmla="*/ 9995 h 27"/>
                <a:gd name="T8" fmla="*/ 9979 w 35"/>
                <a:gd name="T9" fmla="*/ 0 h 27"/>
                <a:gd name="T10" fmla="*/ 59871 w 35"/>
                <a:gd name="T11" fmla="*/ 0 h 27"/>
                <a:gd name="T12" fmla="*/ 69850 w 35"/>
                <a:gd name="T13" fmla="*/ 9995 h 27"/>
                <a:gd name="T14" fmla="*/ 69850 w 35"/>
                <a:gd name="T15" fmla="*/ 43980 h 27"/>
                <a:gd name="T16" fmla="*/ 59871 w 35"/>
                <a:gd name="T17" fmla="*/ 53975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27">
                  <a:moveTo>
                    <a:pt x="30" y="27"/>
                  </a:moveTo>
                  <a:cubicBezTo>
                    <a:pt x="5" y="27"/>
                    <a:pt x="5" y="27"/>
                    <a:pt x="5" y="27"/>
                  </a:cubicBezTo>
                  <a:cubicBezTo>
                    <a:pt x="3" y="27"/>
                    <a:pt x="0" y="25"/>
                    <a:pt x="0" y="22"/>
                  </a:cubicBezTo>
                  <a:cubicBezTo>
                    <a:pt x="0" y="5"/>
                    <a:pt x="0" y="5"/>
                    <a:pt x="0" y="5"/>
                  </a:cubicBezTo>
                  <a:cubicBezTo>
                    <a:pt x="0" y="3"/>
                    <a:pt x="3" y="0"/>
                    <a:pt x="5" y="0"/>
                  </a:cubicBezTo>
                  <a:cubicBezTo>
                    <a:pt x="30" y="0"/>
                    <a:pt x="30" y="0"/>
                    <a:pt x="30" y="0"/>
                  </a:cubicBezTo>
                  <a:cubicBezTo>
                    <a:pt x="33" y="0"/>
                    <a:pt x="35" y="3"/>
                    <a:pt x="35" y="5"/>
                  </a:cubicBezTo>
                  <a:cubicBezTo>
                    <a:pt x="35" y="22"/>
                    <a:pt x="35" y="22"/>
                    <a:pt x="35" y="22"/>
                  </a:cubicBezTo>
                  <a:cubicBezTo>
                    <a:pt x="35" y="25"/>
                    <a:pt x="33" y="27"/>
                    <a:pt x="30" y="27"/>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69" name="Freeform 484"/>
            <p:cNvSpPr>
              <a:spLocks/>
            </p:cNvSpPr>
            <p:nvPr/>
          </p:nvSpPr>
          <p:spPr bwMode="auto">
            <a:xfrm>
              <a:off x="9648825" y="3446231"/>
              <a:ext cx="69850" cy="53975"/>
            </a:xfrm>
            <a:custGeom>
              <a:avLst/>
              <a:gdLst>
                <a:gd name="T0" fmla="*/ 59871 w 35"/>
                <a:gd name="T1" fmla="*/ 53975 h 27"/>
                <a:gd name="T2" fmla="*/ 9979 w 35"/>
                <a:gd name="T3" fmla="*/ 53975 h 27"/>
                <a:gd name="T4" fmla="*/ 0 w 35"/>
                <a:gd name="T5" fmla="*/ 43980 h 27"/>
                <a:gd name="T6" fmla="*/ 0 w 35"/>
                <a:gd name="T7" fmla="*/ 9995 h 27"/>
                <a:gd name="T8" fmla="*/ 9979 w 35"/>
                <a:gd name="T9" fmla="*/ 0 h 27"/>
                <a:gd name="T10" fmla="*/ 59871 w 35"/>
                <a:gd name="T11" fmla="*/ 0 h 27"/>
                <a:gd name="T12" fmla="*/ 69850 w 35"/>
                <a:gd name="T13" fmla="*/ 9995 h 27"/>
                <a:gd name="T14" fmla="*/ 69850 w 35"/>
                <a:gd name="T15" fmla="*/ 43980 h 27"/>
                <a:gd name="T16" fmla="*/ 59871 w 35"/>
                <a:gd name="T17" fmla="*/ 53975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27">
                  <a:moveTo>
                    <a:pt x="30" y="27"/>
                  </a:moveTo>
                  <a:cubicBezTo>
                    <a:pt x="5" y="27"/>
                    <a:pt x="5" y="27"/>
                    <a:pt x="5" y="27"/>
                  </a:cubicBezTo>
                  <a:cubicBezTo>
                    <a:pt x="2" y="27"/>
                    <a:pt x="0" y="25"/>
                    <a:pt x="0" y="22"/>
                  </a:cubicBezTo>
                  <a:cubicBezTo>
                    <a:pt x="0" y="5"/>
                    <a:pt x="0" y="5"/>
                    <a:pt x="0" y="5"/>
                  </a:cubicBezTo>
                  <a:cubicBezTo>
                    <a:pt x="0" y="3"/>
                    <a:pt x="2" y="0"/>
                    <a:pt x="5" y="0"/>
                  </a:cubicBezTo>
                  <a:cubicBezTo>
                    <a:pt x="30" y="0"/>
                    <a:pt x="30" y="0"/>
                    <a:pt x="30" y="0"/>
                  </a:cubicBezTo>
                  <a:cubicBezTo>
                    <a:pt x="33" y="0"/>
                    <a:pt x="35" y="3"/>
                    <a:pt x="35" y="5"/>
                  </a:cubicBezTo>
                  <a:cubicBezTo>
                    <a:pt x="35" y="22"/>
                    <a:pt x="35" y="22"/>
                    <a:pt x="35" y="22"/>
                  </a:cubicBezTo>
                  <a:cubicBezTo>
                    <a:pt x="35" y="25"/>
                    <a:pt x="33" y="27"/>
                    <a:pt x="30" y="27"/>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70" name="Freeform 485"/>
            <p:cNvSpPr>
              <a:spLocks/>
            </p:cNvSpPr>
            <p:nvPr/>
          </p:nvSpPr>
          <p:spPr bwMode="auto">
            <a:xfrm>
              <a:off x="9734550" y="3446231"/>
              <a:ext cx="69850" cy="53975"/>
            </a:xfrm>
            <a:custGeom>
              <a:avLst/>
              <a:gdLst>
                <a:gd name="T0" fmla="*/ 59871 w 35"/>
                <a:gd name="T1" fmla="*/ 53975 h 27"/>
                <a:gd name="T2" fmla="*/ 9979 w 35"/>
                <a:gd name="T3" fmla="*/ 53975 h 27"/>
                <a:gd name="T4" fmla="*/ 0 w 35"/>
                <a:gd name="T5" fmla="*/ 43980 h 27"/>
                <a:gd name="T6" fmla="*/ 0 w 35"/>
                <a:gd name="T7" fmla="*/ 9995 h 27"/>
                <a:gd name="T8" fmla="*/ 9979 w 35"/>
                <a:gd name="T9" fmla="*/ 0 h 27"/>
                <a:gd name="T10" fmla="*/ 59871 w 35"/>
                <a:gd name="T11" fmla="*/ 0 h 27"/>
                <a:gd name="T12" fmla="*/ 69850 w 35"/>
                <a:gd name="T13" fmla="*/ 9995 h 27"/>
                <a:gd name="T14" fmla="*/ 69850 w 35"/>
                <a:gd name="T15" fmla="*/ 43980 h 27"/>
                <a:gd name="T16" fmla="*/ 59871 w 35"/>
                <a:gd name="T17" fmla="*/ 53975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27">
                  <a:moveTo>
                    <a:pt x="30" y="27"/>
                  </a:moveTo>
                  <a:cubicBezTo>
                    <a:pt x="5" y="27"/>
                    <a:pt x="5" y="27"/>
                    <a:pt x="5" y="27"/>
                  </a:cubicBezTo>
                  <a:cubicBezTo>
                    <a:pt x="2" y="27"/>
                    <a:pt x="0" y="25"/>
                    <a:pt x="0" y="22"/>
                  </a:cubicBezTo>
                  <a:cubicBezTo>
                    <a:pt x="0" y="5"/>
                    <a:pt x="0" y="5"/>
                    <a:pt x="0" y="5"/>
                  </a:cubicBezTo>
                  <a:cubicBezTo>
                    <a:pt x="0" y="3"/>
                    <a:pt x="2" y="0"/>
                    <a:pt x="5" y="0"/>
                  </a:cubicBezTo>
                  <a:cubicBezTo>
                    <a:pt x="30" y="0"/>
                    <a:pt x="30" y="0"/>
                    <a:pt x="30" y="0"/>
                  </a:cubicBezTo>
                  <a:cubicBezTo>
                    <a:pt x="33" y="0"/>
                    <a:pt x="35" y="3"/>
                    <a:pt x="35" y="5"/>
                  </a:cubicBezTo>
                  <a:cubicBezTo>
                    <a:pt x="35" y="22"/>
                    <a:pt x="35" y="22"/>
                    <a:pt x="35" y="22"/>
                  </a:cubicBezTo>
                  <a:cubicBezTo>
                    <a:pt x="35" y="25"/>
                    <a:pt x="33" y="27"/>
                    <a:pt x="30" y="27"/>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71" name="Freeform 486"/>
            <p:cNvSpPr>
              <a:spLocks/>
            </p:cNvSpPr>
            <p:nvPr/>
          </p:nvSpPr>
          <p:spPr bwMode="auto">
            <a:xfrm>
              <a:off x="9053513" y="3514494"/>
              <a:ext cx="69850" cy="53975"/>
            </a:xfrm>
            <a:custGeom>
              <a:avLst/>
              <a:gdLst>
                <a:gd name="T0" fmla="*/ 59871 w 35"/>
                <a:gd name="T1" fmla="*/ 53975 h 27"/>
                <a:gd name="T2" fmla="*/ 9979 w 35"/>
                <a:gd name="T3" fmla="*/ 53975 h 27"/>
                <a:gd name="T4" fmla="*/ 0 w 35"/>
                <a:gd name="T5" fmla="*/ 43980 h 27"/>
                <a:gd name="T6" fmla="*/ 0 w 35"/>
                <a:gd name="T7" fmla="*/ 9995 h 27"/>
                <a:gd name="T8" fmla="*/ 9979 w 35"/>
                <a:gd name="T9" fmla="*/ 0 h 27"/>
                <a:gd name="T10" fmla="*/ 59871 w 35"/>
                <a:gd name="T11" fmla="*/ 0 h 27"/>
                <a:gd name="T12" fmla="*/ 69850 w 35"/>
                <a:gd name="T13" fmla="*/ 9995 h 27"/>
                <a:gd name="T14" fmla="*/ 69850 w 35"/>
                <a:gd name="T15" fmla="*/ 43980 h 27"/>
                <a:gd name="T16" fmla="*/ 59871 w 35"/>
                <a:gd name="T17" fmla="*/ 53975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27">
                  <a:moveTo>
                    <a:pt x="30" y="27"/>
                  </a:moveTo>
                  <a:cubicBezTo>
                    <a:pt x="5" y="27"/>
                    <a:pt x="5" y="27"/>
                    <a:pt x="5" y="27"/>
                  </a:cubicBezTo>
                  <a:cubicBezTo>
                    <a:pt x="2" y="27"/>
                    <a:pt x="0" y="24"/>
                    <a:pt x="0" y="22"/>
                  </a:cubicBezTo>
                  <a:cubicBezTo>
                    <a:pt x="0" y="5"/>
                    <a:pt x="0" y="5"/>
                    <a:pt x="0" y="5"/>
                  </a:cubicBezTo>
                  <a:cubicBezTo>
                    <a:pt x="0" y="2"/>
                    <a:pt x="2" y="0"/>
                    <a:pt x="5" y="0"/>
                  </a:cubicBezTo>
                  <a:cubicBezTo>
                    <a:pt x="30" y="0"/>
                    <a:pt x="30" y="0"/>
                    <a:pt x="30" y="0"/>
                  </a:cubicBezTo>
                  <a:cubicBezTo>
                    <a:pt x="33" y="0"/>
                    <a:pt x="35" y="2"/>
                    <a:pt x="35" y="5"/>
                  </a:cubicBezTo>
                  <a:cubicBezTo>
                    <a:pt x="35" y="22"/>
                    <a:pt x="35" y="22"/>
                    <a:pt x="35" y="22"/>
                  </a:cubicBezTo>
                  <a:cubicBezTo>
                    <a:pt x="35" y="24"/>
                    <a:pt x="33" y="27"/>
                    <a:pt x="30" y="27"/>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72" name="Freeform 487"/>
            <p:cNvSpPr>
              <a:spLocks/>
            </p:cNvSpPr>
            <p:nvPr/>
          </p:nvSpPr>
          <p:spPr bwMode="auto">
            <a:xfrm>
              <a:off x="9139238" y="3514494"/>
              <a:ext cx="69850" cy="53975"/>
            </a:xfrm>
            <a:custGeom>
              <a:avLst/>
              <a:gdLst>
                <a:gd name="T0" fmla="*/ 59871 w 35"/>
                <a:gd name="T1" fmla="*/ 53975 h 27"/>
                <a:gd name="T2" fmla="*/ 9979 w 35"/>
                <a:gd name="T3" fmla="*/ 53975 h 27"/>
                <a:gd name="T4" fmla="*/ 0 w 35"/>
                <a:gd name="T5" fmla="*/ 43980 h 27"/>
                <a:gd name="T6" fmla="*/ 0 w 35"/>
                <a:gd name="T7" fmla="*/ 9995 h 27"/>
                <a:gd name="T8" fmla="*/ 9979 w 35"/>
                <a:gd name="T9" fmla="*/ 0 h 27"/>
                <a:gd name="T10" fmla="*/ 59871 w 35"/>
                <a:gd name="T11" fmla="*/ 0 h 27"/>
                <a:gd name="T12" fmla="*/ 69850 w 35"/>
                <a:gd name="T13" fmla="*/ 9995 h 27"/>
                <a:gd name="T14" fmla="*/ 69850 w 35"/>
                <a:gd name="T15" fmla="*/ 43980 h 27"/>
                <a:gd name="T16" fmla="*/ 59871 w 35"/>
                <a:gd name="T17" fmla="*/ 53975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27">
                  <a:moveTo>
                    <a:pt x="30" y="27"/>
                  </a:moveTo>
                  <a:cubicBezTo>
                    <a:pt x="5" y="27"/>
                    <a:pt x="5" y="27"/>
                    <a:pt x="5" y="27"/>
                  </a:cubicBezTo>
                  <a:cubicBezTo>
                    <a:pt x="2" y="27"/>
                    <a:pt x="0" y="24"/>
                    <a:pt x="0" y="22"/>
                  </a:cubicBezTo>
                  <a:cubicBezTo>
                    <a:pt x="0" y="5"/>
                    <a:pt x="0" y="5"/>
                    <a:pt x="0" y="5"/>
                  </a:cubicBezTo>
                  <a:cubicBezTo>
                    <a:pt x="0" y="2"/>
                    <a:pt x="2" y="0"/>
                    <a:pt x="5" y="0"/>
                  </a:cubicBezTo>
                  <a:cubicBezTo>
                    <a:pt x="30" y="0"/>
                    <a:pt x="30" y="0"/>
                    <a:pt x="30" y="0"/>
                  </a:cubicBezTo>
                  <a:cubicBezTo>
                    <a:pt x="32" y="0"/>
                    <a:pt x="35" y="2"/>
                    <a:pt x="35" y="5"/>
                  </a:cubicBezTo>
                  <a:cubicBezTo>
                    <a:pt x="35" y="22"/>
                    <a:pt x="35" y="22"/>
                    <a:pt x="35" y="22"/>
                  </a:cubicBezTo>
                  <a:cubicBezTo>
                    <a:pt x="35" y="24"/>
                    <a:pt x="32" y="27"/>
                    <a:pt x="30" y="27"/>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73" name="Freeform 488"/>
            <p:cNvSpPr>
              <a:spLocks/>
            </p:cNvSpPr>
            <p:nvPr/>
          </p:nvSpPr>
          <p:spPr bwMode="auto">
            <a:xfrm>
              <a:off x="9223375" y="3514494"/>
              <a:ext cx="69850" cy="53975"/>
            </a:xfrm>
            <a:custGeom>
              <a:avLst/>
              <a:gdLst>
                <a:gd name="T0" fmla="*/ 59871 w 35"/>
                <a:gd name="T1" fmla="*/ 53975 h 27"/>
                <a:gd name="T2" fmla="*/ 9979 w 35"/>
                <a:gd name="T3" fmla="*/ 53975 h 27"/>
                <a:gd name="T4" fmla="*/ 0 w 35"/>
                <a:gd name="T5" fmla="*/ 43980 h 27"/>
                <a:gd name="T6" fmla="*/ 0 w 35"/>
                <a:gd name="T7" fmla="*/ 9995 h 27"/>
                <a:gd name="T8" fmla="*/ 9979 w 35"/>
                <a:gd name="T9" fmla="*/ 0 h 27"/>
                <a:gd name="T10" fmla="*/ 59871 w 35"/>
                <a:gd name="T11" fmla="*/ 0 h 27"/>
                <a:gd name="T12" fmla="*/ 69850 w 35"/>
                <a:gd name="T13" fmla="*/ 9995 h 27"/>
                <a:gd name="T14" fmla="*/ 69850 w 35"/>
                <a:gd name="T15" fmla="*/ 43980 h 27"/>
                <a:gd name="T16" fmla="*/ 59871 w 35"/>
                <a:gd name="T17" fmla="*/ 53975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27">
                  <a:moveTo>
                    <a:pt x="30" y="27"/>
                  </a:moveTo>
                  <a:cubicBezTo>
                    <a:pt x="5" y="27"/>
                    <a:pt x="5" y="27"/>
                    <a:pt x="5" y="27"/>
                  </a:cubicBezTo>
                  <a:cubicBezTo>
                    <a:pt x="3" y="27"/>
                    <a:pt x="0" y="24"/>
                    <a:pt x="0" y="22"/>
                  </a:cubicBezTo>
                  <a:cubicBezTo>
                    <a:pt x="0" y="5"/>
                    <a:pt x="0" y="5"/>
                    <a:pt x="0" y="5"/>
                  </a:cubicBezTo>
                  <a:cubicBezTo>
                    <a:pt x="0" y="2"/>
                    <a:pt x="3" y="0"/>
                    <a:pt x="5" y="0"/>
                  </a:cubicBezTo>
                  <a:cubicBezTo>
                    <a:pt x="30" y="0"/>
                    <a:pt x="30" y="0"/>
                    <a:pt x="30" y="0"/>
                  </a:cubicBezTo>
                  <a:cubicBezTo>
                    <a:pt x="33" y="0"/>
                    <a:pt x="35" y="2"/>
                    <a:pt x="35" y="5"/>
                  </a:cubicBezTo>
                  <a:cubicBezTo>
                    <a:pt x="35" y="22"/>
                    <a:pt x="35" y="22"/>
                    <a:pt x="35" y="22"/>
                  </a:cubicBezTo>
                  <a:cubicBezTo>
                    <a:pt x="35" y="24"/>
                    <a:pt x="33" y="27"/>
                    <a:pt x="30" y="27"/>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74" name="Freeform 489"/>
            <p:cNvSpPr>
              <a:spLocks/>
            </p:cNvSpPr>
            <p:nvPr/>
          </p:nvSpPr>
          <p:spPr bwMode="auto">
            <a:xfrm>
              <a:off x="9309100" y="3514494"/>
              <a:ext cx="69850" cy="53975"/>
            </a:xfrm>
            <a:custGeom>
              <a:avLst/>
              <a:gdLst>
                <a:gd name="T0" fmla="*/ 59871 w 35"/>
                <a:gd name="T1" fmla="*/ 53975 h 27"/>
                <a:gd name="T2" fmla="*/ 9979 w 35"/>
                <a:gd name="T3" fmla="*/ 53975 h 27"/>
                <a:gd name="T4" fmla="*/ 0 w 35"/>
                <a:gd name="T5" fmla="*/ 43980 h 27"/>
                <a:gd name="T6" fmla="*/ 0 w 35"/>
                <a:gd name="T7" fmla="*/ 9995 h 27"/>
                <a:gd name="T8" fmla="*/ 9979 w 35"/>
                <a:gd name="T9" fmla="*/ 0 h 27"/>
                <a:gd name="T10" fmla="*/ 59871 w 35"/>
                <a:gd name="T11" fmla="*/ 0 h 27"/>
                <a:gd name="T12" fmla="*/ 69850 w 35"/>
                <a:gd name="T13" fmla="*/ 9995 h 27"/>
                <a:gd name="T14" fmla="*/ 69850 w 35"/>
                <a:gd name="T15" fmla="*/ 43980 h 27"/>
                <a:gd name="T16" fmla="*/ 59871 w 35"/>
                <a:gd name="T17" fmla="*/ 53975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27">
                  <a:moveTo>
                    <a:pt x="30" y="27"/>
                  </a:moveTo>
                  <a:cubicBezTo>
                    <a:pt x="5" y="27"/>
                    <a:pt x="5" y="27"/>
                    <a:pt x="5" y="27"/>
                  </a:cubicBezTo>
                  <a:cubicBezTo>
                    <a:pt x="2" y="27"/>
                    <a:pt x="0" y="24"/>
                    <a:pt x="0" y="22"/>
                  </a:cubicBezTo>
                  <a:cubicBezTo>
                    <a:pt x="0" y="5"/>
                    <a:pt x="0" y="5"/>
                    <a:pt x="0" y="5"/>
                  </a:cubicBezTo>
                  <a:cubicBezTo>
                    <a:pt x="0" y="2"/>
                    <a:pt x="2" y="0"/>
                    <a:pt x="5" y="0"/>
                  </a:cubicBezTo>
                  <a:cubicBezTo>
                    <a:pt x="30" y="0"/>
                    <a:pt x="30" y="0"/>
                    <a:pt x="30" y="0"/>
                  </a:cubicBezTo>
                  <a:cubicBezTo>
                    <a:pt x="33" y="0"/>
                    <a:pt x="35" y="2"/>
                    <a:pt x="35" y="5"/>
                  </a:cubicBezTo>
                  <a:cubicBezTo>
                    <a:pt x="35" y="22"/>
                    <a:pt x="35" y="22"/>
                    <a:pt x="35" y="22"/>
                  </a:cubicBezTo>
                  <a:cubicBezTo>
                    <a:pt x="35" y="24"/>
                    <a:pt x="33" y="27"/>
                    <a:pt x="30" y="27"/>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75" name="Freeform 490"/>
            <p:cNvSpPr>
              <a:spLocks/>
            </p:cNvSpPr>
            <p:nvPr/>
          </p:nvSpPr>
          <p:spPr bwMode="auto">
            <a:xfrm>
              <a:off x="9394825" y="3514494"/>
              <a:ext cx="69850" cy="53975"/>
            </a:xfrm>
            <a:custGeom>
              <a:avLst/>
              <a:gdLst>
                <a:gd name="T0" fmla="*/ 59871 w 35"/>
                <a:gd name="T1" fmla="*/ 53975 h 27"/>
                <a:gd name="T2" fmla="*/ 9979 w 35"/>
                <a:gd name="T3" fmla="*/ 53975 h 27"/>
                <a:gd name="T4" fmla="*/ 0 w 35"/>
                <a:gd name="T5" fmla="*/ 43980 h 27"/>
                <a:gd name="T6" fmla="*/ 0 w 35"/>
                <a:gd name="T7" fmla="*/ 9995 h 27"/>
                <a:gd name="T8" fmla="*/ 9979 w 35"/>
                <a:gd name="T9" fmla="*/ 0 h 27"/>
                <a:gd name="T10" fmla="*/ 59871 w 35"/>
                <a:gd name="T11" fmla="*/ 0 h 27"/>
                <a:gd name="T12" fmla="*/ 69850 w 35"/>
                <a:gd name="T13" fmla="*/ 9995 h 27"/>
                <a:gd name="T14" fmla="*/ 69850 w 35"/>
                <a:gd name="T15" fmla="*/ 43980 h 27"/>
                <a:gd name="T16" fmla="*/ 59871 w 35"/>
                <a:gd name="T17" fmla="*/ 53975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27">
                  <a:moveTo>
                    <a:pt x="30" y="27"/>
                  </a:moveTo>
                  <a:cubicBezTo>
                    <a:pt x="5" y="27"/>
                    <a:pt x="5" y="27"/>
                    <a:pt x="5" y="27"/>
                  </a:cubicBezTo>
                  <a:cubicBezTo>
                    <a:pt x="2" y="27"/>
                    <a:pt x="0" y="24"/>
                    <a:pt x="0" y="22"/>
                  </a:cubicBezTo>
                  <a:cubicBezTo>
                    <a:pt x="0" y="5"/>
                    <a:pt x="0" y="5"/>
                    <a:pt x="0" y="5"/>
                  </a:cubicBezTo>
                  <a:cubicBezTo>
                    <a:pt x="0" y="2"/>
                    <a:pt x="2" y="0"/>
                    <a:pt x="5" y="0"/>
                  </a:cubicBezTo>
                  <a:cubicBezTo>
                    <a:pt x="30" y="0"/>
                    <a:pt x="30" y="0"/>
                    <a:pt x="30" y="0"/>
                  </a:cubicBezTo>
                  <a:cubicBezTo>
                    <a:pt x="33" y="0"/>
                    <a:pt x="35" y="2"/>
                    <a:pt x="35" y="5"/>
                  </a:cubicBezTo>
                  <a:cubicBezTo>
                    <a:pt x="35" y="22"/>
                    <a:pt x="35" y="22"/>
                    <a:pt x="35" y="22"/>
                  </a:cubicBezTo>
                  <a:cubicBezTo>
                    <a:pt x="35" y="24"/>
                    <a:pt x="33" y="27"/>
                    <a:pt x="30" y="27"/>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76" name="Freeform 491"/>
            <p:cNvSpPr>
              <a:spLocks/>
            </p:cNvSpPr>
            <p:nvPr/>
          </p:nvSpPr>
          <p:spPr bwMode="auto">
            <a:xfrm>
              <a:off x="9480550" y="3514494"/>
              <a:ext cx="68262" cy="53975"/>
            </a:xfrm>
            <a:custGeom>
              <a:avLst/>
              <a:gdLst>
                <a:gd name="T0" fmla="*/ 58510 w 35"/>
                <a:gd name="T1" fmla="*/ 53975 h 27"/>
                <a:gd name="T2" fmla="*/ 9752 w 35"/>
                <a:gd name="T3" fmla="*/ 53975 h 27"/>
                <a:gd name="T4" fmla="*/ 0 w 35"/>
                <a:gd name="T5" fmla="*/ 43980 h 27"/>
                <a:gd name="T6" fmla="*/ 0 w 35"/>
                <a:gd name="T7" fmla="*/ 9995 h 27"/>
                <a:gd name="T8" fmla="*/ 9752 w 35"/>
                <a:gd name="T9" fmla="*/ 0 h 27"/>
                <a:gd name="T10" fmla="*/ 58510 w 35"/>
                <a:gd name="T11" fmla="*/ 0 h 27"/>
                <a:gd name="T12" fmla="*/ 68262 w 35"/>
                <a:gd name="T13" fmla="*/ 9995 h 27"/>
                <a:gd name="T14" fmla="*/ 68262 w 35"/>
                <a:gd name="T15" fmla="*/ 43980 h 27"/>
                <a:gd name="T16" fmla="*/ 58510 w 35"/>
                <a:gd name="T17" fmla="*/ 53975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27">
                  <a:moveTo>
                    <a:pt x="30" y="27"/>
                  </a:moveTo>
                  <a:cubicBezTo>
                    <a:pt x="5" y="27"/>
                    <a:pt x="5" y="27"/>
                    <a:pt x="5" y="27"/>
                  </a:cubicBezTo>
                  <a:cubicBezTo>
                    <a:pt x="2" y="27"/>
                    <a:pt x="0" y="24"/>
                    <a:pt x="0" y="22"/>
                  </a:cubicBezTo>
                  <a:cubicBezTo>
                    <a:pt x="0" y="5"/>
                    <a:pt x="0" y="5"/>
                    <a:pt x="0" y="5"/>
                  </a:cubicBezTo>
                  <a:cubicBezTo>
                    <a:pt x="0" y="2"/>
                    <a:pt x="2" y="0"/>
                    <a:pt x="5" y="0"/>
                  </a:cubicBezTo>
                  <a:cubicBezTo>
                    <a:pt x="30" y="0"/>
                    <a:pt x="30" y="0"/>
                    <a:pt x="30" y="0"/>
                  </a:cubicBezTo>
                  <a:cubicBezTo>
                    <a:pt x="32" y="0"/>
                    <a:pt x="35" y="2"/>
                    <a:pt x="35" y="5"/>
                  </a:cubicBezTo>
                  <a:cubicBezTo>
                    <a:pt x="35" y="22"/>
                    <a:pt x="35" y="22"/>
                    <a:pt x="35" y="22"/>
                  </a:cubicBezTo>
                  <a:cubicBezTo>
                    <a:pt x="35" y="24"/>
                    <a:pt x="32" y="27"/>
                    <a:pt x="30" y="27"/>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77" name="Freeform 492"/>
            <p:cNvSpPr>
              <a:spLocks/>
            </p:cNvSpPr>
            <p:nvPr/>
          </p:nvSpPr>
          <p:spPr bwMode="auto">
            <a:xfrm>
              <a:off x="9563100" y="3514494"/>
              <a:ext cx="69850" cy="53975"/>
            </a:xfrm>
            <a:custGeom>
              <a:avLst/>
              <a:gdLst>
                <a:gd name="T0" fmla="*/ 59871 w 35"/>
                <a:gd name="T1" fmla="*/ 53975 h 27"/>
                <a:gd name="T2" fmla="*/ 9979 w 35"/>
                <a:gd name="T3" fmla="*/ 53975 h 27"/>
                <a:gd name="T4" fmla="*/ 0 w 35"/>
                <a:gd name="T5" fmla="*/ 43980 h 27"/>
                <a:gd name="T6" fmla="*/ 0 w 35"/>
                <a:gd name="T7" fmla="*/ 9995 h 27"/>
                <a:gd name="T8" fmla="*/ 9979 w 35"/>
                <a:gd name="T9" fmla="*/ 0 h 27"/>
                <a:gd name="T10" fmla="*/ 59871 w 35"/>
                <a:gd name="T11" fmla="*/ 0 h 27"/>
                <a:gd name="T12" fmla="*/ 69850 w 35"/>
                <a:gd name="T13" fmla="*/ 9995 h 27"/>
                <a:gd name="T14" fmla="*/ 69850 w 35"/>
                <a:gd name="T15" fmla="*/ 43980 h 27"/>
                <a:gd name="T16" fmla="*/ 59871 w 35"/>
                <a:gd name="T17" fmla="*/ 53975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27">
                  <a:moveTo>
                    <a:pt x="30" y="27"/>
                  </a:moveTo>
                  <a:cubicBezTo>
                    <a:pt x="5" y="27"/>
                    <a:pt x="5" y="27"/>
                    <a:pt x="5" y="27"/>
                  </a:cubicBezTo>
                  <a:cubicBezTo>
                    <a:pt x="3" y="27"/>
                    <a:pt x="0" y="24"/>
                    <a:pt x="0" y="22"/>
                  </a:cubicBezTo>
                  <a:cubicBezTo>
                    <a:pt x="0" y="5"/>
                    <a:pt x="0" y="5"/>
                    <a:pt x="0" y="5"/>
                  </a:cubicBezTo>
                  <a:cubicBezTo>
                    <a:pt x="0" y="2"/>
                    <a:pt x="3" y="0"/>
                    <a:pt x="5" y="0"/>
                  </a:cubicBezTo>
                  <a:cubicBezTo>
                    <a:pt x="30" y="0"/>
                    <a:pt x="30" y="0"/>
                    <a:pt x="30" y="0"/>
                  </a:cubicBezTo>
                  <a:cubicBezTo>
                    <a:pt x="33" y="0"/>
                    <a:pt x="35" y="2"/>
                    <a:pt x="35" y="5"/>
                  </a:cubicBezTo>
                  <a:cubicBezTo>
                    <a:pt x="35" y="22"/>
                    <a:pt x="35" y="22"/>
                    <a:pt x="35" y="22"/>
                  </a:cubicBezTo>
                  <a:cubicBezTo>
                    <a:pt x="35" y="24"/>
                    <a:pt x="33" y="27"/>
                    <a:pt x="30" y="27"/>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78" name="Freeform 493"/>
            <p:cNvSpPr>
              <a:spLocks/>
            </p:cNvSpPr>
            <p:nvPr/>
          </p:nvSpPr>
          <p:spPr bwMode="auto">
            <a:xfrm>
              <a:off x="9648825" y="3514494"/>
              <a:ext cx="69850" cy="53975"/>
            </a:xfrm>
            <a:custGeom>
              <a:avLst/>
              <a:gdLst>
                <a:gd name="T0" fmla="*/ 59871 w 35"/>
                <a:gd name="T1" fmla="*/ 53975 h 27"/>
                <a:gd name="T2" fmla="*/ 9979 w 35"/>
                <a:gd name="T3" fmla="*/ 53975 h 27"/>
                <a:gd name="T4" fmla="*/ 0 w 35"/>
                <a:gd name="T5" fmla="*/ 43980 h 27"/>
                <a:gd name="T6" fmla="*/ 0 w 35"/>
                <a:gd name="T7" fmla="*/ 9995 h 27"/>
                <a:gd name="T8" fmla="*/ 9979 w 35"/>
                <a:gd name="T9" fmla="*/ 0 h 27"/>
                <a:gd name="T10" fmla="*/ 59871 w 35"/>
                <a:gd name="T11" fmla="*/ 0 h 27"/>
                <a:gd name="T12" fmla="*/ 69850 w 35"/>
                <a:gd name="T13" fmla="*/ 9995 h 27"/>
                <a:gd name="T14" fmla="*/ 69850 w 35"/>
                <a:gd name="T15" fmla="*/ 43980 h 27"/>
                <a:gd name="T16" fmla="*/ 59871 w 35"/>
                <a:gd name="T17" fmla="*/ 53975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27">
                  <a:moveTo>
                    <a:pt x="30" y="27"/>
                  </a:moveTo>
                  <a:cubicBezTo>
                    <a:pt x="5" y="27"/>
                    <a:pt x="5" y="27"/>
                    <a:pt x="5" y="27"/>
                  </a:cubicBezTo>
                  <a:cubicBezTo>
                    <a:pt x="2" y="27"/>
                    <a:pt x="0" y="24"/>
                    <a:pt x="0" y="22"/>
                  </a:cubicBezTo>
                  <a:cubicBezTo>
                    <a:pt x="0" y="5"/>
                    <a:pt x="0" y="5"/>
                    <a:pt x="0" y="5"/>
                  </a:cubicBezTo>
                  <a:cubicBezTo>
                    <a:pt x="0" y="2"/>
                    <a:pt x="2" y="0"/>
                    <a:pt x="5" y="0"/>
                  </a:cubicBezTo>
                  <a:cubicBezTo>
                    <a:pt x="30" y="0"/>
                    <a:pt x="30" y="0"/>
                    <a:pt x="30" y="0"/>
                  </a:cubicBezTo>
                  <a:cubicBezTo>
                    <a:pt x="33" y="0"/>
                    <a:pt x="35" y="2"/>
                    <a:pt x="35" y="5"/>
                  </a:cubicBezTo>
                  <a:cubicBezTo>
                    <a:pt x="35" y="22"/>
                    <a:pt x="35" y="22"/>
                    <a:pt x="35" y="22"/>
                  </a:cubicBezTo>
                  <a:cubicBezTo>
                    <a:pt x="35" y="24"/>
                    <a:pt x="33" y="27"/>
                    <a:pt x="30" y="27"/>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79" name="Freeform 494"/>
            <p:cNvSpPr>
              <a:spLocks/>
            </p:cNvSpPr>
            <p:nvPr/>
          </p:nvSpPr>
          <p:spPr bwMode="auto">
            <a:xfrm>
              <a:off x="9734550" y="3514494"/>
              <a:ext cx="69850" cy="53975"/>
            </a:xfrm>
            <a:custGeom>
              <a:avLst/>
              <a:gdLst>
                <a:gd name="T0" fmla="*/ 59871 w 35"/>
                <a:gd name="T1" fmla="*/ 53975 h 27"/>
                <a:gd name="T2" fmla="*/ 9979 w 35"/>
                <a:gd name="T3" fmla="*/ 53975 h 27"/>
                <a:gd name="T4" fmla="*/ 0 w 35"/>
                <a:gd name="T5" fmla="*/ 43980 h 27"/>
                <a:gd name="T6" fmla="*/ 0 w 35"/>
                <a:gd name="T7" fmla="*/ 9995 h 27"/>
                <a:gd name="T8" fmla="*/ 9979 w 35"/>
                <a:gd name="T9" fmla="*/ 0 h 27"/>
                <a:gd name="T10" fmla="*/ 59871 w 35"/>
                <a:gd name="T11" fmla="*/ 0 h 27"/>
                <a:gd name="T12" fmla="*/ 69850 w 35"/>
                <a:gd name="T13" fmla="*/ 9995 h 27"/>
                <a:gd name="T14" fmla="*/ 69850 w 35"/>
                <a:gd name="T15" fmla="*/ 43980 h 27"/>
                <a:gd name="T16" fmla="*/ 59871 w 35"/>
                <a:gd name="T17" fmla="*/ 53975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27">
                  <a:moveTo>
                    <a:pt x="30" y="27"/>
                  </a:moveTo>
                  <a:cubicBezTo>
                    <a:pt x="5" y="27"/>
                    <a:pt x="5" y="27"/>
                    <a:pt x="5" y="27"/>
                  </a:cubicBezTo>
                  <a:cubicBezTo>
                    <a:pt x="2" y="27"/>
                    <a:pt x="0" y="24"/>
                    <a:pt x="0" y="22"/>
                  </a:cubicBezTo>
                  <a:cubicBezTo>
                    <a:pt x="0" y="5"/>
                    <a:pt x="0" y="5"/>
                    <a:pt x="0" y="5"/>
                  </a:cubicBezTo>
                  <a:cubicBezTo>
                    <a:pt x="0" y="2"/>
                    <a:pt x="2" y="0"/>
                    <a:pt x="5" y="0"/>
                  </a:cubicBezTo>
                  <a:cubicBezTo>
                    <a:pt x="30" y="0"/>
                    <a:pt x="30" y="0"/>
                    <a:pt x="30" y="0"/>
                  </a:cubicBezTo>
                  <a:cubicBezTo>
                    <a:pt x="33" y="0"/>
                    <a:pt x="35" y="2"/>
                    <a:pt x="35" y="5"/>
                  </a:cubicBezTo>
                  <a:cubicBezTo>
                    <a:pt x="35" y="22"/>
                    <a:pt x="35" y="22"/>
                    <a:pt x="35" y="22"/>
                  </a:cubicBezTo>
                  <a:cubicBezTo>
                    <a:pt x="35" y="24"/>
                    <a:pt x="33" y="27"/>
                    <a:pt x="30" y="27"/>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80" name="Freeform 495"/>
            <p:cNvSpPr>
              <a:spLocks/>
            </p:cNvSpPr>
            <p:nvPr/>
          </p:nvSpPr>
          <p:spPr bwMode="auto">
            <a:xfrm>
              <a:off x="9053513" y="3579581"/>
              <a:ext cx="69850" cy="53975"/>
            </a:xfrm>
            <a:custGeom>
              <a:avLst/>
              <a:gdLst>
                <a:gd name="T0" fmla="*/ 59871 w 35"/>
                <a:gd name="T1" fmla="*/ 53975 h 27"/>
                <a:gd name="T2" fmla="*/ 9979 w 35"/>
                <a:gd name="T3" fmla="*/ 53975 h 27"/>
                <a:gd name="T4" fmla="*/ 0 w 35"/>
                <a:gd name="T5" fmla="*/ 43980 h 27"/>
                <a:gd name="T6" fmla="*/ 0 w 35"/>
                <a:gd name="T7" fmla="*/ 9995 h 27"/>
                <a:gd name="T8" fmla="*/ 9979 w 35"/>
                <a:gd name="T9" fmla="*/ 0 h 27"/>
                <a:gd name="T10" fmla="*/ 59871 w 35"/>
                <a:gd name="T11" fmla="*/ 0 h 27"/>
                <a:gd name="T12" fmla="*/ 69850 w 35"/>
                <a:gd name="T13" fmla="*/ 9995 h 27"/>
                <a:gd name="T14" fmla="*/ 69850 w 35"/>
                <a:gd name="T15" fmla="*/ 43980 h 27"/>
                <a:gd name="T16" fmla="*/ 59871 w 35"/>
                <a:gd name="T17" fmla="*/ 53975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27">
                  <a:moveTo>
                    <a:pt x="30" y="27"/>
                  </a:moveTo>
                  <a:cubicBezTo>
                    <a:pt x="5" y="27"/>
                    <a:pt x="5" y="27"/>
                    <a:pt x="5" y="27"/>
                  </a:cubicBezTo>
                  <a:cubicBezTo>
                    <a:pt x="2" y="27"/>
                    <a:pt x="0" y="25"/>
                    <a:pt x="0" y="22"/>
                  </a:cubicBezTo>
                  <a:cubicBezTo>
                    <a:pt x="0" y="5"/>
                    <a:pt x="0" y="5"/>
                    <a:pt x="0" y="5"/>
                  </a:cubicBezTo>
                  <a:cubicBezTo>
                    <a:pt x="0" y="2"/>
                    <a:pt x="2" y="0"/>
                    <a:pt x="5" y="0"/>
                  </a:cubicBezTo>
                  <a:cubicBezTo>
                    <a:pt x="30" y="0"/>
                    <a:pt x="30" y="0"/>
                    <a:pt x="30" y="0"/>
                  </a:cubicBezTo>
                  <a:cubicBezTo>
                    <a:pt x="33" y="0"/>
                    <a:pt x="35" y="2"/>
                    <a:pt x="35" y="5"/>
                  </a:cubicBezTo>
                  <a:cubicBezTo>
                    <a:pt x="35" y="22"/>
                    <a:pt x="35" y="22"/>
                    <a:pt x="35" y="22"/>
                  </a:cubicBezTo>
                  <a:cubicBezTo>
                    <a:pt x="35" y="25"/>
                    <a:pt x="33" y="27"/>
                    <a:pt x="30" y="27"/>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81" name="Freeform 496"/>
            <p:cNvSpPr>
              <a:spLocks/>
            </p:cNvSpPr>
            <p:nvPr/>
          </p:nvSpPr>
          <p:spPr bwMode="auto">
            <a:xfrm>
              <a:off x="9139238" y="3579581"/>
              <a:ext cx="69850" cy="53975"/>
            </a:xfrm>
            <a:custGeom>
              <a:avLst/>
              <a:gdLst>
                <a:gd name="T0" fmla="*/ 59871 w 35"/>
                <a:gd name="T1" fmla="*/ 53975 h 27"/>
                <a:gd name="T2" fmla="*/ 9979 w 35"/>
                <a:gd name="T3" fmla="*/ 53975 h 27"/>
                <a:gd name="T4" fmla="*/ 0 w 35"/>
                <a:gd name="T5" fmla="*/ 43980 h 27"/>
                <a:gd name="T6" fmla="*/ 0 w 35"/>
                <a:gd name="T7" fmla="*/ 9995 h 27"/>
                <a:gd name="T8" fmla="*/ 9979 w 35"/>
                <a:gd name="T9" fmla="*/ 0 h 27"/>
                <a:gd name="T10" fmla="*/ 59871 w 35"/>
                <a:gd name="T11" fmla="*/ 0 h 27"/>
                <a:gd name="T12" fmla="*/ 69850 w 35"/>
                <a:gd name="T13" fmla="*/ 9995 h 27"/>
                <a:gd name="T14" fmla="*/ 69850 w 35"/>
                <a:gd name="T15" fmla="*/ 43980 h 27"/>
                <a:gd name="T16" fmla="*/ 59871 w 35"/>
                <a:gd name="T17" fmla="*/ 53975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27">
                  <a:moveTo>
                    <a:pt x="30" y="27"/>
                  </a:moveTo>
                  <a:cubicBezTo>
                    <a:pt x="5" y="27"/>
                    <a:pt x="5" y="27"/>
                    <a:pt x="5" y="27"/>
                  </a:cubicBezTo>
                  <a:cubicBezTo>
                    <a:pt x="2" y="27"/>
                    <a:pt x="0" y="25"/>
                    <a:pt x="0" y="22"/>
                  </a:cubicBezTo>
                  <a:cubicBezTo>
                    <a:pt x="0" y="5"/>
                    <a:pt x="0" y="5"/>
                    <a:pt x="0" y="5"/>
                  </a:cubicBezTo>
                  <a:cubicBezTo>
                    <a:pt x="0" y="2"/>
                    <a:pt x="2" y="0"/>
                    <a:pt x="5" y="0"/>
                  </a:cubicBezTo>
                  <a:cubicBezTo>
                    <a:pt x="30" y="0"/>
                    <a:pt x="30" y="0"/>
                    <a:pt x="30" y="0"/>
                  </a:cubicBezTo>
                  <a:cubicBezTo>
                    <a:pt x="32" y="0"/>
                    <a:pt x="35" y="2"/>
                    <a:pt x="35" y="5"/>
                  </a:cubicBezTo>
                  <a:cubicBezTo>
                    <a:pt x="35" y="22"/>
                    <a:pt x="35" y="22"/>
                    <a:pt x="35" y="22"/>
                  </a:cubicBezTo>
                  <a:cubicBezTo>
                    <a:pt x="35" y="25"/>
                    <a:pt x="32" y="27"/>
                    <a:pt x="30" y="27"/>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82" name="Freeform 497"/>
            <p:cNvSpPr>
              <a:spLocks/>
            </p:cNvSpPr>
            <p:nvPr/>
          </p:nvSpPr>
          <p:spPr bwMode="auto">
            <a:xfrm>
              <a:off x="9223375" y="3579581"/>
              <a:ext cx="69850" cy="53975"/>
            </a:xfrm>
            <a:custGeom>
              <a:avLst/>
              <a:gdLst>
                <a:gd name="T0" fmla="*/ 59871 w 35"/>
                <a:gd name="T1" fmla="*/ 53975 h 27"/>
                <a:gd name="T2" fmla="*/ 9979 w 35"/>
                <a:gd name="T3" fmla="*/ 53975 h 27"/>
                <a:gd name="T4" fmla="*/ 0 w 35"/>
                <a:gd name="T5" fmla="*/ 43980 h 27"/>
                <a:gd name="T6" fmla="*/ 0 w 35"/>
                <a:gd name="T7" fmla="*/ 9995 h 27"/>
                <a:gd name="T8" fmla="*/ 9979 w 35"/>
                <a:gd name="T9" fmla="*/ 0 h 27"/>
                <a:gd name="T10" fmla="*/ 59871 w 35"/>
                <a:gd name="T11" fmla="*/ 0 h 27"/>
                <a:gd name="T12" fmla="*/ 69850 w 35"/>
                <a:gd name="T13" fmla="*/ 9995 h 27"/>
                <a:gd name="T14" fmla="*/ 69850 w 35"/>
                <a:gd name="T15" fmla="*/ 43980 h 27"/>
                <a:gd name="T16" fmla="*/ 59871 w 35"/>
                <a:gd name="T17" fmla="*/ 53975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27">
                  <a:moveTo>
                    <a:pt x="30" y="27"/>
                  </a:moveTo>
                  <a:cubicBezTo>
                    <a:pt x="5" y="27"/>
                    <a:pt x="5" y="27"/>
                    <a:pt x="5" y="27"/>
                  </a:cubicBezTo>
                  <a:cubicBezTo>
                    <a:pt x="3" y="27"/>
                    <a:pt x="0" y="25"/>
                    <a:pt x="0" y="22"/>
                  </a:cubicBezTo>
                  <a:cubicBezTo>
                    <a:pt x="0" y="5"/>
                    <a:pt x="0" y="5"/>
                    <a:pt x="0" y="5"/>
                  </a:cubicBezTo>
                  <a:cubicBezTo>
                    <a:pt x="0" y="2"/>
                    <a:pt x="3" y="0"/>
                    <a:pt x="5" y="0"/>
                  </a:cubicBezTo>
                  <a:cubicBezTo>
                    <a:pt x="30" y="0"/>
                    <a:pt x="30" y="0"/>
                    <a:pt x="30" y="0"/>
                  </a:cubicBezTo>
                  <a:cubicBezTo>
                    <a:pt x="33" y="0"/>
                    <a:pt x="35" y="2"/>
                    <a:pt x="35" y="5"/>
                  </a:cubicBezTo>
                  <a:cubicBezTo>
                    <a:pt x="35" y="22"/>
                    <a:pt x="35" y="22"/>
                    <a:pt x="35" y="22"/>
                  </a:cubicBezTo>
                  <a:cubicBezTo>
                    <a:pt x="35" y="25"/>
                    <a:pt x="33" y="27"/>
                    <a:pt x="30" y="27"/>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83" name="Freeform 498"/>
            <p:cNvSpPr>
              <a:spLocks/>
            </p:cNvSpPr>
            <p:nvPr/>
          </p:nvSpPr>
          <p:spPr bwMode="auto">
            <a:xfrm>
              <a:off x="9309100" y="3579581"/>
              <a:ext cx="69850" cy="53975"/>
            </a:xfrm>
            <a:custGeom>
              <a:avLst/>
              <a:gdLst>
                <a:gd name="T0" fmla="*/ 59871 w 35"/>
                <a:gd name="T1" fmla="*/ 53975 h 27"/>
                <a:gd name="T2" fmla="*/ 9979 w 35"/>
                <a:gd name="T3" fmla="*/ 53975 h 27"/>
                <a:gd name="T4" fmla="*/ 0 w 35"/>
                <a:gd name="T5" fmla="*/ 43980 h 27"/>
                <a:gd name="T6" fmla="*/ 0 w 35"/>
                <a:gd name="T7" fmla="*/ 9995 h 27"/>
                <a:gd name="T8" fmla="*/ 9979 w 35"/>
                <a:gd name="T9" fmla="*/ 0 h 27"/>
                <a:gd name="T10" fmla="*/ 59871 w 35"/>
                <a:gd name="T11" fmla="*/ 0 h 27"/>
                <a:gd name="T12" fmla="*/ 69850 w 35"/>
                <a:gd name="T13" fmla="*/ 9995 h 27"/>
                <a:gd name="T14" fmla="*/ 69850 w 35"/>
                <a:gd name="T15" fmla="*/ 43980 h 27"/>
                <a:gd name="T16" fmla="*/ 59871 w 35"/>
                <a:gd name="T17" fmla="*/ 53975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27">
                  <a:moveTo>
                    <a:pt x="30" y="27"/>
                  </a:moveTo>
                  <a:cubicBezTo>
                    <a:pt x="5" y="27"/>
                    <a:pt x="5" y="27"/>
                    <a:pt x="5" y="27"/>
                  </a:cubicBezTo>
                  <a:cubicBezTo>
                    <a:pt x="2" y="27"/>
                    <a:pt x="0" y="25"/>
                    <a:pt x="0" y="22"/>
                  </a:cubicBezTo>
                  <a:cubicBezTo>
                    <a:pt x="0" y="5"/>
                    <a:pt x="0" y="5"/>
                    <a:pt x="0" y="5"/>
                  </a:cubicBezTo>
                  <a:cubicBezTo>
                    <a:pt x="0" y="2"/>
                    <a:pt x="2" y="0"/>
                    <a:pt x="5" y="0"/>
                  </a:cubicBezTo>
                  <a:cubicBezTo>
                    <a:pt x="30" y="0"/>
                    <a:pt x="30" y="0"/>
                    <a:pt x="30" y="0"/>
                  </a:cubicBezTo>
                  <a:cubicBezTo>
                    <a:pt x="33" y="0"/>
                    <a:pt x="35" y="2"/>
                    <a:pt x="35" y="5"/>
                  </a:cubicBezTo>
                  <a:cubicBezTo>
                    <a:pt x="35" y="22"/>
                    <a:pt x="35" y="22"/>
                    <a:pt x="35" y="22"/>
                  </a:cubicBezTo>
                  <a:cubicBezTo>
                    <a:pt x="35" y="25"/>
                    <a:pt x="33" y="27"/>
                    <a:pt x="30" y="27"/>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84" name="Freeform 499"/>
            <p:cNvSpPr>
              <a:spLocks/>
            </p:cNvSpPr>
            <p:nvPr/>
          </p:nvSpPr>
          <p:spPr bwMode="auto">
            <a:xfrm>
              <a:off x="9394825" y="3579581"/>
              <a:ext cx="69850" cy="53975"/>
            </a:xfrm>
            <a:custGeom>
              <a:avLst/>
              <a:gdLst>
                <a:gd name="T0" fmla="*/ 59871 w 35"/>
                <a:gd name="T1" fmla="*/ 53975 h 27"/>
                <a:gd name="T2" fmla="*/ 9979 w 35"/>
                <a:gd name="T3" fmla="*/ 53975 h 27"/>
                <a:gd name="T4" fmla="*/ 0 w 35"/>
                <a:gd name="T5" fmla="*/ 43980 h 27"/>
                <a:gd name="T6" fmla="*/ 0 w 35"/>
                <a:gd name="T7" fmla="*/ 9995 h 27"/>
                <a:gd name="T8" fmla="*/ 9979 w 35"/>
                <a:gd name="T9" fmla="*/ 0 h 27"/>
                <a:gd name="T10" fmla="*/ 59871 w 35"/>
                <a:gd name="T11" fmla="*/ 0 h 27"/>
                <a:gd name="T12" fmla="*/ 69850 w 35"/>
                <a:gd name="T13" fmla="*/ 9995 h 27"/>
                <a:gd name="T14" fmla="*/ 69850 w 35"/>
                <a:gd name="T15" fmla="*/ 43980 h 27"/>
                <a:gd name="T16" fmla="*/ 59871 w 35"/>
                <a:gd name="T17" fmla="*/ 53975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27">
                  <a:moveTo>
                    <a:pt x="30" y="27"/>
                  </a:moveTo>
                  <a:cubicBezTo>
                    <a:pt x="5" y="27"/>
                    <a:pt x="5" y="27"/>
                    <a:pt x="5" y="27"/>
                  </a:cubicBezTo>
                  <a:cubicBezTo>
                    <a:pt x="2" y="27"/>
                    <a:pt x="0" y="25"/>
                    <a:pt x="0" y="22"/>
                  </a:cubicBezTo>
                  <a:cubicBezTo>
                    <a:pt x="0" y="5"/>
                    <a:pt x="0" y="5"/>
                    <a:pt x="0" y="5"/>
                  </a:cubicBezTo>
                  <a:cubicBezTo>
                    <a:pt x="0" y="2"/>
                    <a:pt x="2" y="0"/>
                    <a:pt x="5" y="0"/>
                  </a:cubicBezTo>
                  <a:cubicBezTo>
                    <a:pt x="30" y="0"/>
                    <a:pt x="30" y="0"/>
                    <a:pt x="30" y="0"/>
                  </a:cubicBezTo>
                  <a:cubicBezTo>
                    <a:pt x="33" y="0"/>
                    <a:pt x="35" y="2"/>
                    <a:pt x="35" y="5"/>
                  </a:cubicBezTo>
                  <a:cubicBezTo>
                    <a:pt x="35" y="22"/>
                    <a:pt x="35" y="22"/>
                    <a:pt x="35" y="22"/>
                  </a:cubicBezTo>
                  <a:cubicBezTo>
                    <a:pt x="35" y="25"/>
                    <a:pt x="33" y="27"/>
                    <a:pt x="30" y="27"/>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85" name="Freeform 500"/>
            <p:cNvSpPr>
              <a:spLocks/>
            </p:cNvSpPr>
            <p:nvPr/>
          </p:nvSpPr>
          <p:spPr bwMode="auto">
            <a:xfrm>
              <a:off x="9480550" y="3579581"/>
              <a:ext cx="68262" cy="53975"/>
            </a:xfrm>
            <a:custGeom>
              <a:avLst/>
              <a:gdLst>
                <a:gd name="T0" fmla="*/ 58510 w 35"/>
                <a:gd name="T1" fmla="*/ 53975 h 27"/>
                <a:gd name="T2" fmla="*/ 9752 w 35"/>
                <a:gd name="T3" fmla="*/ 53975 h 27"/>
                <a:gd name="T4" fmla="*/ 0 w 35"/>
                <a:gd name="T5" fmla="*/ 43980 h 27"/>
                <a:gd name="T6" fmla="*/ 0 w 35"/>
                <a:gd name="T7" fmla="*/ 9995 h 27"/>
                <a:gd name="T8" fmla="*/ 9752 w 35"/>
                <a:gd name="T9" fmla="*/ 0 h 27"/>
                <a:gd name="T10" fmla="*/ 58510 w 35"/>
                <a:gd name="T11" fmla="*/ 0 h 27"/>
                <a:gd name="T12" fmla="*/ 68262 w 35"/>
                <a:gd name="T13" fmla="*/ 9995 h 27"/>
                <a:gd name="T14" fmla="*/ 68262 w 35"/>
                <a:gd name="T15" fmla="*/ 43980 h 27"/>
                <a:gd name="T16" fmla="*/ 58510 w 35"/>
                <a:gd name="T17" fmla="*/ 53975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27">
                  <a:moveTo>
                    <a:pt x="30" y="27"/>
                  </a:moveTo>
                  <a:cubicBezTo>
                    <a:pt x="5" y="27"/>
                    <a:pt x="5" y="27"/>
                    <a:pt x="5" y="27"/>
                  </a:cubicBezTo>
                  <a:cubicBezTo>
                    <a:pt x="2" y="27"/>
                    <a:pt x="0" y="25"/>
                    <a:pt x="0" y="22"/>
                  </a:cubicBezTo>
                  <a:cubicBezTo>
                    <a:pt x="0" y="5"/>
                    <a:pt x="0" y="5"/>
                    <a:pt x="0" y="5"/>
                  </a:cubicBezTo>
                  <a:cubicBezTo>
                    <a:pt x="0" y="2"/>
                    <a:pt x="2" y="0"/>
                    <a:pt x="5" y="0"/>
                  </a:cubicBezTo>
                  <a:cubicBezTo>
                    <a:pt x="30" y="0"/>
                    <a:pt x="30" y="0"/>
                    <a:pt x="30" y="0"/>
                  </a:cubicBezTo>
                  <a:cubicBezTo>
                    <a:pt x="32" y="0"/>
                    <a:pt x="35" y="2"/>
                    <a:pt x="35" y="5"/>
                  </a:cubicBezTo>
                  <a:cubicBezTo>
                    <a:pt x="35" y="22"/>
                    <a:pt x="35" y="22"/>
                    <a:pt x="35" y="22"/>
                  </a:cubicBezTo>
                  <a:cubicBezTo>
                    <a:pt x="35" y="25"/>
                    <a:pt x="32" y="27"/>
                    <a:pt x="30" y="27"/>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86" name="Freeform 501"/>
            <p:cNvSpPr>
              <a:spLocks/>
            </p:cNvSpPr>
            <p:nvPr/>
          </p:nvSpPr>
          <p:spPr bwMode="auto">
            <a:xfrm>
              <a:off x="9563100" y="3579581"/>
              <a:ext cx="69850" cy="53975"/>
            </a:xfrm>
            <a:custGeom>
              <a:avLst/>
              <a:gdLst>
                <a:gd name="T0" fmla="*/ 59871 w 35"/>
                <a:gd name="T1" fmla="*/ 53975 h 27"/>
                <a:gd name="T2" fmla="*/ 9979 w 35"/>
                <a:gd name="T3" fmla="*/ 53975 h 27"/>
                <a:gd name="T4" fmla="*/ 0 w 35"/>
                <a:gd name="T5" fmla="*/ 43980 h 27"/>
                <a:gd name="T6" fmla="*/ 0 w 35"/>
                <a:gd name="T7" fmla="*/ 9995 h 27"/>
                <a:gd name="T8" fmla="*/ 9979 w 35"/>
                <a:gd name="T9" fmla="*/ 0 h 27"/>
                <a:gd name="T10" fmla="*/ 59871 w 35"/>
                <a:gd name="T11" fmla="*/ 0 h 27"/>
                <a:gd name="T12" fmla="*/ 69850 w 35"/>
                <a:gd name="T13" fmla="*/ 9995 h 27"/>
                <a:gd name="T14" fmla="*/ 69850 w 35"/>
                <a:gd name="T15" fmla="*/ 43980 h 27"/>
                <a:gd name="T16" fmla="*/ 59871 w 35"/>
                <a:gd name="T17" fmla="*/ 53975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27">
                  <a:moveTo>
                    <a:pt x="30" y="27"/>
                  </a:moveTo>
                  <a:cubicBezTo>
                    <a:pt x="5" y="27"/>
                    <a:pt x="5" y="27"/>
                    <a:pt x="5" y="27"/>
                  </a:cubicBezTo>
                  <a:cubicBezTo>
                    <a:pt x="3" y="27"/>
                    <a:pt x="0" y="25"/>
                    <a:pt x="0" y="22"/>
                  </a:cubicBezTo>
                  <a:cubicBezTo>
                    <a:pt x="0" y="5"/>
                    <a:pt x="0" y="5"/>
                    <a:pt x="0" y="5"/>
                  </a:cubicBezTo>
                  <a:cubicBezTo>
                    <a:pt x="0" y="2"/>
                    <a:pt x="3" y="0"/>
                    <a:pt x="5" y="0"/>
                  </a:cubicBezTo>
                  <a:cubicBezTo>
                    <a:pt x="30" y="0"/>
                    <a:pt x="30" y="0"/>
                    <a:pt x="30" y="0"/>
                  </a:cubicBezTo>
                  <a:cubicBezTo>
                    <a:pt x="33" y="0"/>
                    <a:pt x="35" y="2"/>
                    <a:pt x="35" y="5"/>
                  </a:cubicBezTo>
                  <a:cubicBezTo>
                    <a:pt x="35" y="22"/>
                    <a:pt x="35" y="22"/>
                    <a:pt x="35" y="22"/>
                  </a:cubicBezTo>
                  <a:cubicBezTo>
                    <a:pt x="35" y="25"/>
                    <a:pt x="33" y="27"/>
                    <a:pt x="30" y="27"/>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87" name="Freeform 502"/>
            <p:cNvSpPr>
              <a:spLocks/>
            </p:cNvSpPr>
            <p:nvPr/>
          </p:nvSpPr>
          <p:spPr bwMode="auto">
            <a:xfrm>
              <a:off x="9648825" y="3579581"/>
              <a:ext cx="69850" cy="53975"/>
            </a:xfrm>
            <a:custGeom>
              <a:avLst/>
              <a:gdLst>
                <a:gd name="T0" fmla="*/ 59871 w 35"/>
                <a:gd name="T1" fmla="*/ 53975 h 27"/>
                <a:gd name="T2" fmla="*/ 9979 w 35"/>
                <a:gd name="T3" fmla="*/ 53975 h 27"/>
                <a:gd name="T4" fmla="*/ 0 w 35"/>
                <a:gd name="T5" fmla="*/ 43980 h 27"/>
                <a:gd name="T6" fmla="*/ 0 w 35"/>
                <a:gd name="T7" fmla="*/ 9995 h 27"/>
                <a:gd name="T8" fmla="*/ 9979 w 35"/>
                <a:gd name="T9" fmla="*/ 0 h 27"/>
                <a:gd name="T10" fmla="*/ 59871 w 35"/>
                <a:gd name="T11" fmla="*/ 0 h 27"/>
                <a:gd name="T12" fmla="*/ 69850 w 35"/>
                <a:gd name="T13" fmla="*/ 9995 h 27"/>
                <a:gd name="T14" fmla="*/ 69850 w 35"/>
                <a:gd name="T15" fmla="*/ 43980 h 27"/>
                <a:gd name="T16" fmla="*/ 59871 w 35"/>
                <a:gd name="T17" fmla="*/ 53975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27">
                  <a:moveTo>
                    <a:pt x="30" y="27"/>
                  </a:moveTo>
                  <a:cubicBezTo>
                    <a:pt x="5" y="27"/>
                    <a:pt x="5" y="27"/>
                    <a:pt x="5" y="27"/>
                  </a:cubicBezTo>
                  <a:cubicBezTo>
                    <a:pt x="2" y="27"/>
                    <a:pt x="0" y="25"/>
                    <a:pt x="0" y="22"/>
                  </a:cubicBezTo>
                  <a:cubicBezTo>
                    <a:pt x="0" y="5"/>
                    <a:pt x="0" y="5"/>
                    <a:pt x="0" y="5"/>
                  </a:cubicBezTo>
                  <a:cubicBezTo>
                    <a:pt x="0" y="2"/>
                    <a:pt x="2" y="0"/>
                    <a:pt x="5" y="0"/>
                  </a:cubicBezTo>
                  <a:cubicBezTo>
                    <a:pt x="30" y="0"/>
                    <a:pt x="30" y="0"/>
                    <a:pt x="30" y="0"/>
                  </a:cubicBezTo>
                  <a:cubicBezTo>
                    <a:pt x="33" y="0"/>
                    <a:pt x="35" y="2"/>
                    <a:pt x="35" y="5"/>
                  </a:cubicBezTo>
                  <a:cubicBezTo>
                    <a:pt x="35" y="22"/>
                    <a:pt x="35" y="22"/>
                    <a:pt x="35" y="22"/>
                  </a:cubicBezTo>
                  <a:cubicBezTo>
                    <a:pt x="35" y="25"/>
                    <a:pt x="33" y="27"/>
                    <a:pt x="30" y="27"/>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88" name="Freeform 503"/>
            <p:cNvSpPr>
              <a:spLocks/>
            </p:cNvSpPr>
            <p:nvPr/>
          </p:nvSpPr>
          <p:spPr bwMode="auto">
            <a:xfrm>
              <a:off x="9734550" y="3579581"/>
              <a:ext cx="69850" cy="53975"/>
            </a:xfrm>
            <a:custGeom>
              <a:avLst/>
              <a:gdLst>
                <a:gd name="T0" fmla="*/ 59871 w 35"/>
                <a:gd name="T1" fmla="*/ 53975 h 27"/>
                <a:gd name="T2" fmla="*/ 9979 w 35"/>
                <a:gd name="T3" fmla="*/ 53975 h 27"/>
                <a:gd name="T4" fmla="*/ 0 w 35"/>
                <a:gd name="T5" fmla="*/ 43980 h 27"/>
                <a:gd name="T6" fmla="*/ 0 w 35"/>
                <a:gd name="T7" fmla="*/ 9995 h 27"/>
                <a:gd name="T8" fmla="*/ 9979 w 35"/>
                <a:gd name="T9" fmla="*/ 0 h 27"/>
                <a:gd name="T10" fmla="*/ 59871 w 35"/>
                <a:gd name="T11" fmla="*/ 0 h 27"/>
                <a:gd name="T12" fmla="*/ 69850 w 35"/>
                <a:gd name="T13" fmla="*/ 9995 h 27"/>
                <a:gd name="T14" fmla="*/ 69850 w 35"/>
                <a:gd name="T15" fmla="*/ 43980 h 27"/>
                <a:gd name="T16" fmla="*/ 59871 w 35"/>
                <a:gd name="T17" fmla="*/ 53975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27">
                  <a:moveTo>
                    <a:pt x="30" y="27"/>
                  </a:moveTo>
                  <a:cubicBezTo>
                    <a:pt x="5" y="27"/>
                    <a:pt x="5" y="27"/>
                    <a:pt x="5" y="27"/>
                  </a:cubicBezTo>
                  <a:cubicBezTo>
                    <a:pt x="2" y="27"/>
                    <a:pt x="0" y="25"/>
                    <a:pt x="0" y="22"/>
                  </a:cubicBezTo>
                  <a:cubicBezTo>
                    <a:pt x="0" y="5"/>
                    <a:pt x="0" y="5"/>
                    <a:pt x="0" y="5"/>
                  </a:cubicBezTo>
                  <a:cubicBezTo>
                    <a:pt x="0" y="2"/>
                    <a:pt x="2" y="0"/>
                    <a:pt x="5" y="0"/>
                  </a:cubicBezTo>
                  <a:cubicBezTo>
                    <a:pt x="30" y="0"/>
                    <a:pt x="30" y="0"/>
                    <a:pt x="30" y="0"/>
                  </a:cubicBezTo>
                  <a:cubicBezTo>
                    <a:pt x="33" y="0"/>
                    <a:pt x="35" y="2"/>
                    <a:pt x="35" y="5"/>
                  </a:cubicBezTo>
                  <a:cubicBezTo>
                    <a:pt x="35" y="22"/>
                    <a:pt x="35" y="22"/>
                    <a:pt x="35" y="22"/>
                  </a:cubicBezTo>
                  <a:cubicBezTo>
                    <a:pt x="35" y="25"/>
                    <a:pt x="33" y="27"/>
                    <a:pt x="30" y="27"/>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89" name="Freeform 504"/>
            <p:cNvSpPr>
              <a:spLocks/>
            </p:cNvSpPr>
            <p:nvPr/>
          </p:nvSpPr>
          <p:spPr bwMode="auto">
            <a:xfrm>
              <a:off x="9053513" y="3646256"/>
              <a:ext cx="69850" cy="52388"/>
            </a:xfrm>
            <a:custGeom>
              <a:avLst/>
              <a:gdLst>
                <a:gd name="T0" fmla="*/ 59871 w 35"/>
                <a:gd name="T1" fmla="*/ 52388 h 27"/>
                <a:gd name="T2" fmla="*/ 9979 w 35"/>
                <a:gd name="T3" fmla="*/ 52388 h 27"/>
                <a:gd name="T4" fmla="*/ 0 w 35"/>
                <a:gd name="T5" fmla="*/ 42687 h 27"/>
                <a:gd name="T6" fmla="*/ 0 w 35"/>
                <a:gd name="T7" fmla="*/ 9701 h 27"/>
                <a:gd name="T8" fmla="*/ 9979 w 35"/>
                <a:gd name="T9" fmla="*/ 0 h 27"/>
                <a:gd name="T10" fmla="*/ 59871 w 35"/>
                <a:gd name="T11" fmla="*/ 0 h 27"/>
                <a:gd name="T12" fmla="*/ 69850 w 35"/>
                <a:gd name="T13" fmla="*/ 9701 h 27"/>
                <a:gd name="T14" fmla="*/ 69850 w 35"/>
                <a:gd name="T15" fmla="*/ 42687 h 27"/>
                <a:gd name="T16" fmla="*/ 59871 w 35"/>
                <a:gd name="T17" fmla="*/ 52388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27">
                  <a:moveTo>
                    <a:pt x="30" y="27"/>
                  </a:moveTo>
                  <a:cubicBezTo>
                    <a:pt x="5" y="27"/>
                    <a:pt x="5" y="27"/>
                    <a:pt x="5" y="27"/>
                  </a:cubicBezTo>
                  <a:cubicBezTo>
                    <a:pt x="2" y="27"/>
                    <a:pt x="0" y="25"/>
                    <a:pt x="0" y="22"/>
                  </a:cubicBezTo>
                  <a:cubicBezTo>
                    <a:pt x="0" y="5"/>
                    <a:pt x="0" y="5"/>
                    <a:pt x="0" y="5"/>
                  </a:cubicBezTo>
                  <a:cubicBezTo>
                    <a:pt x="0" y="2"/>
                    <a:pt x="2" y="0"/>
                    <a:pt x="5" y="0"/>
                  </a:cubicBezTo>
                  <a:cubicBezTo>
                    <a:pt x="30" y="0"/>
                    <a:pt x="30" y="0"/>
                    <a:pt x="30" y="0"/>
                  </a:cubicBezTo>
                  <a:cubicBezTo>
                    <a:pt x="33" y="0"/>
                    <a:pt x="35" y="2"/>
                    <a:pt x="35" y="5"/>
                  </a:cubicBezTo>
                  <a:cubicBezTo>
                    <a:pt x="35" y="22"/>
                    <a:pt x="35" y="22"/>
                    <a:pt x="35" y="22"/>
                  </a:cubicBezTo>
                  <a:cubicBezTo>
                    <a:pt x="35" y="25"/>
                    <a:pt x="33" y="27"/>
                    <a:pt x="30" y="27"/>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90" name="Freeform 505"/>
            <p:cNvSpPr>
              <a:spLocks/>
            </p:cNvSpPr>
            <p:nvPr/>
          </p:nvSpPr>
          <p:spPr bwMode="auto">
            <a:xfrm>
              <a:off x="9139238" y="3646256"/>
              <a:ext cx="69850" cy="52388"/>
            </a:xfrm>
            <a:custGeom>
              <a:avLst/>
              <a:gdLst>
                <a:gd name="T0" fmla="*/ 59871 w 35"/>
                <a:gd name="T1" fmla="*/ 52388 h 27"/>
                <a:gd name="T2" fmla="*/ 9979 w 35"/>
                <a:gd name="T3" fmla="*/ 52388 h 27"/>
                <a:gd name="T4" fmla="*/ 0 w 35"/>
                <a:gd name="T5" fmla="*/ 42687 h 27"/>
                <a:gd name="T6" fmla="*/ 0 w 35"/>
                <a:gd name="T7" fmla="*/ 9701 h 27"/>
                <a:gd name="T8" fmla="*/ 9979 w 35"/>
                <a:gd name="T9" fmla="*/ 0 h 27"/>
                <a:gd name="T10" fmla="*/ 59871 w 35"/>
                <a:gd name="T11" fmla="*/ 0 h 27"/>
                <a:gd name="T12" fmla="*/ 69850 w 35"/>
                <a:gd name="T13" fmla="*/ 9701 h 27"/>
                <a:gd name="T14" fmla="*/ 69850 w 35"/>
                <a:gd name="T15" fmla="*/ 42687 h 27"/>
                <a:gd name="T16" fmla="*/ 59871 w 35"/>
                <a:gd name="T17" fmla="*/ 52388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27">
                  <a:moveTo>
                    <a:pt x="30" y="27"/>
                  </a:moveTo>
                  <a:cubicBezTo>
                    <a:pt x="5" y="27"/>
                    <a:pt x="5" y="27"/>
                    <a:pt x="5" y="27"/>
                  </a:cubicBezTo>
                  <a:cubicBezTo>
                    <a:pt x="2" y="27"/>
                    <a:pt x="0" y="25"/>
                    <a:pt x="0" y="22"/>
                  </a:cubicBezTo>
                  <a:cubicBezTo>
                    <a:pt x="0" y="5"/>
                    <a:pt x="0" y="5"/>
                    <a:pt x="0" y="5"/>
                  </a:cubicBezTo>
                  <a:cubicBezTo>
                    <a:pt x="0" y="2"/>
                    <a:pt x="2" y="0"/>
                    <a:pt x="5" y="0"/>
                  </a:cubicBezTo>
                  <a:cubicBezTo>
                    <a:pt x="30" y="0"/>
                    <a:pt x="30" y="0"/>
                    <a:pt x="30" y="0"/>
                  </a:cubicBezTo>
                  <a:cubicBezTo>
                    <a:pt x="32" y="0"/>
                    <a:pt x="35" y="2"/>
                    <a:pt x="35" y="5"/>
                  </a:cubicBezTo>
                  <a:cubicBezTo>
                    <a:pt x="35" y="22"/>
                    <a:pt x="35" y="22"/>
                    <a:pt x="35" y="22"/>
                  </a:cubicBezTo>
                  <a:cubicBezTo>
                    <a:pt x="35" y="25"/>
                    <a:pt x="32" y="27"/>
                    <a:pt x="30" y="27"/>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91" name="Freeform 506"/>
            <p:cNvSpPr>
              <a:spLocks/>
            </p:cNvSpPr>
            <p:nvPr/>
          </p:nvSpPr>
          <p:spPr bwMode="auto">
            <a:xfrm>
              <a:off x="9223375" y="3646256"/>
              <a:ext cx="69850" cy="52388"/>
            </a:xfrm>
            <a:custGeom>
              <a:avLst/>
              <a:gdLst>
                <a:gd name="T0" fmla="*/ 59871 w 35"/>
                <a:gd name="T1" fmla="*/ 52388 h 27"/>
                <a:gd name="T2" fmla="*/ 9979 w 35"/>
                <a:gd name="T3" fmla="*/ 52388 h 27"/>
                <a:gd name="T4" fmla="*/ 0 w 35"/>
                <a:gd name="T5" fmla="*/ 42687 h 27"/>
                <a:gd name="T6" fmla="*/ 0 w 35"/>
                <a:gd name="T7" fmla="*/ 9701 h 27"/>
                <a:gd name="T8" fmla="*/ 9979 w 35"/>
                <a:gd name="T9" fmla="*/ 0 h 27"/>
                <a:gd name="T10" fmla="*/ 59871 w 35"/>
                <a:gd name="T11" fmla="*/ 0 h 27"/>
                <a:gd name="T12" fmla="*/ 69850 w 35"/>
                <a:gd name="T13" fmla="*/ 9701 h 27"/>
                <a:gd name="T14" fmla="*/ 69850 w 35"/>
                <a:gd name="T15" fmla="*/ 42687 h 27"/>
                <a:gd name="T16" fmla="*/ 59871 w 35"/>
                <a:gd name="T17" fmla="*/ 52388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27">
                  <a:moveTo>
                    <a:pt x="30" y="27"/>
                  </a:moveTo>
                  <a:cubicBezTo>
                    <a:pt x="5" y="27"/>
                    <a:pt x="5" y="27"/>
                    <a:pt x="5" y="27"/>
                  </a:cubicBezTo>
                  <a:cubicBezTo>
                    <a:pt x="3" y="27"/>
                    <a:pt x="0" y="25"/>
                    <a:pt x="0" y="22"/>
                  </a:cubicBezTo>
                  <a:cubicBezTo>
                    <a:pt x="0" y="5"/>
                    <a:pt x="0" y="5"/>
                    <a:pt x="0" y="5"/>
                  </a:cubicBezTo>
                  <a:cubicBezTo>
                    <a:pt x="0" y="2"/>
                    <a:pt x="3" y="0"/>
                    <a:pt x="5" y="0"/>
                  </a:cubicBezTo>
                  <a:cubicBezTo>
                    <a:pt x="30" y="0"/>
                    <a:pt x="30" y="0"/>
                    <a:pt x="30" y="0"/>
                  </a:cubicBezTo>
                  <a:cubicBezTo>
                    <a:pt x="33" y="0"/>
                    <a:pt x="35" y="2"/>
                    <a:pt x="35" y="5"/>
                  </a:cubicBezTo>
                  <a:cubicBezTo>
                    <a:pt x="35" y="22"/>
                    <a:pt x="35" y="22"/>
                    <a:pt x="35" y="22"/>
                  </a:cubicBezTo>
                  <a:cubicBezTo>
                    <a:pt x="35" y="25"/>
                    <a:pt x="33" y="27"/>
                    <a:pt x="30" y="27"/>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92" name="Freeform 507"/>
            <p:cNvSpPr>
              <a:spLocks/>
            </p:cNvSpPr>
            <p:nvPr/>
          </p:nvSpPr>
          <p:spPr bwMode="auto">
            <a:xfrm>
              <a:off x="9309100" y="3646256"/>
              <a:ext cx="69850" cy="52388"/>
            </a:xfrm>
            <a:custGeom>
              <a:avLst/>
              <a:gdLst>
                <a:gd name="T0" fmla="*/ 59871 w 35"/>
                <a:gd name="T1" fmla="*/ 52388 h 27"/>
                <a:gd name="T2" fmla="*/ 9979 w 35"/>
                <a:gd name="T3" fmla="*/ 52388 h 27"/>
                <a:gd name="T4" fmla="*/ 0 w 35"/>
                <a:gd name="T5" fmla="*/ 42687 h 27"/>
                <a:gd name="T6" fmla="*/ 0 w 35"/>
                <a:gd name="T7" fmla="*/ 9701 h 27"/>
                <a:gd name="T8" fmla="*/ 9979 w 35"/>
                <a:gd name="T9" fmla="*/ 0 h 27"/>
                <a:gd name="T10" fmla="*/ 59871 w 35"/>
                <a:gd name="T11" fmla="*/ 0 h 27"/>
                <a:gd name="T12" fmla="*/ 69850 w 35"/>
                <a:gd name="T13" fmla="*/ 9701 h 27"/>
                <a:gd name="T14" fmla="*/ 69850 w 35"/>
                <a:gd name="T15" fmla="*/ 42687 h 27"/>
                <a:gd name="T16" fmla="*/ 59871 w 35"/>
                <a:gd name="T17" fmla="*/ 52388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27">
                  <a:moveTo>
                    <a:pt x="30" y="27"/>
                  </a:moveTo>
                  <a:cubicBezTo>
                    <a:pt x="5" y="27"/>
                    <a:pt x="5" y="27"/>
                    <a:pt x="5" y="27"/>
                  </a:cubicBezTo>
                  <a:cubicBezTo>
                    <a:pt x="2" y="27"/>
                    <a:pt x="0" y="25"/>
                    <a:pt x="0" y="22"/>
                  </a:cubicBezTo>
                  <a:cubicBezTo>
                    <a:pt x="0" y="5"/>
                    <a:pt x="0" y="5"/>
                    <a:pt x="0" y="5"/>
                  </a:cubicBezTo>
                  <a:cubicBezTo>
                    <a:pt x="0" y="2"/>
                    <a:pt x="2" y="0"/>
                    <a:pt x="5" y="0"/>
                  </a:cubicBezTo>
                  <a:cubicBezTo>
                    <a:pt x="30" y="0"/>
                    <a:pt x="30" y="0"/>
                    <a:pt x="30" y="0"/>
                  </a:cubicBezTo>
                  <a:cubicBezTo>
                    <a:pt x="33" y="0"/>
                    <a:pt x="35" y="2"/>
                    <a:pt x="35" y="5"/>
                  </a:cubicBezTo>
                  <a:cubicBezTo>
                    <a:pt x="35" y="22"/>
                    <a:pt x="35" y="22"/>
                    <a:pt x="35" y="22"/>
                  </a:cubicBezTo>
                  <a:cubicBezTo>
                    <a:pt x="35" y="25"/>
                    <a:pt x="33" y="27"/>
                    <a:pt x="30" y="27"/>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93" name="Freeform 508"/>
            <p:cNvSpPr>
              <a:spLocks/>
            </p:cNvSpPr>
            <p:nvPr/>
          </p:nvSpPr>
          <p:spPr bwMode="auto">
            <a:xfrm>
              <a:off x="9394825" y="3646256"/>
              <a:ext cx="69850" cy="52388"/>
            </a:xfrm>
            <a:custGeom>
              <a:avLst/>
              <a:gdLst>
                <a:gd name="T0" fmla="*/ 59871 w 35"/>
                <a:gd name="T1" fmla="*/ 52388 h 27"/>
                <a:gd name="T2" fmla="*/ 9979 w 35"/>
                <a:gd name="T3" fmla="*/ 52388 h 27"/>
                <a:gd name="T4" fmla="*/ 0 w 35"/>
                <a:gd name="T5" fmla="*/ 42687 h 27"/>
                <a:gd name="T6" fmla="*/ 0 w 35"/>
                <a:gd name="T7" fmla="*/ 9701 h 27"/>
                <a:gd name="T8" fmla="*/ 9979 w 35"/>
                <a:gd name="T9" fmla="*/ 0 h 27"/>
                <a:gd name="T10" fmla="*/ 59871 w 35"/>
                <a:gd name="T11" fmla="*/ 0 h 27"/>
                <a:gd name="T12" fmla="*/ 69850 w 35"/>
                <a:gd name="T13" fmla="*/ 9701 h 27"/>
                <a:gd name="T14" fmla="*/ 69850 w 35"/>
                <a:gd name="T15" fmla="*/ 42687 h 27"/>
                <a:gd name="T16" fmla="*/ 59871 w 35"/>
                <a:gd name="T17" fmla="*/ 52388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27">
                  <a:moveTo>
                    <a:pt x="30" y="27"/>
                  </a:moveTo>
                  <a:cubicBezTo>
                    <a:pt x="5" y="27"/>
                    <a:pt x="5" y="27"/>
                    <a:pt x="5" y="27"/>
                  </a:cubicBezTo>
                  <a:cubicBezTo>
                    <a:pt x="2" y="27"/>
                    <a:pt x="0" y="25"/>
                    <a:pt x="0" y="22"/>
                  </a:cubicBezTo>
                  <a:cubicBezTo>
                    <a:pt x="0" y="5"/>
                    <a:pt x="0" y="5"/>
                    <a:pt x="0" y="5"/>
                  </a:cubicBezTo>
                  <a:cubicBezTo>
                    <a:pt x="0" y="2"/>
                    <a:pt x="2" y="0"/>
                    <a:pt x="5" y="0"/>
                  </a:cubicBezTo>
                  <a:cubicBezTo>
                    <a:pt x="30" y="0"/>
                    <a:pt x="30" y="0"/>
                    <a:pt x="30" y="0"/>
                  </a:cubicBezTo>
                  <a:cubicBezTo>
                    <a:pt x="33" y="0"/>
                    <a:pt x="35" y="2"/>
                    <a:pt x="35" y="5"/>
                  </a:cubicBezTo>
                  <a:cubicBezTo>
                    <a:pt x="35" y="22"/>
                    <a:pt x="35" y="22"/>
                    <a:pt x="35" y="22"/>
                  </a:cubicBezTo>
                  <a:cubicBezTo>
                    <a:pt x="35" y="25"/>
                    <a:pt x="33" y="27"/>
                    <a:pt x="30" y="27"/>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94" name="Freeform 509"/>
            <p:cNvSpPr>
              <a:spLocks/>
            </p:cNvSpPr>
            <p:nvPr/>
          </p:nvSpPr>
          <p:spPr bwMode="auto">
            <a:xfrm>
              <a:off x="9480550" y="3646256"/>
              <a:ext cx="68262" cy="52388"/>
            </a:xfrm>
            <a:custGeom>
              <a:avLst/>
              <a:gdLst>
                <a:gd name="T0" fmla="*/ 58510 w 35"/>
                <a:gd name="T1" fmla="*/ 52388 h 27"/>
                <a:gd name="T2" fmla="*/ 9752 w 35"/>
                <a:gd name="T3" fmla="*/ 52388 h 27"/>
                <a:gd name="T4" fmla="*/ 0 w 35"/>
                <a:gd name="T5" fmla="*/ 42687 h 27"/>
                <a:gd name="T6" fmla="*/ 0 w 35"/>
                <a:gd name="T7" fmla="*/ 9701 h 27"/>
                <a:gd name="T8" fmla="*/ 9752 w 35"/>
                <a:gd name="T9" fmla="*/ 0 h 27"/>
                <a:gd name="T10" fmla="*/ 58510 w 35"/>
                <a:gd name="T11" fmla="*/ 0 h 27"/>
                <a:gd name="T12" fmla="*/ 68262 w 35"/>
                <a:gd name="T13" fmla="*/ 9701 h 27"/>
                <a:gd name="T14" fmla="*/ 68262 w 35"/>
                <a:gd name="T15" fmla="*/ 42687 h 27"/>
                <a:gd name="T16" fmla="*/ 58510 w 35"/>
                <a:gd name="T17" fmla="*/ 52388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27">
                  <a:moveTo>
                    <a:pt x="30" y="27"/>
                  </a:moveTo>
                  <a:cubicBezTo>
                    <a:pt x="5" y="27"/>
                    <a:pt x="5" y="27"/>
                    <a:pt x="5" y="27"/>
                  </a:cubicBezTo>
                  <a:cubicBezTo>
                    <a:pt x="2" y="27"/>
                    <a:pt x="0" y="25"/>
                    <a:pt x="0" y="22"/>
                  </a:cubicBezTo>
                  <a:cubicBezTo>
                    <a:pt x="0" y="5"/>
                    <a:pt x="0" y="5"/>
                    <a:pt x="0" y="5"/>
                  </a:cubicBezTo>
                  <a:cubicBezTo>
                    <a:pt x="0" y="2"/>
                    <a:pt x="2" y="0"/>
                    <a:pt x="5" y="0"/>
                  </a:cubicBezTo>
                  <a:cubicBezTo>
                    <a:pt x="30" y="0"/>
                    <a:pt x="30" y="0"/>
                    <a:pt x="30" y="0"/>
                  </a:cubicBezTo>
                  <a:cubicBezTo>
                    <a:pt x="32" y="0"/>
                    <a:pt x="35" y="2"/>
                    <a:pt x="35" y="5"/>
                  </a:cubicBezTo>
                  <a:cubicBezTo>
                    <a:pt x="35" y="22"/>
                    <a:pt x="35" y="22"/>
                    <a:pt x="35" y="22"/>
                  </a:cubicBezTo>
                  <a:cubicBezTo>
                    <a:pt x="35" y="25"/>
                    <a:pt x="32" y="27"/>
                    <a:pt x="30" y="27"/>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95" name="Freeform 510"/>
            <p:cNvSpPr>
              <a:spLocks/>
            </p:cNvSpPr>
            <p:nvPr/>
          </p:nvSpPr>
          <p:spPr bwMode="auto">
            <a:xfrm>
              <a:off x="9563100" y="3646256"/>
              <a:ext cx="69850" cy="52388"/>
            </a:xfrm>
            <a:custGeom>
              <a:avLst/>
              <a:gdLst>
                <a:gd name="T0" fmla="*/ 59871 w 35"/>
                <a:gd name="T1" fmla="*/ 52388 h 27"/>
                <a:gd name="T2" fmla="*/ 9979 w 35"/>
                <a:gd name="T3" fmla="*/ 52388 h 27"/>
                <a:gd name="T4" fmla="*/ 0 w 35"/>
                <a:gd name="T5" fmla="*/ 42687 h 27"/>
                <a:gd name="T6" fmla="*/ 0 w 35"/>
                <a:gd name="T7" fmla="*/ 9701 h 27"/>
                <a:gd name="T8" fmla="*/ 9979 w 35"/>
                <a:gd name="T9" fmla="*/ 0 h 27"/>
                <a:gd name="T10" fmla="*/ 59871 w 35"/>
                <a:gd name="T11" fmla="*/ 0 h 27"/>
                <a:gd name="T12" fmla="*/ 69850 w 35"/>
                <a:gd name="T13" fmla="*/ 9701 h 27"/>
                <a:gd name="T14" fmla="*/ 69850 w 35"/>
                <a:gd name="T15" fmla="*/ 42687 h 27"/>
                <a:gd name="T16" fmla="*/ 59871 w 35"/>
                <a:gd name="T17" fmla="*/ 52388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27">
                  <a:moveTo>
                    <a:pt x="30" y="27"/>
                  </a:moveTo>
                  <a:cubicBezTo>
                    <a:pt x="5" y="27"/>
                    <a:pt x="5" y="27"/>
                    <a:pt x="5" y="27"/>
                  </a:cubicBezTo>
                  <a:cubicBezTo>
                    <a:pt x="3" y="27"/>
                    <a:pt x="0" y="25"/>
                    <a:pt x="0" y="22"/>
                  </a:cubicBezTo>
                  <a:cubicBezTo>
                    <a:pt x="0" y="5"/>
                    <a:pt x="0" y="5"/>
                    <a:pt x="0" y="5"/>
                  </a:cubicBezTo>
                  <a:cubicBezTo>
                    <a:pt x="0" y="2"/>
                    <a:pt x="3" y="0"/>
                    <a:pt x="5" y="0"/>
                  </a:cubicBezTo>
                  <a:cubicBezTo>
                    <a:pt x="30" y="0"/>
                    <a:pt x="30" y="0"/>
                    <a:pt x="30" y="0"/>
                  </a:cubicBezTo>
                  <a:cubicBezTo>
                    <a:pt x="33" y="0"/>
                    <a:pt x="35" y="2"/>
                    <a:pt x="35" y="5"/>
                  </a:cubicBezTo>
                  <a:cubicBezTo>
                    <a:pt x="35" y="22"/>
                    <a:pt x="35" y="22"/>
                    <a:pt x="35" y="22"/>
                  </a:cubicBezTo>
                  <a:cubicBezTo>
                    <a:pt x="35" y="25"/>
                    <a:pt x="33" y="27"/>
                    <a:pt x="30" y="27"/>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96" name="Freeform 511"/>
            <p:cNvSpPr>
              <a:spLocks/>
            </p:cNvSpPr>
            <p:nvPr/>
          </p:nvSpPr>
          <p:spPr bwMode="auto">
            <a:xfrm>
              <a:off x="9648825" y="3646256"/>
              <a:ext cx="69850" cy="52388"/>
            </a:xfrm>
            <a:custGeom>
              <a:avLst/>
              <a:gdLst>
                <a:gd name="T0" fmla="*/ 59871 w 35"/>
                <a:gd name="T1" fmla="*/ 52388 h 27"/>
                <a:gd name="T2" fmla="*/ 9979 w 35"/>
                <a:gd name="T3" fmla="*/ 52388 h 27"/>
                <a:gd name="T4" fmla="*/ 0 w 35"/>
                <a:gd name="T5" fmla="*/ 42687 h 27"/>
                <a:gd name="T6" fmla="*/ 0 w 35"/>
                <a:gd name="T7" fmla="*/ 9701 h 27"/>
                <a:gd name="T8" fmla="*/ 9979 w 35"/>
                <a:gd name="T9" fmla="*/ 0 h 27"/>
                <a:gd name="T10" fmla="*/ 59871 w 35"/>
                <a:gd name="T11" fmla="*/ 0 h 27"/>
                <a:gd name="T12" fmla="*/ 69850 w 35"/>
                <a:gd name="T13" fmla="*/ 9701 h 27"/>
                <a:gd name="T14" fmla="*/ 69850 w 35"/>
                <a:gd name="T15" fmla="*/ 42687 h 27"/>
                <a:gd name="T16" fmla="*/ 59871 w 35"/>
                <a:gd name="T17" fmla="*/ 52388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27">
                  <a:moveTo>
                    <a:pt x="30" y="27"/>
                  </a:moveTo>
                  <a:cubicBezTo>
                    <a:pt x="5" y="27"/>
                    <a:pt x="5" y="27"/>
                    <a:pt x="5" y="27"/>
                  </a:cubicBezTo>
                  <a:cubicBezTo>
                    <a:pt x="2" y="27"/>
                    <a:pt x="0" y="25"/>
                    <a:pt x="0" y="22"/>
                  </a:cubicBezTo>
                  <a:cubicBezTo>
                    <a:pt x="0" y="5"/>
                    <a:pt x="0" y="5"/>
                    <a:pt x="0" y="5"/>
                  </a:cubicBezTo>
                  <a:cubicBezTo>
                    <a:pt x="0" y="2"/>
                    <a:pt x="2" y="0"/>
                    <a:pt x="5" y="0"/>
                  </a:cubicBezTo>
                  <a:cubicBezTo>
                    <a:pt x="30" y="0"/>
                    <a:pt x="30" y="0"/>
                    <a:pt x="30" y="0"/>
                  </a:cubicBezTo>
                  <a:cubicBezTo>
                    <a:pt x="33" y="0"/>
                    <a:pt x="35" y="2"/>
                    <a:pt x="35" y="5"/>
                  </a:cubicBezTo>
                  <a:cubicBezTo>
                    <a:pt x="35" y="22"/>
                    <a:pt x="35" y="22"/>
                    <a:pt x="35" y="22"/>
                  </a:cubicBezTo>
                  <a:cubicBezTo>
                    <a:pt x="35" y="25"/>
                    <a:pt x="33" y="27"/>
                    <a:pt x="30" y="27"/>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97" name="Freeform 512"/>
            <p:cNvSpPr>
              <a:spLocks/>
            </p:cNvSpPr>
            <p:nvPr/>
          </p:nvSpPr>
          <p:spPr bwMode="auto">
            <a:xfrm>
              <a:off x="9734550" y="3646256"/>
              <a:ext cx="69850" cy="52388"/>
            </a:xfrm>
            <a:custGeom>
              <a:avLst/>
              <a:gdLst>
                <a:gd name="T0" fmla="*/ 59871 w 35"/>
                <a:gd name="T1" fmla="*/ 52388 h 27"/>
                <a:gd name="T2" fmla="*/ 9979 w 35"/>
                <a:gd name="T3" fmla="*/ 52388 h 27"/>
                <a:gd name="T4" fmla="*/ 0 w 35"/>
                <a:gd name="T5" fmla="*/ 42687 h 27"/>
                <a:gd name="T6" fmla="*/ 0 w 35"/>
                <a:gd name="T7" fmla="*/ 9701 h 27"/>
                <a:gd name="T8" fmla="*/ 9979 w 35"/>
                <a:gd name="T9" fmla="*/ 0 h 27"/>
                <a:gd name="T10" fmla="*/ 59871 w 35"/>
                <a:gd name="T11" fmla="*/ 0 h 27"/>
                <a:gd name="T12" fmla="*/ 69850 w 35"/>
                <a:gd name="T13" fmla="*/ 9701 h 27"/>
                <a:gd name="T14" fmla="*/ 69850 w 35"/>
                <a:gd name="T15" fmla="*/ 42687 h 27"/>
                <a:gd name="T16" fmla="*/ 59871 w 35"/>
                <a:gd name="T17" fmla="*/ 52388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27">
                  <a:moveTo>
                    <a:pt x="30" y="27"/>
                  </a:moveTo>
                  <a:cubicBezTo>
                    <a:pt x="5" y="27"/>
                    <a:pt x="5" y="27"/>
                    <a:pt x="5" y="27"/>
                  </a:cubicBezTo>
                  <a:cubicBezTo>
                    <a:pt x="2" y="27"/>
                    <a:pt x="0" y="25"/>
                    <a:pt x="0" y="22"/>
                  </a:cubicBezTo>
                  <a:cubicBezTo>
                    <a:pt x="0" y="5"/>
                    <a:pt x="0" y="5"/>
                    <a:pt x="0" y="5"/>
                  </a:cubicBezTo>
                  <a:cubicBezTo>
                    <a:pt x="0" y="2"/>
                    <a:pt x="2" y="0"/>
                    <a:pt x="5" y="0"/>
                  </a:cubicBezTo>
                  <a:cubicBezTo>
                    <a:pt x="30" y="0"/>
                    <a:pt x="30" y="0"/>
                    <a:pt x="30" y="0"/>
                  </a:cubicBezTo>
                  <a:cubicBezTo>
                    <a:pt x="33" y="0"/>
                    <a:pt x="35" y="2"/>
                    <a:pt x="35" y="5"/>
                  </a:cubicBezTo>
                  <a:cubicBezTo>
                    <a:pt x="35" y="22"/>
                    <a:pt x="35" y="22"/>
                    <a:pt x="35" y="22"/>
                  </a:cubicBezTo>
                  <a:cubicBezTo>
                    <a:pt x="35" y="25"/>
                    <a:pt x="33" y="27"/>
                    <a:pt x="30" y="27"/>
                  </a:cubicBez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98" name="Freeform 513"/>
            <p:cNvSpPr>
              <a:spLocks/>
            </p:cNvSpPr>
            <p:nvPr/>
          </p:nvSpPr>
          <p:spPr bwMode="auto">
            <a:xfrm>
              <a:off x="8956675" y="3779606"/>
              <a:ext cx="1003300" cy="198438"/>
            </a:xfrm>
            <a:custGeom>
              <a:avLst/>
              <a:gdLst>
                <a:gd name="T0" fmla="*/ 945570 w 504"/>
                <a:gd name="T1" fmla="*/ 33734 h 100"/>
                <a:gd name="T2" fmla="*/ 887841 w 504"/>
                <a:gd name="T3" fmla="*/ 0 h 100"/>
                <a:gd name="T4" fmla="*/ 501650 w 504"/>
                <a:gd name="T5" fmla="*/ 0 h 100"/>
                <a:gd name="T6" fmla="*/ 115459 w 504"/>
                <a:gd name="T7" fmla="*/ 0 h 100"/>
                <a:gd name="T8" fmla="*/ 57730 w 504"/>
                <a:gd name="T9" fmla="*/ 33734 h 100"/>
                <a:gd name="T10" fmla="*/ 0 w 504"/>
                <a:gd name="T11" fmla="*/ 154782 h 100"/>
                <a:gd name="T12" fmla="*/ 43795 w 504"/>
                <a:gd name="T13" fmla="*/ 198438 h 100"/>
                <a:gd name="T14" fmla="*/ 501650 w 504"/>
                <a:gd name="T15" fmla="*/ 198438 h 100"/>
                <a:gd name="T16" fmla="*/ 959505 w 504"/>
                <a:gd name="T17" fmla="*/ 198438 h 100"/>
                <a:gd name="T18" fmla="*/ 1003300 w 504"/>
                <a:gd name="T19" fmla="*/ 154782 h 100"/>
                <a:gd name="T20" fmla="*/ 945570 w 504"/>
                <a:gd name="T21" fmla="*/ 33734 h 1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04" h="100">
                  <a:moveTo>
                    <a:pt x="475" y="17"/>
                  </a:moveTo>
                  <a:cubicBezTo>
                    <a:pt x="467" y="0"/>
                    <a:pt x="458" y="0"/>
                    <a:pt x="446" y="0"/>
                  </a:cubicBezTo>
                  <a:cubicBezTo>
                    <a:pt x="252" y="0"/>
                    <a:pt x="252" y="0"/>
                    <a:pt x="252" y="0"/>
                  </a:cubicBezTo>
                  <a:cubicBezTo>
                    <a:pt x="58" y="0"/>
                    <a:pt x="58" y="0"/>
                    <a:pt x="58" y="0"/>
                  </a:cubicBezTo>
                  <a:cubicBezTo>
                    <a:pt x="46" y="0"/>
                    <a:pt x="37" y="0"/>
                    <a:pt x="29" y="17"/>
                  </a:cubicBezTo>
                  <a:cubicBezTo>
                    <a:pt x="0" y="78"/>
                    <a:pt x="0" y="78"/>
                    <a:pt x="0" y="78"/>
                  </a:cubicBezTo>
                  <a:cubicBezTo>
                    <a:pt x="0" y="90"/>
                    <a:pt x="10" y="100"/>
                    <a:pt x="22" y="100"/>
                  </a:cubicBezTo>
                  <a:cubicBezTo>
                    <a:pt x="252" y="100"/>
                    <a:pt x="252" y="100"/>
                    <a:pt x="252" y="100"/>
                  </a:cubicBezTo>
                  <a:cubicBezTo>
                    <a:pt x="482" y="100"/>
                    <a:pt x="482" y="100"/>
                    <a:pt x="482" y="100"/>
                  </a:cubicBezTo>
                  <a:cubicBezTo>
                    <a:pt x="494" y="100"/>
                    <a:pt x="504" y="90"/>
                    <a:pt x="504" y="78"/>
                  </a:cubicBezTo>
                  <a:lnTo>
                    <a:pt x="475" y="17"/>
                  </a:lnTo>
                  <a:close/>
                </a:path>
              </a:pathLst>
            </a:custGeom>
            <a:solidFill>
              <a:srgbClr val="B0AF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599" name="Freeform 514"/>
            <p:cNvSpPr>
              <a:spLocks/>
            </p:cNvSpPr>
            <p:nvPr/>
          </p:nvSpPr>
          <p:spPr bwMode="auto">
            <a:xfrm>
              <a:off x="8983663" y="3790719"/>
              <a:ext cx="947737" cy="155575"/>
            </a:xfrm>
            <a:custGeom>
              <a:avLst/>
              <a:gdLst>
                <a:gd name="T0" fmla="*/ 874712 w 597"/>
                <a:gd name="T1" fmla="*/ 0 h 98"/>
                <a:gd name="T2" fmla="*/ 474662 w 597"/>
                <a:gd name="T3" fmla="*/ 0 h 98"/>
                <a:gd name="T4" fmla="*/ 69850 w 597"/>
                <a:gd name="T5" fmla="*/ 0 h 98"/>
                <a:gd name="T6" fmla="*/ 0 w 597"/>
                <a:gd name="T7" fmla="*/ 155575 h 98"/>
                <a:gd name="T8" fmla="*/ 474662 w 597"/>
                <a:gd name="T9" fmla="*/ 155575 h 98"/>
                <a:gd name="T10" fmla="*/ 947737 w 597"/>
                <a:gd name="T11" fmla="*/ 155575 h 98"/>
                <a:gd name="T12" fmla="*/ 874712 w 597"/>
                <a:gd name="T13" fmla="*/ 0 h 9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97" h="98">
                  <a:moveTo>
                    <a:pt x="551" y="0"/>
                  </a:moveTo>
                  <a:lnTo>
                    <a:pt x="299" y="0"/>
                  </a:lnTo>
                  <a:lnTo>
                    <a:pt x="44" y="0"/>
                  </a:lnTo>
                  <a:lnTo>
                    <a:pt x="0" y="98"/>
                  </a:lnTo>
                  <a:lnTo>
                    <a:pt x="299" y="98"/>
                  </a:lnTo>
                  <a:lnTo>
                    <a:pt x="597" y="98"/>
                  </a:lnTo>
                  <a:lnTo>
                    <a:pt x="551"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00" name="Freeform 515"/>
            <p:cNvSpPr>
              <a:spLocks/>
            </p:cNvSpPr>
            <p:nvPr/>
          </p:nvSpPr>
          <p:spPr bwMode="auto">
            <a:xfrm>
              <a:off x="8983663" y="3914544"/>
              <a:ext cx="947737" cy="31750"/>
            </a:xfrm>
            <a:custGeom>
              <a:avLst/>
              <a:gdLst>
                <a:gd name="T0" fmla="*/ 0 w 597"/>
                <a:gd name="T1" fmla="*/ 31750 h 20"/>
                <a:gd name="T2" fmla="*/ 14287 w 597"/>
                <a:gd name="T3" fmla="*/ 0 h 20"/>
                <a:gd name="T4" fmla="*/ 935037 w 597"/>
                <a:gd name="T5" fmla="*/ 0 h 20"/>
                <a:gd name="T6" fmla="*/ 947737 w 597"/>
                <a:gd name="T7" fmla="*/ 31750 h 20"/>
                <a:gd name="T8" fmla="*/ 0 w 597"/>
                <a:gd name="T9" fmla="*/ 31750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97" h="20">
                  <a:moveTo>
                    <a:pt x="0" y="20"/>
                  </a:moveTo>
                  <a:lnTo>
                    <a:pt x="9" y="0"/>
                  </a:lnTo>
                  <a:lnTo>
                    <a:pt x="589" y="0"/>
                  </a:lnTo>
                  <a:lnTo>
                    <a:pt x="597" y="20"/>
                  </a:lnTo>
                  <a:lnTo>
                    <a:pt x="0" y="20"/>
                  </a:lnTo>
                  <a:close/>
                </a:path>
              </a:pathLst>
            </a:custGeom>
            <a:solidFill>
              <a:srgbClr val="EE2C3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01" name="Freeform 516"/>
            <p:cNvSpPr>
              <a:spLocks/>
            </p:cNvSpPr>
            <p:nvPr/>
          </p:nvSpPr>
          <p:spPr bwMode="auto">
            <a:xfrm>
              <a:off x="9047163" y="3808181"/>
              <a:ext cx="255587" cy="69850"/>
            </a:xfrm>
            <a:custGeom>
              <a:avLst/>
              <a:gdLst>
                <a:gd name="T0" fmla="*/ 0 w 161"/>
                <a:gd name="T1" fmla="*/ 69850 h 44"/>
                <a:gd name="T2" fmla="*/ 255587 w 161"/>
                <a:gd name="T3" fmla="*/ 69850 h 44"/>
                <a:gd name="T4" fmla="*/ 255587 w 161"/>
                <a:gd name="T5" fmla="*/ 0 h 44"/>
                <a:gd name="T6" fmla="*/ 28575 w 161"/>
                <a:gd name="T7" fmla="*/ 0 h 44"/>
                <a:gd name="T8" fmla="*/ 0 w 161"/>
                <a:gd name="T9" fmla="*/ 69850 h 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1" h="44">
                  <a:moveTo>
                    <a:pt x="0" y="44"/>
                  </a:moveTo>
                  <a:lnTo>
                    <a:pt x="161" y="44"/>
                  </a:lnTo>
                  <a:lnTo>
                    <a:pt x="161" y="0"/>
                  </a:lnTo>
                  <a:lnTo>
                    <a:pt x="18" y="0"/>
                  </a:lnTo>
                  <a:lnTo>
                    <a:pt x="0" y="44"/>
                  </a:lnTo>
                  <a:close/>
                </a:path>
              </a:pathLst>
            </a:custGeom>
            <a:solidFill>
              <a:srgbClr val="2F506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02" name="Freeform 517"/>
            <p:cNvSpPr>
              <a:spLocks/>
            </p:cNvSpPr>
            <p:nvPr/>
          </p:nvSpPr>
          <p:spPr bwMode="auto">
            <a:xfrm>
              <a:off x="9607550" y="3808181"/>
              <a:ext cx="254000" cy="69850"/>
            </a:xfrm>
            <a:custGeom>
              <a:avLst/>
              <a:gdLst>
                <a:gd name="T0" fmla="*/ 254000 w 160"/>
                <a:gd name="T1" fmla="*/ 69850 h 44"/>
                <a:gd name="T2" fmla="*/ 0 w 160"/>
                <a:gd name="T3" fmla="*/ 69850 h 44"/>
                <a:gd name="T4" fmla="*/ 0 w 160"/>
                <a:gd name="T5" fmla="*/ 0 h 44"/>
                <a:gd name="T6" fmla="*/ 227013 w 160"/>
                <a:gd name="T7" fmla="*/ 0 h 44"/>
                <a:gd name="T8" fmla="*/ 254000 w 160"/>
                <a:gd name="T9" fmla="*/ 69850 h 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0" h="44">
                  <a:moveTo>
                    <a:pt x="160" y="44"/>
                  </a:moveTo>
                  <a:lnTo>
                    <a:pt x="0" y="44"/>
                  </a:lnTo>
                  <a:lnTo>
                    <a:pt x="0" y="0"/>
                  </a:lnTo>
                  <a:lnTo>
                    <a:pt x="143" y="0"/>
                  </a:lnTo>
                  <a:lnTo>
                    <a:pt x="160" y="44"/>
                  </a:lnTo>
                  <a:close/>
                </a:path>
              </a:pathLst>
            </a:custGeom>
            <a:solidFill>
              <a:srgbClr val="2F506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03" name="Freeform 518"/>
            <p:cNvSpPr>
              <a:spLocks/>
            </p:cNvSpPr>
            <p:nvPr/>
          </p:nvSpPr>
          <p:spPr bwMode="auto">
            <a:xfrm>
              <a:off x="10983912" y="5022619"/>
              <a:ext cx="504825" cy="950913"/>
            </a:xfrm>
            <a:custGeom>
              <a:avLst/>
              <a:gdLst>
                <a:gd name="T0" fmla="*/ 0 w 254"/>
                <a:gd name="T1" fmla="*/ 372010 h 478"/>
                <a:gd name="T2" fmla="*/ 310050 w 254"/>
                <a:gd name="T3" fmla="*/ 372010 h 478"/>
                <a:gd name="T4" fmla="*/ 190800 w 254"/>
                <a:gd name="T5" fmla="*/ 75596 h 478"/>
                <a:gd name="T6" fmla="*/ 323963 w 254"/>
                <a:gd name="T7" fmla="*/ 0 h 478"/>
                <a:gd name="T8" fmla="*/ 498863 w 254"/>
                <a:gd name="T9" fmla="*/ 358084 h 478"/>
                <a:gd name="T10" fmla="*/ 492900 w 254"/>
                <a:gd name="T11" fmla="*/ 698265 h 478"/>
                <a:gd name="T12" fmla="*/ 314025 w 254"/>
                <a:gd name="T13" fmla="*/ 944945 h 478"/>
                <a:gd name="T14" fmla="*/ 278250 w 254"/>
                <a:gd name="T15" fmla="*/ 944945 h 478"/>
                <a:gd name="T16" fmla="*/ 103350 w 254"/>
                <a:gd name="T17" fmla="*/ 630626 h 478"/>
                <a:gd name="T18" fmla="*/ 0 w 254"/>
                <a:gd name="T19" fmla="*/ 37201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4" h="478">
                  <a:moveTo>
                    <a:pt x="0" y="187"/>
                  </a:moveTo>
                  <a:cubicBezTo>
                    <a:pt x="156" y="187"/>
                    <a:pt x="156" y="187"/>
                    <a:pt x="156" y="187"/>
                  </a:cubicBezTo>
                  <a:cubicBezTo>
                    <a:pt x="156" y="187"/>
                    <a:pt x="100" y="39"/>
                    <a:pt x="96" y="38"/>
                  </a:cubicBezTo>
                  <a:cubicBezTo>
                    <a:pt x="163" y="0"/>
                    <a:pt x="163" y="0"/>
                    <a:pt x="163" y="0"/>
                  </a:cubicBezTo>
                  <a:cubicBezTo>
                    <a:pt x="163" y="0"/>
                    <a:pt x="249" y="172"/>
                    <a:pt x="251" y="180"/>
                  </a:cubicBezTo>
                  <a:cubicBezTo>
                    <a:pt x="254" y="187"/>
                    <a:pt x="254" y="339"/>
                    <a:pt x="248" y="351"/>
                  </a:cubicBezTo>
                  <a:cubicBezTo>
                    <a:pt x="241" y="364"/>
                    <a:pt x="167" y="473"/>
                    <a:pt x="158" y="475"/>
                  </a:cubicBezTo>
                  <a:cubicBezTo>
                    <a:pt x="149" y="478"/>
                    <a:pt x="140" y="475"/>
                    <a:pt x="140" y="475"/>
                  </a:cubicBezTo>
                  <a:cubicBezTo>
                    <a:pt x="52" y="317"/>
                    <a:pt x="52" y="317"/>
                    <a:pt x="52" y="317"/>
                  </a:cubicBezTo>
                  <a:lnTo>
                    <a:pt x="0" y="187"/>
                  </a:lnTo>
                  <a:close/>
                </a:path>
              </a:pathLst>
            </a:custGeom>
            <a:solidFill>
              <a:srgbClr val="3B3A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04" name="Freeform 519"/>
            <p:cNvSpPr>
              <a:spLocks/>
            </p:cNvSpPr>
            <p:nvPr/>
          </p:nvSpPr>
          <p:spPr bwMode="auto">
            <a:xfrm>
              <a:off x="11288712" y="5546494"/>
              <a:ext cx="42862" cy="158750"/>
            </a:xfrm>
            <a:custGeom>
              <a:avLst/>
              <a:gdLst>
                <a:gd name="T0" fmla="*/ 17534 w 22"/>
                <a:gd name="T1" fmla="*/ 158750 h 80"/>
                <a:gd name="T2" fmla="*/ 0 w 22"/>
                <a:gd name="T3" fmla="*/ 63500 h 80"/>
                <a:gd name="T4" fmla="*/ 0 w 22"/>
                <a:gd name="T5" fmla="*/ 33734 h 80"/>
                <a:gd name="T6" fmla="*/ 17534 w 22"/>
                <a:gd name="T7" fmla="*/ 95250 h 80"/>
                <a:gd name="T8" fmla="*/ 27276 w 22"/>
                <a:gd name="T9" fmla="*/ 0 h 80"/>
                <a:gd name="T10" fmla="*/ 17534 w 22"/>
                <a:gd name="T11" fmla="*/ 158750 h 8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80">
                  <a:moveTo>
                    <a:pt x="9" y="80"/>
                  </a:moveTo>
                  <a:cubicBezTo>
                    <a:pt x="0" y="32"/>
                    <a:pt x="0" y="32"/>
                    <a:pt x="0" y="32"/>
                  </a:cubicBezTo>
                  <a:cubicBezTo>
                    <a:pt x="0" y="17"/>
                    <a:pt x="0" y="17"/>
                    <a:pt x="0" y="17"/>
                  </a:cubicBezTo>
                  <a:cubicBezTo>
                    <a:pt x="0" y="17"/>
                    <a:pt x="7" y="55"/>
                    <a:pt x="9" y="48"/>
                  </a:cubicBezTo>
                  <a:cubicBezTo>
                    <a:pt x="12" y="42"/>
                    <a:pt x="14" y="0"/>
                    <a:pt x="14" y="0"/>
                  </a:cubicBezTo>
                  <a:cubicBezTo>
                    <a:pt x="14" y="0"/>
                    <a:pt x="22" y="56"/>
                    <a:pt x="9" y="80"/>
                  </a:cubicBezTo>
                  <a:close/>
                </a:path>
              </a:pathLst>
            </a:custGeom>
            <a:solidFill>
              <a:srgbClr val="2B2B2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05" name="Freeform 520"/>
            <p:cNvSpPr>
              <a:spLocks/>
            </p:cNvSpPr>
            <p:nvPr/>
          </p:nvSpPr>
          <p:spPr bwMode="auto">
            <a:xfrm>
              <a:off x="11261725" y="5394094"/>
              <a:ext cx="53975" cy="279400"/>
            </a:xfrm>
            <a:custGeom>
              <a:avLst/>
              <a:gdLst>
                <a:gd name="T0" fmla="*/ 31750 w 34"/>
                <a:gd name="T1" fmla="*/ 0 h 176"/>
                <a:gd name="T2" fmla="*/ 53975 w 34"/>
                <a:gd name="T3" fmla="*/ 163513 h 176"/>
                <a:gd name="T4" fmla="*/ 53975 w 34"/>
                <a:gd name="T5" fmla="*/ 279400 h 176"/>
                <a:gd name="T6" fmla="*/ 31750 w 34"/>
                <a:gd name="T7" fmla="*/ 231775 h 176"/>
                <a:gd name="T8" fmla="*/ 0 w 34"/>
                <a:gd name="T9" fmla="*/ 0 h 176"/>
                <a:gd name="T10" fmla="*/ 31750 w 34"/>
                <a:gd name="T11" fmla="*/ 0 h 1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4" h="176">
                  <a:moveTo>
                    <a:pt x="20" y="0"/>
                  </a:moveTo>
                  <a:lnTo>
                    <a:pt x="34" y="103"/>
                  </a:lnTo>
                  <a:lnTo>
                    <a:pt x="34" y="176"/>
                  </a:lnTo>
                  <a:lnTo>
                    <a:pt x="20" y="146"/>
                  </a:lnTo>
                  <a:lnTo>
                    <a:pt x="0" y="0"/>
                  </a:lnTo>
                  <a:lnTo>
                    <a:pt x="20" y="0"/>
                  </a:lnTo>
                  <a:close/>
                </a:path>
              </a:pathLst>
            </a:custGeom>
            <a:solidFill>
              <a:srgbClr val="2B2B2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06" name="Freeform 521"/>
            <p:cNvSpPr>
              <a:spLocks/>
            </p:cNvSpPr>
            <p:nvPr/>
          </p:nvSpPr>
          <p:spPr bwMode="auto">
            <a:xfrm>
              <a:off x="11171237" y="5003569"/>
              <a:ext cx="130175" cy="90488"/>
            </a:xfrm>
            <a:custGeom>
              <a:avLst/>
              <a:gdLst>
                <a:gd name="T0" fmla="*/ 9525 w 82"/>
                <a:gd name="T1" fmla="*/ 90488 h 57"/>
                <a:gd name="T2" fmla="*/ 0 w 82"/>
                <a:gd name="T3" fmla="*/ 68263 h 57"/>
                <a:gd name="T4" fmla="*/ 104775 w 82"/>
                <a:gd name="T5" fmla="*/ 11113 h 57"/>
                <a:gd name="T6" fmla="*/ 120650 w 82"/>
                <a:gd name="T7" fmla="*/ 0 h 57"/>
                <a:gd name="T8" fmla="*/ 130175 w 82"/>
                <a:gd name="T9" fmla="*/ 22225 h 57"/>
                <a:gd name="T10" fmla="*/ 9525 w 82"/>
                <a:gd name="T11" fmla="*/ 90488 h 5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2" h="57">
                  <a:moveTo>
                    <a:pt x="6" y="57"/>
                  </a:moveTo>
                  <a:lnTo>
                    <a:pt x="0" y="43"/>
                  </a:lnTo>
                  <a:lnTo>
                    <a:pt x="66" y="7"/>
                  </a:lnTo>
                  <a:lnTo>
                    <a:pt x="76" y="0"/>
                  </a:lnTo>
                  <a:lnTo>
                    <a:pt x="82" y="14"/>
                  </a:lnTo>
                  <a:lnTo>
                    <a:pt x="6" y="5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07" name="Freeform 522"/>
            <p:cNvSpPr>
              <a:spLocks/>
            </p:cNvSpPr>
            <p:nvPr/>
          </p:nvSpPr>
          <p:spPr bwMode="auto">
            <a:xfrm>
              <a:off x="11064875" y="4706707"/>
              <a:ext cx="204787" cy="355600"/>
            </a:xfrm>
            <a:custGeom>
              <a:avLst/>
              <a:gdLst>
                <a:gd name="T0" fmla="*/ 204787 w 103"/>
                <a:gd name="T1" fmla="*/ 309652 h 178"/>
                <a:gd name="T2" fmla="*/ 159058 w 103"/>
                <a:gd name="T3" fmla="*/ 207766 h 178"/>
                <a:gd name="T4" fmla="*/ 127246 w 103"/>
                <a:gd name="T5" fmla="*/ 53939 h 178"/>
                <a:gd name="T6" fmla="*/ 35788 w 103"/>
                <a:gd name="T7" fmla="*/ 7991 h 178"/>
                <a:gd name="T8" fmla="*/ 1988 w 103"/>
                <a:gd name="T9" fmla="*/ 131852 h 178"/>
                <a:gd name="T10" fmla="*/ 37776 w 103"/>
                <a:gd name="T11" fmla="*/ 267699 h 178"/>
                <a:gd name="T12" fmla="*/ 105376 w 103"/>
                <a:gd name="T13" fmla="*/ 329629 h 178"/>
                <a:gd name="T14" fmla="*/ 121282 w 103"/>
                <a:gd name="T15" fmla="*/ 355600 h 178"/>
                <a:gd name="T16" fmla="*/ 204787 w 103"/>
                <a:gd name="T17" fmla="*/ 309652 h 1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3" h="178">
                  <a:moveTo>
                    <a:pt x="103" y="155"/>
                  </a:moveTo>
                  <a:cubicBezTo>
                    <a:pt x="102" y="151"/>
                    <a:pt x="80" y="108"/>
                    <a:pt x="80" y="104"/>
                  </a:cubicBezTo>
                  <a:cubicBezTo>
                    <a:pt x="80" y="101"/>
                    <a:pt x="69" y="33"/>
                    <a:pt x="64" y="27"/>
                  </a:cubicBezTo>
                  <a:cubicBezTo>
                    <a:pt x="59" y="22"/>
                    <a:pt x="24" y="0"/>
                    <a:pt x="18" y="4"/>
                  </a:cubicBezTo>
                  <a:cubicBezTo>
                    <a:pt x="12" y="8"/>
                    <a:pt x="0" y="57"/>
                    <a:pt x="1" y="66"/>
                  </a:cubicBezTo>
                  <a:cubicBezTo>
                    <a:pt x="2" y="75"/>
                    <a:pt x="13" y="127"/>
                    <a:pt x="19" y="134"/>
                  </a:cubicBezTo>
                  <a:cubicBezTo>
                    <a:pt x="25" y="142"/>
                    <a:pt x="49" y="163"/>
                    <a:pt x="53" y="165"/>
                  </a:cubicBezTo>
                  <a:cubicBezTo>
                    <a:pt x="57" y="167"/>
                    <a:pt x="61" y="178"/>
                    <a:pt x="61" y="178"/>
                  </a:cubicBezTo>
                  <a:lnTo>
                    <a:pt x="103" y="155"/>
                  </a:lnTo>
                  <a:close/>
                </a:path>
              </a:pathLst>
            </a:custGeom>
            <a:solidFill>
              <a:srgbClr val="FED4A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08" name="Freeform 523"/>
            <p:cNvSpPr>
              <a:spLocks/>
            </p:cNvSpPr>
            <p:nvPr/>
          </p:nvSpPr>
          <p:spPr bwMode="auto">
            <a:xfrm>
              <a:off x="10983912" y="5697307"/>
              <a:ext cx="246062" cy="565150"/>
            </a:xfrm>
            <a:custGeom>
              <a:avLst/>
              <a:gdLst>
                <a:gd name="T0" fmla="*/ 0 w 124"/>
                <a:gd name="T1" fmla="*/ 565150 h 284"/>
                <a:gd name="T2" fmla="*/ 220265 w 124"/>
                <a:gd name="T3" fmla="*/ 483561 h 284"/>
                <a:gd name="T4" fmla="*/ 246062 w 124"/>
                <a:gd name="T5" fmla="*/ 288545 h 284"/>
                <a:gd name="T6" fmla="*/ 236140 w 124"/>
                <a:gd name="T7" fmla="*/ 185067 h 284"/>
                <a:gd name="T8" fmla="*/ 0 w 124"/>
                <a:gd name="T9" fmla="*/ 0 h 284"/>
                <a:gd name="T10" fmla="*/ 0 w 124"/>
                <a:gd name="T11" fmla="*/ 565150 h 2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4" h="284">
                  <a:moveTo>
                    <a:pt x="0" y="284"/>
                  </a:moveTo>
                  <a:cubicBezTo>
                    <a:pt x="6" y="284"/>
                    <a:pt x="100" y="273"/>
                    <a:pt x="111" y="243"/>
                  </a:cubicBezTo>
                  <a:cubicBezTo>
                    <a:pt x="122" y="212"/>
                    <a:pt x="124" y="145"/>
                    <a:pt x="124" y="145"/>
                  </a:cubicBezTo>
                  <a:cubicBezTo>
                    <a:pt x="119" y="93"/>
                    <a:pt x="119" y="93"/>
                    <a:pt x="119" y="93"/>
                  </a:cubicBezTo>
                  <a:cubicBezTo>
                    <a:pt x="119" y="93"/>
                    <a:pt x="59" y="6"/>
                    <a:pt x="0" y="0"/>
                  </a:cubicBezTo>
                  <a:lnTo>
                    <a:pt x="0" y="284"/>
                  </a:lnTo>
                  <a:close/>
                </a:path>
              </a:pathLst>
            </a:custGeom>
            <a:solidFill>
              <a:srgbClr val="7D5C2A"/>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09" name="Freeform 524"/>
            <p:cNvSpPr>
              <a:spLocks/>
            </p:cNvSpPr>
            <p:nvPr/>
          </p:nvSpPr>
          <p:spPr bwMode="auto">
            <a:xfrm>
              <a:off x="10475912" y="5022619"/>
              <a:ext cx="508000" cy="950913"/>
            </a:xfrm>
            <a:custGeom>
              <a:avLst/>
              <a:gdLst>
                <a:gd name="T0" fmla="*/ 508000 w 255"/>
                <a:gd name="T1" fmla="*/ 372010 h 478"/>
                <a:gd name="T2" fmla="*/ 195231 w 255"/>
                <a:gd name="T3" fmla="*/ 372010 h 478"/>
                <a:gd name="T4" fmla="*/ 314761 w 255"/>
                <a:gd name="T5" fmla="*/ 75596 h 478"/>
                <a:gd name="T6" fmla="*/ 181286 w 255"/>
                <a:gd name="T7" fmla="*/ 0 h 478"/>
                <a:gd name="T8" fmla="*/ 5976 w 255"/>
                <a:gd name="T9" fmla="*/ 358084 h 478"/>
                <a:gd name="T10" fmla="*/ 11953 w 255"/>
                <a:gd name="T11" fmla="*/ 698265 h 478"/>
                <a:gd name="T12" fmla="*/ 191247 w 255"/>
                <a:gd name="T13" fmla="*/ 944945 h 478"/>
                <a:gd name="T14" fmla="*/ 227106 w 255"/>
                <a:gd name="T15" fmla="*/ 944945 h 478"/>
                <a:gd name="T16" fmla="*/ 402416 w 255"/>
                <a:gd name="T17" fmla="*/ 630626 h 478"/>
                <a:gd name="T18" fmla="*/ 508000 w 255"/>
                <a:gd name="T19" fmla="*/ 37201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5" h="478">
                  <a:moveTo>
                    <a:pt x="255" y="187"/>
                  </a:moveTo>
                  <a:cubicBezTo>
                    <a:pt x="98" y="187"/>
                    <a:pt x="98" y="187"/>
                    <a:pt x="98" y="187"/>
                  </a:cubicBezTo>
                  <a:cubicBezTo>
                    <a:pt x="98" y="187"/>
                    <a:pt x="155" y="39"/>
                    <a:pt x="158" y="38"/>
                  </a:cubicBezTo>
                  <a:cubicBezTo>
                    <a:pt x="91" y="0"/>
                    <a:pt x="91" y="0"/>
                    <a:pt x="91" y="0"/>
                  </a:cubicBezTo>
                  <a:cubicBezTo>
                    <a:pt x="91" y="0"/>
                    <a:pt x="6" y="172"/>
                    <a:pt x="3" y="180"/>
                  </a:cubicBezTo>
                  <a:cubicBezTo>
                    <a:pt x="0" y="187"/>
                    <a:pt x="0" y="339"/>
                    <a:pt x="6" y="351"/>
                  </a:cubicBezTo>
                  <a:cubicBezTo>
                    <a:pt x="13" y="364"/>
                    <a:pt x="87" y="473"/>
                    <a:pt x="96" y="475"/>
                  </a:cubicBezTo>
                  <a:cubicBezTo>
                    <a:pt x="105" y="478"/>
                    <a:pt x="114" y="475"/>
                    <a:pt x="114" y="475"/>
                  </a:cubicBezTo>
                  <a:cubicBezTo>
                    <a:pt x="202" y="317"/>
                    <a:pt x="202" y="317"/>
                    <a:pt x="202" y="317"/>
                  </a:cubicBezTo>
                  <a:lnTo>
                    <a:pt x="255" y="187"/>
                  </a:lnTo>
                  <a:close/>
                </a:path>
              </a:pathLst>
            </a:custGeom>
            <a:solidFill>
              <a:srgbClr val="3B3A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10" name="Freeform 525"/>
            <p:cNvSpPr>
              <a:spLocks/>
            </p:cNvSpPr>
            <p:nvPr/>
          </p:nvSpPr>
          <p:spPr bwMode="auto">
            <a:xfrm>
              <a:off x="10633075" y="5546494"/>
              <a:ext cx="42862" cy="158750"/>
            </a:xfrm>
            <a:custGeom>
              <a:avLst/>
              <a:gdLst>
                <a:gd name="T0" fmla="*/ 25328 w 22"/>
                <a:gd name="T1" fmla="*/ 158750 h 80"/>
                <a:gd name="T2" fmla="*/ 42862 w 22"/>
                <a:gd name="T3" fmla="*/ 63500 h 80"/>
                <a:gd name="T4" fmla="*/ 42862 w 22"/>
                <a:gd name="T5" fmla="*/ 33734 h 80"/>
                <a:gd name="T6" fmla="*/ 25328 w 22"/>
                <a:gd name="T7" fmla="*/ 95250 h 80"/>
                <a:gd name="T8" fmla="*/ 15586 w 22"/>
                <a:gd name="T9" fmla="*/ 0 h 80"/>
                <a:gd name="T10" fmla="*/ 25328 w 22"/>
                <a:gd name="T11" fmla="*/ 158750 h 8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80">
                  <a:moveTo>
                    <a:pt x="13" y="80"/>
                  </a:moveTo>
                  <a:cubicBezTo>
                    <a:pt x="22" y="32"/>
                    <a:pt x="22" y="32"/>
                    <a:pt x="22" y="32"/>
                  </a:cubicBezTo>
                  <a:cubicBezTo>
                    <a:pt x="22" y="17"/>
                    <a:pt x="22" y="17"/>
                    <a:pt x="22" y="17"/>
                  </a:cubicBezTo>
                  <a:cubicBezTo>
                    <a:pt x="22" y="17"/>
                    <a:pt x="15" y="55"/>
                    <a:pt x="13" y="48"/>
                  </a:cubicBezTo>
                  <a:cubicBezTo>
                    <a:pt x="10" y="42"/>
                    <a:pt x="8" y="0"/>
                    <a:pt x="8" y="0"/>
                  </a:cubicBezTo>
                  <a:cubicBezTo>
                    <a:pt x="8" y="0"/>
                    <a:pt x="0" y="56"/>
                    <a:pt x="13" y="80"/>
                  </a:cubicBezTo>
                  <a:close/>
                </a:path>
              </a:pathLst>
            </a:custGeom>
            <a:solidFill>
              <a:srgbClr val="2B2B2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11" name="Freeform 526"/>
            <p:cNvSpPr>
              <a:spLocks/>
            </p:cNvSpPr>
            <p:nvPr/>
          </p:nvSpPr>
          <p:spPr bwMode="auto">
            <a:xfrm>
              <a:off x="10648950" y="5394094"/>
              <a:ext cx="53975" cy="279400"/>
            </a:xfrm>
            <a:custGeom>
              <a:avLst/>
              <a:gdLst>
                <a:gd name="T0" fmla="*/ 22225 w 34"/>
                <a:gd name="T1" fmla="*/ 0 h 176"/>
                <a:gd name="T2" fmla="*/ 0 w 34"/>
                <a:gd name="T3" fmla="*/ 163513 h 176"/>
                <a:gd name="T4" fmla="*/ 0 w 34"/>
                <a:gd name="T5" fmla="*/ 279400 h 176"/>
                <a:gd name="T6" fmla="*/ 22225 w 34"/>
                <a:gd name="T7" fmla="*/ 231775 h 176"/>
                <a:gd name="T8" fmla="*/ 53975 w 34"/>
                <a:gd name="T9" fmla="*/ 0 h 176"/>
                <a:gd name="T10" fmla="*/ 22225 w 34"/>
                <a:gd name="T11" fmla="*/ 0 h 1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4" h="176">
                  <a:moveTo>
                    <a:pt x="14" y="0"/>
                  </a:moveTo>
                  <a:lnTo>
                    <a:pt x="0" y="103"/>
                  </a:lnTo>
                  <a:lnTo>
                    <a:pt x="0" y="176"/>
                  </a:lnTo>
                  <a:lnTo>
                    <a:pt x="14" y="146"/>
                  </a:lnTo>
                  <a:lnTo>
                    <a:pt x="34" y="0"/>
                  </a:lnTo>
                  <a:lnTo>
                    <a:pt x="14" y="0"/>
                  </a:lnTo>
                  <a:close/>
                </a:path>
              </a:pathLst>
            </a:custGeom>
            <a:solidFill>
              <a:srgbClr val="2B2B2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12" name="Freeform 527"/>
            <p:cNvSpPr>
              <a:spLocks/>
            </p:cNvSpPr>
            <p:nvPr/>
          </p:nvSpPr>
          <p:spPr bwMode="auto">
            <a:xfrm>
              <a:off x="10663237" y="5003569"/>
              <a:ext cx="130175" cy="90488"/>
            </a:xfrm>
            <a:custGeom>
              <a:avLst/>
              <a:gdLst>
                <a:gd name="T0" fmla="*/ 120650 w 82"/>
                <a:gd name="T1" fmla="*/ 90488 h 57"/>
                <a:gd name="T2" fmla="*/ 130175 w 82"/>
                <a:gd name="T3" fmla="*/ 68263 h 57"/>
                <a:gd name="T4" fmla="*/ 25400 w 82"/>
                <a:gd name="T5" fmla="*/ 11113 h 57"/>
                <a:gd name="T6" fmla="*/ 9525 w 82"/>
                <a:gd name="T7" fmla="*/ 0 h 57"/>
                <a:gd name="T8" fmla="*/ 0 w 82"/>
                <a:gd name="T9" fmla="*/ 22225 h 57"/>
                <a:gd name="T10" fmla="*/ 120650 w 82"/>
                <a:gd name="T11" fmla="*/ 90488 h 5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2" h="57">
                  <a:moveTo>
                    <a:pt x="76" y="57"/>
                  </a:moveTo>
                  <a:lnTo>
                    <a:pt x="82" y="43"/>
                  </a:lnTo>
                  <a:lnTo>
                    <a:pt x="16" y="7"/>
                  </a:lnTo>
                  <a:lnTo>
                    <a:pt x="6" y="0"/>
                  </a:lnTo>
                  <a:lnTo>
                    <a:pt x="0" y="14"/>
                  </a:lnTo>
                  <a:lnTo>
                    <a:pt x="76" y="5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13" name="Freeform 528"/>
            <p:cNvSpPr>
              <a:spLocks/>
            </p:cNvSpPr>
            <p:nvPr/>
          </p:nvSpPr>
          <p:spPr bwMode="auto">
            <a:xfrm>
              <a:off x="10694987" y="4706707"/>
              <a:ext cx="204787" cy="355600"/>
            </a:xfrm>
            <a:custGeom>
              <a:avLst/>
              <a:gdLst>
                <a:gd name="T0" fmla="*/ 0 w 103"/>
                <a:gd name="T1" fmla="*/ 309652 h 178"/>
                <a:gd name="T2" fmla="*/ 45729 w 103"/>
                <a:gd name="T3" fmla="*/ 207766 h 178"/>
                <a:gd name="T4" fmla="*/ 79529 w 103"/>
                <a:gd name="T5" fmla="*/ 53939 h 178"/>
                <a:gd name="T6" fmla="*/ 168999 w 103"/>
                <a:gd name="T7" fmla="*/ 7991 h 178"/>
                <a:gd name="T8" fmla="*/ 202799 w 103"/>
                <a:gd name="T9" fmla="*/ 131852 h 178"/>
                <a:gd name="T10" fmla="*/ 167011 w 103"/>
                <a:gd name="T11" fmla="*/ 267699 h 178"/>
                <a:gd name="T12" fmla="*/ 99411 w 103"/>
                <a:gd name="T13" fmla="*/ 329629 h 178"/>
                <a:gd name="T14" fmla="*/ 83505 w 103"/>
                <a:gd name="T15" fmla="*/ 355600 h 178"/>
                <a:gd name="T16" fmla="*/ 0 w 103"/>
                <a:gd name="T17" fmla="*/ 309652 h 1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3" h="178">
                  <a:moveTo>
                    <a:pt x="0" y="155"/>
                  </a:moveTo>
                  <a:cubicBezTo>
                    <a:pt x="1" y="151"/>
                    <a:pt x="23" y="108"/>
                    <a:pt x="23" y="104"/>
                  </a:cubicBezTo>
                  <a:cubicBezTo>
                    <a:pt x="23" y="101"/>
                    <a:pt x="34" y="33"/>
                    <a:pt x="40" y="27"/>
                  </a:cubicBezTo>
                  <a:cubicBezTo>
                    <a:pt x="45" y="22"/>
                    <a:pt x="80" y="0"/>
                    <a:pt x="85" y="4"/>
                  </a:cubicBezTo>
                  <a:cubicBezTo>
                    <a:pt x="91" y="8"/>
                    <a:pt x="103" y="57"/>
                    <a:pt x="102" y="66"/>
                  </a:cubicBezTo>
                  <a:cubicBezTo>
                    <a:pt x="102" y="75"/>
                    <a:pt x="91" y="127"/>
                    <a:pt x="84" y="134"/>
                  </a:cubicBezTo>
                  <a:cubicBezTo>
                    <a:pt x="78" y="142"/>
                    <a:pt x="54" y="163"/>
                    <a:pt x="50" y="165"/>
                  </a:cubicBezTo>
                  <a:cubicBezTo>
                    <a:pt x="46" y="167"/>
                    <a:pt x="42" y="178"/>
                    <a:pt x="42" y="178"/>
                  </a:cubicBezTo>
                  <a:lnTo>
                    <a:pt x="0" y="155"/>
                  </a:lnTo>
                  <a:close/>
                </a:path>
              </a:pathLst>
            </a:custGeom>
            <a:solidFill>
              <a:srgbClr val="FED4A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14" name="Freeform 529"/>
            <p:cNvSpPr>
              <a:spLocks/>
            </p:cNvSpPr>
            <p:nvPr/>
          </p:nvSpPr>
          <p:spPr bwMode="auto">
            <a:xfrm>
              <a:off x="10861675" y="5394094"/>
              <a:ext cx="241300" cy="303213"/>
            </a:xfrm>
            <a:custGeom>
              <a:avLst/>
              <a:gdLst>
                <a:gd name="T0" fmla="*/ 121647 w 121"/>
                <a:gd name="T1" fmla="*/ 0 h 152"/>
                <a:gd name="T2" fmla="*/ 0 w 121"/>
                <a:gd name="T3" fmla="*/ 303213 h 152"/>
                <a:gd name="T4" fmla="*/ 121647 w 121"/>
                <a:gd name="T5" fmla="*/ 261322 h 152"/>
                <a:gd name="T6" fmla="*/ 241300 w 121"/>
                <a:gd name="T7" fmla="*/ 303213 h 152"/>
                <a:gd name="T8" fmla="*/ 121647 w 121"/>
                <a:gd name="T9" fmla="*/ 0 h 1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 h="152">
                  <a:moveTo>
                    <a:pt x="61" y="0"/>
                  </a:moveTo>
                  <a:cubicBezTo>
                    <a:pt x="61" y="0"/>
                    <a:pt x="12" y="122"/>
                    <a:pt x="0" y="152"/>
                  </a:cubicBezTo>
                  <a:cubicBezTo>
                    <a:pt x="61" y="131"/>
                    <a:pt x="61" y="131"/>
                    <a:pt x="61" y="131"/>
                  </a:cubicBezTo>
                  <a:cubicBezTo>
                    <a:pt x="121" y="152"/>
                    <a:pt x="121" y="152"/>
                    <a:pt x="121" y="152"/>
                  </a:cubicBezTo>
                  <a:cubicBezTo>
                    <a:pt x="110" y="122"/>
                    <a:pt x="61" y="0"/>
                    <a:pt x="61" y="0"/>
                  </a:cubicBezTo>
                  <a:close/>
                </a:path>
              </a:pathLst>
            </a:custGeom>
            <a:solidFill>
              <a:srgbClr val="ACADA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15" name="Freeform 530"/>
            <p:cNvSpPr>
              <a:spLocks/>
            </p:cNvSpPr>
            <p:nvPr/>
          </p:nvSpPr>
          <p:spPr bwMode="auto">
            <a:xfrm>
              <a:off x="10694987" y="5594119"/>
              <a:ext cx="574675" cy="392113"/>
            </a:xfrm>
            <a:custGeom>
              <a:avLst/>
              <a:gdLst>
                <a:gd name="T0" fmla="*/ 558767 w 289"/>
                <a:gd name="T1" fmla="*/ 292592 h 197"/>
                <a:gd name="T2" fmla="*/ 513032 w 289"/>
                <a:gd name="T3" fmla="*/ 258755 h 197"/>
                <a:gd name="T4" fmla="*/ 463319 w 289"/>
                <a:gd name="T5" fmla="*/ 123406 h 197"/>
                <a:gd name="T6" fmla="*/ 288332 w 289"/>
                <a:gd name="T7" fmla="*/ 0 h 197"/>
                <a:gd name="T8" fmla="*/ 111356 w 289"/>
                <a:gd name="T9" fmla="*/ 123406 h 197"/>
                <a:gd name="T10" fmla="*/ 61643 w 289"/>
                <a:gd name="T11" fmla="*/ 258755 h 197"/>
                <a:gd name="T12" fmla="*/ 15908 w 289"/>
                <a:gd name="T13" fmla="*/ 292592 h 197"/>
                <a:gd name="T14" fmla="*/ 15908 w 289"/>
                <a:gd name="T15" fmla="*/ 392113 h 197"/>
                <a:gd name="T16" fmla="*/ 41758 w 289"/>
                <a:gd name="T17" fmla="*/ 392113 h 197"/>
                <a:gd name="T18" fmla="*/ 51701 w 289"/>
                <a:gd name="T19" fmla="*/ 288611 h 197"/>
                <a:gd name="T20" fmla="*/ 288332 w 289"/>
                <a:gd name="T21" fmla="*/ 103502 h 197"/>
                <a:gd name="T22" fmla="*/ 524963 w 289"/>
                <a:gd name="T23" fmla="*/ 288611 h 197"/>
                <a:gd name="T24" fmla="*/ 534905 w 289"/>
                <a:gd name="T25" fmla="*/ 392113 h 197"/>
                <a:gd name="T26" fmla="*/ 558767 w 289"/>
                <a:gd name="T27" fmla="*/ 392113 h 197"/>
                <a:gd name="T28" fmla="*/ 558767 w 289"/>
                <a:gd name="T29" fmla="*/ 292592 h 19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89" h="197">
                  <a:moveTo>
                    <a:pt x="281" y="147"/>
                  </a:moveTo>
                  <a:cubicBezTo>
                    <a:pt x="280" y="138"/>
                    <a:pt x="258" y="130"/>
                    <a:pt x="258" y="130"/>
                  </a:cubicBezTo>
                  <a:cubicBezTo>
                    <a:pt x="258" y="130"/>
                    <a:pt x="242" y="82"/>
                    <a:pt x="233" y="62"/>
                  </a:cubicBezTo>
                  <a:cubicBezTo>
                    <a:pt x="224" y="41"/>
                    <a:pt x="145" y="0"/>
                    <a:pt x="145" y="0"/>
                  </a:cubicBezTo>
                  <a:cubicBezTo>
                    <a:pt x="145" y="0"/>
                    <a:pt x="65" y="41"/>
                    <a:pt x="56" y="62"/>
                  </a:cubicBezTo>
                  <a:cubicBezTo>
                    <a:pt x="47" y="82"/>
                    <a:pt x="31" y="130"/>
                    <a:pt x="31" y="130"/>
                  </a:cubicBezTo>
                  <a:cubicBezTo>
                    <a:pt x="31" y="130"/>
                    <a:pt x="9" y="138"/>
                    <a:pt x="8" y="147"/>
                  </a:cubicBezTo>
                  <a:cubicBezTo>
                    <a:pt x="7" y="155"/>
                    <a:pt x="0" y="197"/>
                    <a:pt x="8" y="197"/>
                  </a:cubicBezTo>
                  <a:cubicBezTo>
                    <a:pt x="15" y="197"/>
                    <a:pt x="21" y="197"/>
                    <a:pt x="21" y="197"/>
                  </a:cubicBezTo>
                  <a:cubicBezTo>
                    <a:pt x="26" y="145"/>
                    <a:pt x="26" y="145"/>
                    <a:pt x="26" y="145"/>
                  </a:cubicBezTo>
                  <a:cubicBezTo>
                    <a:pt x="26" y="145"/>
                    <a:pt x="104" y="52"/>
                    <a:pt x="145" y="52"/>
                  </a:cubicBezTo>
                  <a:cubicBezTo>
                    <a:pt x="185" y="52"/>
                    <a:pt x="264" y="145"/>
                    <a:pt x="264" y="145"/>
                  </a:cubicBezTo>
                  <a:cubicBezTo>
                    <a:pt x="269" y="197"/>
                    <a:pt x="269" y="197"/>
                    <a:pt x="269" y="197"/>
                  </a:cubicBezTo>
                  <a:cubicBezTo>
                    <a:pt x="269" y="197"/>
                    <a:pt x="274" y="197"/>
                    <a:pt x="281" y="197"/>
                  </a:cubicBezTo>
                  <a:cubicBezTo>
                    <a:pt x="289" y="197"/>
                    <a:pt x="283" y="155"/>
                    <a:pt x="281" y="147"/>
                  </a:cubicBezTo>
                  <a:close/>
                </a:path>
              </a:pathLst>
            </a:custGeom>
            <a:solidFill>
              <a:srgbClr val="FCCFA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16" name="Freeform 531"/>
            <p:cNvSpPr>
              <a:spLocks/>
            </p:cNvSpPr>
            <p:nvPr/>
          </p:nvSpPr>
          <p:spPr bwMode="auto">
            <a:xfrm>
              <a:off x="10736262" y="5673494"/>
              <a:ext cx="314325" cy="588963"/>
            </a:xfrm>
            <a:custGeom>
              <a:avLst/>
              <a:gdLst>
                <a:gd name="T0" fmla="*/ 161141 w 158"/>
                <a:gd name="T1" fmla="*/ 55713 h 296"/>
                <a:gd name="T2" fmla="*/ 161141 w 158"/>
                <a:gd name="T3" fmla="*/ 55713 h 296"/>
                <a:gd name="T4" fmla="*/ 9947 w 158"/>
                <a:gd name="T5" fmla="*/ 208923 h 296"/>
                <a:gd name="T6" fmla="*/ 0 w 158"/>
                <a:gd name="T7" fmla="*/ 312389 h 296"/>
                <a:gd name="T8" fmla="*/ 23873 w 158"/>
                <a:gd name="T9" fmla="*/ 507384 h 296"/>
                <a:gd name="T10" fmla="*/ 246685 w 158"/>
                <a:gd name="T11" fmla="*/ 588963 h 296"/>
                <a:gd name="T12" fmla="*/ 246685 w 158"/>
                <a:gd name="T13" fmla="*/ 55713 h 296"/>
                <a:gd name="T14" fmla="*/ 314325 w 158"/>
                <a:gd name="T15" fmla="*/ 0 h 296"/>
                <a:gd name="T16" fmla="*/ 161141 w 158"/>
                <a:gd name="T17" fmla="*/ 55713 h 2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8" h="296">
                  <a:moveTo>
                    <a:pt x="81" y="28"/>
                  </a:moveTo>
                  <a:cubicBezTo>
                    <a:pt x="81" y="28"/>
                    <a:pt x="81" y="28"/>
                    <a:pt x="81" y="28"/>
                  </a:cubicBezTo>
                  <a:cubicBezTo>
                    <a:pt x="39" y="55"/>
                    <a:pt x="5" y="105"/>
                    <a:pt x="5" y="105"/>
                  </a:cubicBezTo>
                  <a:cubicBezTo>
                    <a:pt x="0" y="157"/>
                    <a:pt x="0" y="157"/>
                    <a:pt x="0" y="157"/>
                  </a:cubicBezTo>
                  <a:cubicBezTo>
                    <a:pt x="0" y="157"/>
                    <a:pt x="1" y="224"/>
                    <a:pt x="12" y="255"/>
                  </a:cubicBezTo>
                  <a:cubicBezTo>
                    <a:pt x="24" y="285"/>
                    <a:pt x="117" y="296"/>
                    <a:pt x="124" y="296"/>
                  </a:cubicBezTo>
                  <a:cubicBezTo>
                    <a:pt x="124" y="28"/>
                    <a:pt x="124" y="28"/>
                    <a:pt x="124" y="28"/>
                  </a:cubicBezTo>
                  <a:cubicBezTo>
                    <a:pt x="124" y="16"/>
                    <a:pt x="158" y="0"/>
                    <a:pt x="158" y="0"/>
                  </a:cubicBezTo>
                  <a:cubicBezTo>
                    <a:pt x="115" y="4"/>
                    <a:pt x="84" y="27"/>
                    <a:pt x="81" y="28"/>
                  </a:cubicBezTo>
                  <a:close/>
                </a:path>
              </a:pathLst>
            </a:custGeom>
            <a:solidFill>
              <a:srgbClr val="674A2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17" name="Freeform 532"/>
            <p:cNvSpPr>
              <a:spLocks/>
            </p:cNvSpPr>
            <p:nvPr/>
          </p:nvSpPr>
          <p:spPr bwMode="auto">
            <a:xfrm>
              <a:off x="9458325" y="2420706"/>
              <a:ext cx="508000" cy="952500"/>
            </a:xfrm>
            <a:custGeom>
              <a:avLst/>
              <a:gdLst>
                <a:gd name="T0" fmla="*/ 0 w 255"/>
                <a:gd name="T1" fmla="*/ 579869 h 478"/>
                <a:gd name="T2" fmla="*/ 310776 w 255"/>
                <a:gd name="T3" fmla="*/ 579869 h 478"/>
                <a:gd name="T4" fmla="*/ 191247 w 255"/>
                <a:gd name="T5" fmla="*/ 876778 h 478"/>
                <a:gd name="T6" fmla="*/ 324722 w 255"/>
                <a:gd name="T7" fmla="*/ 952500 h 478"/>
                <a:gd name="T8" fmla="*/ 500031 w 255"/>
                <a:gd name="T9" fmla="*/ 593818 h 478"/>
                <a:gd name="T10" fmla="*/ 494055 w 255"/>
                <a:gd name="T11" fmla="*/ 253070 h 478"/>
                <a:gd name="T12" fmla="*/ 314761 w 255"/>
                <a:gd name="T13" fmla="*/ 5978 h 478"/>
                <a:gd name="T14" fmla="*/ 278902 w 255"/>
                <a:gd name="T15" fmla="*/ 5978 h 478"/>
                <a:gd name="T16" fmla="*/ 103592 w 255"/>
                <a:gd name="T17" fmla="*/ 320821 h 478"/>
                <a:gd name="T18" fmla="*/ 0 w 255"/>
                <a:gd name="T19" fmla="*/ 579869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5" h="478">
                  <a:moveTo>
                    <a:pt x="0" y="291"/>
                  </a:moveTo>
                  <a:cubicBezTo>
                    <a:pt x="156" y="291"/>
                    <a:pt x="156" y="291"/>
                    <a:pt x="156" y="291"/>
                  </a:cubicBezTo>
                  <a:cubicBezTo>
                    <a:pt x="156" y="291"/>
                    <a:pt x="100" y="439"/>
                    <a:pt x="96" y="440"/>
                  </a:cubicBezTo>
                  <a:cubicBezTo>
                    <a:pt x="163" y="478"/>
                    <a:pt x="163" y="478"/>
                    <a:pt x="163" y="478"/>
                  </a:cubicBezTo>
                  <a:cubicBezTo>
                    <a:pt x="163" y="478"/>
                    <a:pt x="249" y="306"/>
                    <a:pt x="251" y="298"/>
                  </a:cubicBezTo>
                  <a:cubicBezTo>
                    <a:pt x="254" y="291"/>
                    <a:pt x="255" y="139"/>
                    <a:pt x="248" y="127"/>
                  </a:cubicBezTo>
                  <a:cubicBezTo>
                    <a:pt x="241" y="114"/>
                    <a:pt x="168" y="5"/>
                    <a:pt x="158" y="3"/>
                  </a:cubicBezTo>
                  <a:cubicBezTo>
                    <a:pt x="149" y="0"/>
                    <a:pt x="140" y="3"/>
                    <a:pt x="140" y="3"/>
                  </a:cubicBezTo>
                  <a:cubicBezTo>
                    <a:pt x="52" y="161"/>
                    <a:pt x="52" y="161"/>
                    <a:pt x="52" y="161"/>
                  </a:cubicBezTo>
                  <a:lnTo>
                    <a:pt x="0" y="291"/>
                  </a:lnTo>
                  <a:close/>
                </a:path>
              </a:pathLst>
            </a:custGeom>
            <a:solidFill>
              <a:srgbClr val="3B3A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18" name="Freeform 533"/>
            <p:cNvSpPr>
              <a:spLocks/>
            </p:cNvSpPr>
            <p:nvPr/>
          </p:nvSpPr>
          <p:spPr bwMode="auto">
            <a:xfrm>
              <a:off x="9763125" y="2688994"/>
              <a:ext cx="42862" cy="160338"/>
            </a:xfrm>
            <a:custGeom>
              <a:avLst/>
              <a:gdLst>
                <a:gd name="T0" fmla="*/ 19483 w 22"/>
                <a:gd name="T1" fmla="*/ 0 h 80"/>
                <a:gd name="T2" fmla="*/ 0 w 22"/>
                <a:gd name="T3" fmla="*/ 96203 h 80"/>
                <a:gd name="T4" fmla="*/ 0 w 22"/>
                <a:gd name="T5" fmla="*/ 126266 h 80"/>
                <a:gd name="T6" fmla="*/ 19483 w 22"/>
                <a:gd name="T7" fmla="*/ 64135 h 80"/>
                <a:gd name="T8" fmla="*/ 29224 w 22"/>
                <a:gd name="T9" fmla="*/ 160338 h 80"/>
                <a:gd name="T10" fmla="*/ 19483 w 22"/>
                <a:gd name="T11" fmla="*/ 0 h 8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80">
                  <a:moveTo>
                    <a:pt x="10" y="0"/>
                  </a:moveTo>
                  <a:cubicBezTo>
                    <a:pt x="0" y="48"/>
                    <a:pt x="0" y="48"/>
                    <a:pt x="0" y="48"/>
                  </a:cubicBezTo>
                  <a:cubicBezTo>
                    <a:pt x="0" y="63"/>
                    <a:pt x="0" y="63"/>
                    <a:pt x="0" y="63"/>
                  </a:cubicBezTo>
                  <a:cubicBezTo>
                    <a:pt x="0" y="63"/>
                    <a:pt x="7" y="25"/>
                    <a:pt x="10" y="32"/>
                  </a:cubicBezTo>
                  <a:cubicBezTo>
                    <a:pt x="12" y="38"/>
                    <a:pt x="15" y="80"/>
                    <a:pt x="15" y="80"/>
                  </a:cubicBezTo>
                  <a:cubicBezTo>
                    <a:pt x="15" y="80"/>
                    <a:pt x="22" y="24"/>
                    <a:pt x="10" y="0"/>
                  </a:cubicBezTo>
                  <a:close/>
                </a:path>
              </a:pathLst>
            </a:custGeom>
            <a:solidFill>
              <a:srgbClr val="2B2B2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19" name="Freeform 534"/>
            <p:cNvSpPr>
              <a:spLocks/>
            </p:cNvSpPr>
            <p:nvPr/>
          </p:nvSpPr>
          <p:spPr bwMode="auto">
            <a:xfrm>
              <a:off x="9736137" y="2720744"/>
              <a:ext cx="53975" cy="279400"/>
            </a:xfrm>
            <a:custGeom>
              <a:avLst/>
              <a:gdLst>
                <a:gd name="T0" fmla="*/ 31750 w 34"/>
                <a:gd name="T1" fmla="*/ 279400 h 176"/>
                <a:gd name="T2" fmla="*/ 53975 w 34"/>
                <a:gd name="T3" fmla="*/ 115888 h 176"/>
                <a:gd name="T4" fmla="*/ 53975 w 34"/>
                <a:gd name="T5" fmla="*/ 0 h 176"/>
                <a:gd name="T6" fmla="*/ 31750 w 34"/>
                <a:gd name="T7" fmla="*/ 47625 h 176"/>
                <a:gd name="T8" fmla="*/ 0 w 34"/>
                <a:gd name="T9" fmla="*/ 279400 h 176"/>
                <a:gd name="T10" fmla="*/ 31750 w 34"/>
                <a:gd name="T11" fmla="*/ 279400 h 1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4" h="176">
                  <a:moveTo>
                    <a:pt x="20" y="176"/>
                  </a:moveTo>
                  <a:lnTo>
                    <a:pt x="34" y="73"/>
                  </a:lnTo>
                  <a:lnTo>
                    <a:pt x="34" y="0"/>
                  </a:lnTo>
                  <a:lnTo>
                    <a:pt x="20" y="30"/>
                  </a:lnTo>
                  <a:lnTo>
                    <a:pt x="0" y="176"/>
                  </a:lnTo>
                  <a:lnTo>
                    <a:pt x="20" y="176"/>
                  </a:lnTo>
                  <a:close/>
                </a:path>
              </a:pathLst>
            </a:custGeom>
            <a:solidFill>
              <a:srgbClr val="2B2B2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20" name="Freeform 535"/>
            <p:cNvSpPr>
              <a:spLocks/>
            </p:cNvSpPr>
            <p:nvPr/>
          </p:nvSpPr>
          <p:spPr bwMode="auto">
            <a:xfrm>
              <a:off x="9645650" y="3300181"/>
              <a:ext cx="133350" cy="90488"/>
            </a:xfrm>
            <a:custGeom>
              <a:avLst/>
              <a:gdLst>
                <a:gd name="T0" fmla="*/ 9525 w 84"/>
                <a:gd name="T1" fmla="*/ 0 h 57"/>
                <a:gd name="T2" fmla="*/ 0 w 84"/>
                <a:gd name="T3" fmla="*/ 22225 h 57"/>
                <a:gd name="T4" fmla="*/ 104775 w 84"/>
                <a:gd name="T5" fmla="*/ 80963 h 57"/>
                <a:gd name="T6" fmla="*/ 120650 w 84"/>
                <a:gd name="T7" fmla="*/ 90488 h 57"/>
                <a:gd name="T8" fmla="*/ 133350 w 84"/>
                <a:gd name="T9" fmla="*/ 68263 h 57"/>
                <a:gd name="T10" fmla="*/ 9525 w 84"/>
                <a:gd name="T11" fmla="*/ 0 h 5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4" h="57">
                  <a:moveTo>
                    <a:pt x="6" y="0"/>
                  </a:moveTo>
                  <a:lnTo>
                    <a:pt x="0" y="14"/>
                  </a:lnTo>
                  <a:lnTo>
                    <a:pt x="66" y="51"/>
                  </a:lnTo>
                  <a:lnTo>
                    <a:pt x="76" y="57"/>
                  </a:lnTo>
                  <a:lnTo>
                    <a:pt x="84" y="43"/>
                  </a:lnTo>
                  <a:lnTo>
                    <a:pt x="6"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21" name="Freeform 536"/>
            <p:cNvSpPr>
              <a:spLocks/>
            </p:cNvSpPr>
            <p:nvPr/>
          </p:nvSpPr>
          <p:spPr bwMode="auto">
            <a:xfrm>
              <a:off x="9539287" y="3333519"/>
              <a:ext cx="204787" cy="354013"/>
            </a:xfrm>
            <a:custGeom>
              <a:avLst/>
              <a:gdLst>
                <a:gd name="T0" fmla="*/ 204787 w 103"/>
                <a:gd name="T1" fmla="*/ 45743 h 178"/>
                <a:gd name="T2" fmla="*/ 159058 w 103"/>
                <a:gd name="T3" fmla="*/ 147174 h 178"/>
                <a:gd name="T4" fmla="*/ 127246 w 103"/>
                <a:gd name="T5" fmla="*/ 300314 h 178"/>
                <a:gd name="T6" fmla="*/ 35788 w 103"/>
                <a:gd name="T7" fmla="*/ 346058 h 178"/>
                <a:gd name="T8" fmla="*/ 1988 w 103"/>
                <a:gd name="T9" fmla="*/ 222750 h 178"/>
                <a:gd name="T10" fmla="*/ 37776 w 103"/>
                <a:gd name="T11" fmla="*/ 87509 h 178"/>
                <a:gd name="T12" fmla="*/ 105376 w 103"/>
                <a:gd name="T13" fmla="*/ 25855 h 178"/>
                <a:gd name="T14" fmla="*/ 123270 w 103"/>
                <a:gd name="T15" fmla="*/ 0 h 178"/>
                <a:gd name="T16" fmla="*/ 204787 w 103"/>
                <a:gd name="T17" fmla="*/ 45743 h 1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3" h="178">
                  <a:moveTo>
                    <a:pt x="103" y="23"/>
                  </a:moveTo>
                  <a:cubicBezTo>
                    <a:pt x="102" y="27"/>
                    <a:pt x="80" y="70"/>
                    <a:pt x="80" y="74"/>
                  </a:cubicBezTo>
                  <a:cubicBezTo>
                    <a:pt x="80" y="77"/>
                    <a:pt x="69" y="145"/>
                    <a:pt x="64" y="151"/>
                  </a:cubicBezTo>
                  <a:cubicBezTo>
                    <a:pt x="59" y="156"/>
                    <a:pt x="24" y="178"/>
                    <a:pt x="18" y="174"/>
                  </a:cubicBezTo>
                  <a:cubicBezTo>
                    <a:pt x="12" y="170"/>
                    <a:pt x="0" y="121"/>
                    <a:pt x="1" y="112"/>
                  </a:cubicBezTo>
                  <a:cubicBezTo>
                    <a:pt x="2" y="103"/>
                    <a:pt x="13" y="51"/>
                    <a:pt x="19" y="44"/>
                  </a:cubicBezTo>
                  <a:cubicBezTo>
                    <a:pt x="25" y="36"/>
                    <a:pt x="49" y="15"/>
                    <a:pt x="53" y="13"/>
                  </a:cubicBezTo>
                  <a:cubicBezTo>
                    <a:pt x="58" y="11"/>
                    <a:pt x="62" y="0"/>
                    <a:pt x="62" y="0"/>
                  </a:cubicBezTo>
                  <a:lnTo>
                    <a:pt x="103" y="23"/>
                  </a:lnTo>
                  <a:close/>
                </a:path>
              </a:pathLst>
            </a:custGeom>
            <a:solidFill>
              <a:srgbClr val="FED4A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22" name="Freeform 537"/>
            <p:cNvSpPr>
              <a:spLocks/>
            </p:cNvSpPr>
            <p:nvPr/>
          </p:nvSpPr>
          <p:spPr bwMode="auto">
            <a:xfrm>
              <a:off x="9458325" y="2131781"/>
              <a:ext cx="246062" cy="565150"/>
            </a:xfrm>
            <a:custGeom>
              <a:avLst/>
              <a:gdLst>
                <a:gd name="T0" fmla="*/ 0 w 124"/>
                <a:gd name="T1" fmla="*/ 0 h 284"/>
                <a:gd name="T2" fmla="*/ 220265 w 124"/>
                <a:gd name="T3" fmla="*/ 81589 h 284"/>
                <a:gd name="T4" fmla="*/ 246062 w 124"/>
                <a:gd name="T5" fmla="*/ 276605 h 284"/>
                <a:gd name="T6" fmla="*/ 236140 w 124"/>
                <a:gd name="T7" fmla="*/ 380083 h 284"/>
                <a:gd name="T8" fmla="*/ 0 w 124"/>
                <a:gd name="T9" fmla="*/ 565150 h 284"/>
                <a:gd name="T10" fmla="*/ 0 w 124"/>
                <a:gd name="T11" fmla="*/ 0 h 2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4" h="284">
                  <a:moveTo>
                    <a:pt x="0" y="0"/>
                  </a:moveTo>
                  <a:cubicBezTo>
                    <a:pt x="6" y="0"/>
                    <a:pt x="100" y="11"/>
                    <a:pt x="111" y="41"/>
                  </a:cubicBezTo>
                  <a:cubicBezTo>
                    <a:pt x="123" y="72"/>
                    <a:pt x="124" y="139"/>
                    <a:pt x="124" y="139"/>
                  </a:cubicBezTo>
                  <a:cubicBezTo>
                    <a:pt x="119" y="191"/>
                    <a:pt x="119" y="191"/>
                    <a:pt x="119" y="191"/>
                  </a:cubicBezTo>
                  <a:cubicBezTo>
                    <a:pt x="119" y="191"/>
                    <a:pt x="59" y="278"/>
                    <a:pt x="0" y="284"/>
                  </a:cubicBezTo>
                  <a:lnTo>
                    <a:pt x="0" y="0"/>
                  </a:lnTo>
                  <a:close/>
                </a:path>
              </a:pathLst>
            </a:custGeom>
            <a:solidFill>
              <a:srgbClr val="7F4B2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23" name="Freeform 538"/>
            <p:cNvSpPr>
              <a:spLocks/>
            </p:cNvSpPr>
            <p:nvPr/>
          </p:nvSpPr>
          <p:spPr bwMode="auto">
            <a:xfrm>
              <a:off x="8950325" y="2420706"/>
              <a:ext cx="508000" cy="952500"/>
            </a:xfrm>
            <a:custGeom>
              <a:avLst/>
              <a:gdLst>
                <a:gd name="T0" fmla="*/ 508000 w 255"/>
                <a:gd name="T1" fmla="*/ 579869 h 478"/>
                <a:gd name="T2" fmla="*/ 197224 w 255"/>
                <a:gd name="T3" fmla="*/ 579869 h 478"/>
                <a:gd name="T4" fmla="*/ 314761 w 255"/>
                <a:gd name="T5" fmla="*/ 876778 h 478"/>
                <a:gd name="T6" fmla="*/ 181286 w 255"/>
                <a:gd name="T7" fmla="*/ 952500 h 478"/>
                <a:gd name="T8" fmla="*/ 5976 w 255"/>
                <a:gd name="T9" fmla="*/ 593818 h 478"/>
                <a:gd name="T10" fmla="*/ 13945 w 255"/>
                <a:gd name="T11" fmla="*/ 253070 h 478"/>
                <a:gd name="T12" fmla="*/ 191247 w 255"/>
                <a:gd name="T13" fmla="*/ 5978 h 478"/>
                <a:gd name="T14" fmla="*/ 229098 w 255"/>
                <a:gd name="T15" fmla="*/ 5978 h 478"/>
                <a:gd name="T16" fmla="*/ 404408 w 255"/>
                <a:gd name="T17" fmla="*/ 320821 h 478"/>
                <a:gd name="T18" fmla="*/ 508000 w 255"/>
                <a:gd name="T19" fmla="*/ 579869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5" h="478">
                  <a:moveTo>
                    <a:pt x="255" y="291"/>
                  </a:moveTo>
                  <a:cubicBezTo>
                    <a:pt x="99" y="291"/>
                    <a:pt x="99" y="291"/>
                    <a:pt x="99" y="291"/>
                  </a:cubicBezTo>
                  <a:cubicBezTo>
                    <a:pt x="99" y="291"/>
                    <a:pt x="155" y="439"/>
                    <a:pt x="158" y="440"/>
                  </a:cubicBezTo>
                  <a:cubicBezTo>
                    <a:pt x="91" y="478"/>
                    <a:pt x="91" y="478"/>
                    <a:pt x="91" y="478"/>
                  </a:cubicBezTo>
                  <a:cubicBezTo>
                    <a:pt x="91" y="478"/>
                    <a:pt x="6" y="306"/>
                    <a:pt x="3" y="298"/>
                  </a:cubicBezTo>
                  <a:cubicBezTo>
                    <a:pt x="1" y="291"/>
                    <a:pt x="0" y="139"/>
                    <a:pt x="7" y="127"/>
                  </a:cubicBezTo>
                  <a:cubicBezTo>
                    <a:pt x="13" y="114"/>
                    <a:pt x="87" y="5"/>
                    <a:pt x="96" y="3"/>
                  </a:cubicBezTo>
                  <a:cubicBezTo>
                    <a:pt x="105" y="0"/>
                    <a:pt x="115" y="3"/>
                    <a:pt x="115" y="3"/>
                  </a:cubicBezTo>
                  <a:cubicBezTo>
                    <a:pt x="203" y="161"/>
                    <a:pt x="203" y="161"/>
                    <a:pt x="203" y="161"/>
                  </a:cubicBezTo>
                  <a:lnTo>
                    <a:pt x="255" y="291"/>
                  </a:lnTo>
                  <a:close/>
                </a:path>
              </a:pathLst>
            </a:custGeom>
            <a:solidFill>
              <a:srgbClr val="3B3A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24" name="Freeform 539"/>
            <p:cNvSpPr>
              <a:spLocks/>
            </p:cNvSpPr>
            <p:nvPr/>
          </p:nvSpPr>
          <p:spPr bwMode="auto">
            <a:xfrm>
              <a:off x="9107488" y="2688994"/>
              <a:ext cx="44450" cy="160338"/>
            </a:xfrm>
            <a:custGeom>
              <a:avLst/>
              <a:gdLst>
                <a:gd name="T0" fmla="*/ 26266 w 22"/>
                <a:gd name="T1" fmla="*/ 0 h 80"/>
                <a:gd name="T2" fmla="*/ 44450 w 22"/>
                <a:gd name="T3" fmla="*/ 96203 h 80"/>
                <a:gd name="T4" fmla="*/ 44450 w 22"/>
                <a:gd name="T5" fmla="*/ 126266 h 80"/>
                <a:gd name="T6" fmla="*/ 26266 w 22"/>
                <a:gd name="T7" fmla="*/ 64135 h 80"/>
                <a:gd name="T8" fmla="*/ 16164 w 22"/>
                <a:gd name="T9" fmla="*/ 160338 h 80"/>
                <a:gd name="T10" fmla="*/ 26266 w 22"/>
                <a:gd name="T11" fmla="*/ 0 h 8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80">
                  <a:moveTo>
                    <a:pt x="13" y="0"/>
                  </a:moveTo>
                  <a:cubicBezTo>
                    <a:pt x="22" y="48"/>
                    <a:pt x="22" y="48"/>
                    <a:pt x="22" y="48"/>
                  </a:cubicBezTo>
                  <a:cubicBezTo>
                    <a:pt x="22" y="63"/>
                    <a:pt x="22" y="63"/>
                    <a:pt x="22" y="63"/>
                  </a:cubicBezTo>
                  <a:cubicBezTo>
                    <a:pt x="22" y="63"/>
                    <a:pt x="15" y="25"/>
                    <a:pt x="13" y="32"/>
                  </a:cubicBezTo>
                  <a:cubicBezTo>
                    <a:pt x="10" y="38"/>
                    <a:pt x="8" y="80"/>
                    <a:pt x="8" y="80"/>
                  </a:cubicBezTo>
                  <a:cubicBezTo>
                    <a:pt x="8" y="80"/>
                    <a:pt x="0" y="24"/>
                    <a:pt x="13" y="0"/>
                  </a:cubicBezTo>
                  <a:close/>
                </a:path>
              </a:pathLst>
            </a:custGeom>
            <a:solidFill>
              <a:srgbClr val="2B2B2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25" name="Freeform 540"/>
            <p:cNvSpPr>
              <a:spLocks/>
            </p:cNvSpPr>
            <p:nvPr/>
          </p:nvSpPr>
          <p:spPr bwMode="auto">
            <a:xfrm>
              <a:off x="9123363" y="2720744"/>
              <a:ext cx="53975" cy="279400"/>
            </a:xfrm>
            <a:custGeom>
              <a:avLst/>
              <a:gdLst>
                <a:gd name="T0" fmla="*/ 23813 w 34"/>
                <a:gd name="T1" fmla="*/ 279400 h 176"/>
                <a:gd name="T2" fmla="*/ 0 w 34"/>
                <a:gd name="T3" fmla="*/ 115888 h 176"/>
                <a:gd name="T4" fmla="*/ 0 w 34"/>
                <a:gd name="T5" fmla="*/ 0 h 176"/>
                <a:gd name="T6" fmla="*/ 23813 w 34"/>
                <a:gd name="T7" fmla="*/ 47625 h 176"/>
                <a:gd name="T8" fmla="*/ 53975 w 34"/>
                <a:gd name="T9" fmla="*/ 279400 h 176"/>
                <a:gd name="T10" fmla="*/ 23813 w 34"/>
                <a:gd name="T11" fmla="*/ 279400 h 1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4" h="176">
                  <a:moveTo>
                    <a:pt x="15" y="176"/>
                  </a:moveTo>
                  <a:lnTo>
                    <a:pt x="0" y="73"/>
                  </a:lnTo>
                  <a:lnTo>
                    <a:pt x="0" y="0"/>
                  </a:lnTo>
                  <a:lnTo>
                    <a:pt x="15" y="30"/>
                  </a:lnTo>
                  <a:lnTo>
                    <a:pt x="34" y="176"/>
                  </a:lnTo>
                  <a:lnTo>
                    <a:pt x="15" y="176"/>
                  </a:lnTo>
                  <a:close/>
                </a:path>
              </a:pathLst>
            </a:custGeom>
            <a:solidFill>
              <a:srgbClr val="2B2B2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26" name="Freeform 541"/>
            <p:cNvSpPr>
              <a:spLocks/>
            </p:cNvSpPr>
            <p:nvPr/>
          </p:nvSpPr>
          <p:spPr bwMode="auto">
            <a:xfrm>
              <a:off x="9137650" y="3300181"/>
              <a:ext cx="131762" cy="90488"/>
            </a:xfrm>
            <a:custGeom>
              <a:avLst/>
              <a:gdLst>
                <a:gd name="T0" fmla="*/ 120650 w 83"/>
                <a:gd name="T1" fmla="*/ 0 h 57"/>
                <a:gd name="T2" fmla="*/ 131762 w 83"/>
                <a:gd name="T3" fmla="*/ 22225 h 57"/>
                <a:gd name="T4" fmla="*/ 26987 w 83"/>
                <a:gd name="T5" fmla="*/ 80963 h 57"/>
                <a:gd name="T6" fmla="*/ 9525 w 83"/>
                <a:gd name="T7" fmla="*/ 90488 h 57"/>
                <a:gd name="T8" fmla="*/ 0 w 83"/>
                <a:gd name="T9" fmla="*/ 68263 h 57"/>
                <a:gd name="T10" fmla="*/ 120650 w 83"/>
                <a:gd name="T11" fmla="*/ 0 h 5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3" h="57">
                  <a:moveTo>
                    <a:pt x="76" y="0"/>
                  </a:moveTo>
                  <a:lnTo>
                    <a:pt x="83" y="14"/>
                  </a:lnTo>
                  <a:lnTo>
                    <a:pt x="17" y="51"/>
                  </a:lnTo>
                  <a:lnTo>
                    <a:pt x="6" y="57"/>
                  </a:lnTo>
                  <a:lnTo>
                    <a:pt x="0" y="43"/>
                  </a:lnTo>
                  <a:lnTo>
                    <a:pt x="76"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27" name="Freeform 542"/>
            <p:cNvSpPr>
              <a:spLocks/>
            </p:cNvSpPr>
            <p:nvPr/>
          </p:nvSpPr>
          <p:spPr bwMode="auto">
            <a:xfrm>
              <a:off x="9170988" y="3333519"/>
              <a:ext cx="203200" cy="354013"/>
            </a:xfrm>
            <a:custGeom>
              <a:avLst/>
              <a:gdLst>
                <a:gd name="T0" fmla="*/ 0 w 102"/>
                <a:gd name="T1" fmla="*/ 45743 h 178"/>
                <a:gd name="T2" fmla="*/ 43827 w 102"/>
                <a:gd name="T3" fmla="*/ 147174 h 178"/>
                <a:gd name="T4" fmla="*/ 77694 w 102"/>
                <a:gd name="T5" fmla="*/ 300314 h 178"/>
                <a:gd name="T6" fmla="*/ 169333 w 102"/>
                <a:gd name="T7" fmla="*/ 346058 h 178"/>
                <a:gd name="T8" fmla="*/ 203200 w 102"/>
                <a:gd name="T9" fmla="*/ 222750 h 178"/>
                <a:gd name="T10" fmla="*/ 165349 w 102"/>
                <a:gd name="T11" fmla="*/ 87509 h 178"/>
                <a:gd name="T12" fmla="*/ 97616 w 102"/>
                <a:gd name="T13" fmla="*/ 25855 h 178"/>
                <a:gd name="T14" fmla="*/ 81678 w 102"/>
                <a:gd name="T15" fmla="*/ 0 h 178"/>
                <a:gd name="T16" fmla="*/ 0 w 102"/>
                <a:gd name="T17" fmla="*/ 45743 h 1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2" h="178">
                  <a:moveTo>
                    <a:pt x="0" y="23"/>
                  </a:moveTo>
                  <a:cubicBezTo>
                    <a:pt x="0" y="27"/>
                    <a:pt x="22" y="70"/>
                    <a:pt x="22" y="74"/>
                  </a:cubicBezTo>
                  <a:cubicBezTo>
                    <a:pt x="22" y="77"/>
                    <a:pt x="34" y="145"/>
                    <a:pt x="39" y="151"/>
                  </a:cubicBezTo>
                  <a:cubicBezTo>
                    <a:pt x="44" y="156"/>
                    <a:pt x="79" y="178"/>
                    <a:pt x="85" y="174"/>
                  </a:cubicBezTo>
                  <a:cubicBezTo>
                    <a:pt x="91" y="170"/>
                    <a:pt x="102" y="121"/>
                    <a:pt x="102" y="112"/>
                  </a:cubicBezTo>
                  <a:cubicBezTo>
                    <a:pt x="101" y="103"/>
                    <a:pt x="90" y="51"/>
                    <a:pt x="83" y="44"/>
                  </a:cubicBezTo>
                  <a:cubicBezTo>
                    <a:pt x="77" y="36"/>
                    <a:pt x="54" y="15"/>
                    <a:pt x="49" y="13"/>
                  </a:cubicBezTo>
                  <a:cubicBezTo>
                    <a:pt x="45" y="11"/>
                    <a:pt x="41" y="0"/>
                    <a:pt x="41" y="0"/>
                  </a:cubicBezTo>
                  <a:lnTo>
                    <a:pt x="0" y="23"/>
                  </a:lnTo>
                  <a:close/>
                </a:path>
              </a:pathLst>
            </a:custGeom>
            <a:solidFill>
              <a:srgbClr val="FED4A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28" name="Freeform 543"/>
            <p:cNvSpPr>
              <a:spLocks/>
            </p:cNvSpPr>
            <p:nvPr/>
          </p:nvSpPr>
          <p:spPr bwMode="auto">
            <a:xfrm>
              <a:off x="9336088" y="2696931"/>
              <a:ext cx="242887" cy="303213"/>
            </a:xfrm>
            <a:custGeom>
              <a:avLst/>
              <a:gdLst>
                <a:gd name="T0" fmla="*/ 121444 w 122"/>
                <a:gd name="T1" fmla="*/ 41891 h 152"/>
                <a:gd name="T2" fmla="*/ 0 w 122"/>
                <a:gd name="T3" fmla="*/ 0 h 152"/>
                <a:gd name="T4" fmla="*/ 121444 w 122"/>
                <a:gd name="T5" fmla="*/ 303213 h 152"/>
                <a:gd name="T6" fmla="*/ 242887 w 122"/>
                <a:gd name="T7" fmla="*/ 0 h 152"/>
                <a:gd name="T8" fmla="*/ 121444 w 122"/>
                <a:gd name="T9" fmla="*/ 41891 h 1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2" h="152">
                  <a:moveTo>
                    <a:pt x="61" y="21"/>
                  </a:moveTo>
                  <a:cubicBezTo>
                    <a:pt x="0" y="0"/>
                    <a:pt x="0" y="0"/>
                    <a:pt x="0" y="0"/>
                  </a:cubicBezTo>
                  <a:cubicBezTo>
                    <a:pt x="12" y="30"/>
                    <a:pt x="61" y="152"/>
                    <a:pt x="61" y="152"/>
                  </a:cubicBezTo>
                  <a:cubicBezTo>
                    <a:pt x="61" y="152"/>
                    <a:pt x="110" y="30"/>
                    <a:pt x="122" y="0"/>
                  </a:cubicBezTo>
                  <a:lnTo>
                    <a:pt x="61" y="21"/>
                  </a:lnTo>
                  <a:close/>
                </a:path>
              </a:pathLst>
            </a:custGeom>
            <a:solidFill>
              <a:srgbClr val="ACADA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29" name="Freeform 544"/>
            <p:cNvSpPr>
              <a:spLocks/>
            </p:cNvSpPr>
            <p:nvPr/>
          </p:nvSpPr>
          <p:spPr bwMode="auto">
            <a:xfrm>
              <a:off x="9170988" y="2408006"/>
              <a:ext cx="573087" cy="393700"/>
            </a:xfrm>
            <a:custGeom>
              <a:avLst/>
              <a:gdLst>
                <a:gd name="T0" fmla="*/ 557168 w 288"/>
                <a:gd name="T1" fmla="*/ 0 h 197"/>
                <a:gd name="T2" fmla="*/ 533289 w 288"/>
                <a:gd name="T3" fmla="*/ 0 h 197"/>
                <a:gd name="T4" fmla="*/ 523340 w 288"/>
                <a:gd name="T5" fmla="*/ 103921 h 197"/>
                <a:gd name="T6" fmla="*/ 286544 w 288"/>
                <a:gd name="T7" fmla="*/ 289779 h 197"/>
                <a:gd name="T8" fmla="*/ 49747 w 288"/>
                <a:gd name="T9" fmla="*/ 103921 h 197"/>
                <a:gd name="T10" fmla="*/ 39798 w 288"/>
                <a:gd name="T11" fmla="*/ 0 h 197"/>
                <a:gd name="T12" fmla="*/ 13929 w 288"/>
                <a:gd name="T13" fmla="*/ 0 h 197"/>
                <a:gd name="T14" fmla="*/ 13929 w 288"/>
                <a:gd name="T15" fmla="*/ 99924 h 197"/>
                <a:gd name="T16" fmla="*/ 59697 w 288"/>
                <a:gd name="T17" fmla="*/ 133898 h 197"/>
                <a:gd name="T18" fmla="*/ 109444 w 288"/>
                <a:gd name="T19" fmla="*/ 269794 h 197"/>
                <a:gd name="T20" fmla="*/ 286544 w 288"/>
                <a:gd name="T21" fmla="*/ 393700 h 197"/>
                <a:gd name="T22" fmla="*/ 461653 w 288"/>
                <a:gd name="T23" fmla="*/ 269794 h 197"/>
                <a:gd name="T24" fmla="*/ 513390 w 288"/>
                <a:gd name="T25" fmla="*/ 133898 h 197"/>
                <a:gd name="T26" fmla="*/ 557168 w 288"/>
                <a:gd name="T27" fmla="*/ 99924 h 197"/>
                <a:gd name="T28" fmla="*/ 557168 w 288"/>
                <a:gd name="T29" fmla="*/ 0 h 19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88" h="197">
                  <a:moveTo>
                    <a:pt x="280" y="0"/>
                  </a:moveTo>
                  <a:cubicBezTo>
                    <a:pt x="273" y="0"/>
                    <a:pt x="268" y="0"/>
                    <a:pt x="268" y="0"/>
                  </a:cubicBezTo>
                  <a:cubicBezTo>
                    <a:pt x="263" y="52"/>
                    <a:pt x="263" y="52"/>
                    <a:pt x="263" y="52"/>
                  </a:cubicBezTo>
                  <a:cubicBezTo>
                    <a:pt x="263" y="52"/>
                    <a:pt x="184" y="145"/>
                    <a:pt x="144" y="145"/>
                  </a:cubicBezTo>
                  <a:cubicBezTo>
                    <a:pt x="103" y="145"/>
                    <a:pt x="25" y="52"/>
                    <a:pt x="25" y="52"/>
                  </a:cubicBezTo>
                  <a:cubicBezTo>
                    <a:pt x="20" y="0"/>
                    <a:pt x="20" y="0"/>
                    <a:pt x="20" y="0"/>
                  </a:cubicBezTo>
                  <a:cubicBezTo>
                    <a:pt x="20" y="0"/>
                    <a:pt x="15" y="0"/>
                    <a:pt x="7" y="0"/>
                  </a:cubicBezTo>
                  <a:cubicBezTo>
                    <a:pt x="0" y="0"/>
                    <a:pt x="6" y="42"/>
                    <a:pt x="7" y="50"/>
                  </a:cubicBezTo>
                  <a:cubicBezTo>
                    <a:pt x="8" y="59"/>
                    <a:pt x="30" y="67"/>
                    <a:pt x="30" y="67"/>
                  </a:cubicBezTo>
                  <a:cubicBezTo>
                    <a:pt x="30" y="67"/>
                    <a:pt x="46" y="115"/>
                    <a:pt x="55" y="135"/>
                  </a:cubicBezTo>
                  <a:cubicBezTo>
                    <a:pt x="64" y="155"/>
                    <a:pt x="144" y="197"/>
                    <a:pt x="144" y="197"/>
                  </a:cubicBezTo>
                  <a:cubicBezTo>
                    <a:pt x="144" y="197"/>
                    <a:pt x="224" y="155"/>
                    <a:pt x="232" y="135"/>
                  </a:cubicBezTo>
                  <a:cubicBezTo>
                    <a:pt x="241" y="115"/>
                    <a:pt x="258" y="67"/>
                    <a:pt x="258" y="67"/>
                  </a:cubicBezTo>
                  <a:cubicBezTo>
                    <a:pt x="258" y="67"/>
                    <a:pt x="279" y="59"/>
                    <a:pt x="280" y="50"/>
                  </a:cubicBezTo>
                  <a:cubicBezTo>
                    <a:pt x="282" y="42"/>
                    <a:pt x="288" y="0"/>
                    <a:pt x="280" y="0"/>
                  </a:cubicBezTo>
                  <a:close/>
                </a:path>
              </a:pathLst>
            </a:custGeom>
            <a:solidFill>
              <a:srgbClr val="FCCFA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30" name="Freeform 545"/>
            <p:cNvSpPr>
              <a:spLocks/>
            </p:cNvSpPr>
            <p:nvPr/>
          </p:nvSpPr>
          <p:spPr bwMode="auto">
            <a:xfrm>
              <a:off x="9210675" y="2131781"/>
              <a:ext cx="314325" cy="588963"/>
            </a:xfrm>
            <a:custGeom>
              <a:avLst/>
              <a:gdLst>
                <a:gd name="T0" fmla="*/ 161141 w 158"/>
                <a:gd name="T1" fmla="*/ 533250 h 296"/>
                <a:gd name="T2" fmla="*/ 161141 w 158"/>
                <a:gd name="T3" fmla="*/ 533250 h 296"/>
                <a:gd name="T4" fmla="*/ 9947 w 158"/>
                <a:gd name="T5" fmla="*/ 380040 h 296"/>
                <a:gd name="T6" fmla="*/ 0 w 158"/>
                <a:gd name="T7" fmla="*/ 276574 h 296"/>
                <a:gd name="T8" fmla="*/ 23873 w 158"/>
                <a:gd name="T9" fmla="*/ 81579 h 296"/>
                <a:gd name="T10" fmla="*/ 246685 w 158"/>
                <a:gd name="T11" fmla="*/ 0 h 296"/>
                <a:gd name="T12" fmla="*/ 246685 w 158"/>
                <a:gd name="T13" fmla="*/ 533250 h 296"/>
                <a:gd name="T14" fmla="*/ 314325 w 158"/>
                <a:gd name="T15" fmla="*/ 588963 h 296"/>
                <a:gd name="T16" fmla="*/ 161141 w 158"/>
                <a:gd name="T17" fmla="*/ 533250 h 2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8" h="296">
                  <a:moveTo>
                    <a:pt x="81" y="268"/>
                  </a:moveTo>
                  <a:cubicBezTo>
                    <a:pt x="81" y="268"/>
                    <a:pt x="81" y="268"/>
                    <a:pt x="81" y="268"/>
                  </a:cubicBezTo>
                  <a:cubicBezTo>
                    <a:pt x="39" y="241"/>
                    <a:pt x="5" y="191"/>
                    <a:pt x="5" y="191"/>
                  </a:cubicBezTo>
                  <a:cubicBezTo>
                    <a:pt x="0" y="139"/>
                    <a:pt x="0" y="139"/>
                    <a:pt x="0" y="139"/>
                  </a:cubicBezTo>
                  <a:cubicBezTo>
                    <a:pt x="0" y="139"/>
                    <a:pt x="1" y="72"/>
                    <a:pt x="12" y="41"/>
                  </a:cubicBezTo>
                  <a:cubicBezTo>
                    <a:pt x="24" y="11"/>
                    <a:pt x="117" y="0"/>
                    <a:pt x="124" y="0"/>
                  </a:cubicBezTo>
                  <a:cubicBezTo>
                    <a:pt x="124" y="268"/>
                    <a:pt x="124" y="268"/>
                    <a:pt x="124" y="268"/>
                  </a:cubicBezTo>
                  <a:cubicBezTo>
                    <a:pt x="124" y="280"/>
                    <a:pt x="158" y="296"/>
                    <a:pt x="158" y="296"/>
                  </a:cubicBezTo>
                  <a:cubicBezTo>
                    <a:pt x="115" y="292"/>
                    <a:pt x="84" y="269"/>
                    <a:pt x="81" y="268"/>
                  </a:cubicBezTo>
                  <a:close/>
                </a:path>
              </a:pathLst>
            </a:custGeom>
            <a:solidFill>
              <a:srgbClr val="6E3D1A"/>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31" name="Rectangle 546"/>
            <p:cNvSpPr>
              <a:spLocks noChangeArrowheads="1"/>
            </p:cNvSpPr>
            <p:nvPr/>
          </p:nvSpPr>
          <p:spPr bwMode="auto">
            <a:xfrm>
              <a:off x="7734300" y="3350981"/>
              <a:ext cx="401637" cy="515938"/>
            </a:xfrm>
            <a:prstGeom prst="rect">
              <a:avLst/>
            </a:prstGeom>
            <a:solidFill>
              <a:srgbClr val="F7F8F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19632" name="Freeform 547"/>
            <p:cNvSpPr>
              <a:spLocks noEditPoints="1"/>
            </p:cNvSpPr>
            <p:nvPr/>
          </p:nvSpPr>
          <p:spPr bwMode="auto">
            <a:xfrm>
              <a:off x="7713663" y="3303356"/>
              <a:ext cx="438150" cy="588963"/>
            </a:xfrm>
            <a:custGeom>
              <a:avLst/>
              <a:gdLst>
                <a:gd name="T0" fmla="*/ 39832 w 220"/>
                <a:gd name="T1" fmla="*/ 584984 h 296"/>
                <a:gd name="T2" fmla="*/ 71697 w 220"/>
                <a:gd name="T3" fmla="*/ 584984 h 296"/>
                <a:gd name="T4" fmla="*/ 71697 w 220"/>
                <a:gd name="T5" fmla="*/ 588963 h 296"/>
                <a:gd name="T6" fmla="*/ 117504 w 220"/>
                <a:gd name="T7" fmla="*/ 588963 h 296"/>
                <a:gd name="T8" fmla="*/ 117504 w 220"/>
                <a:gd name="T9" fmla="*/ 584984 h 296"/>
                <a:gd name="T10" fmla="*/ 400310 w 220"/>
                <a:gd name="T11" fmla="*/ 584984 h 296"/>
                <a:gd name="T12" fmla="*/ 438150 w 220"/>
                <a:gd name="T13" fmla="*/ 541209 h 296"/>
                <a:gd name="T14" fmla="*/ 438150 w 220"/>
                <a:gd name="T15" fmla="*/ 43774 h 296"/>
                <a:gd name="T16" fmla="*/ 400310 w 220"/>
                <a:gd name="T17" fmla="*/ 0 h 296"/>
                <a:gd name="T18" fmla="*/ 39832 w 220"/>
                <a:gd name="T19" fmla="*/ 0 h 296"/>
                <a:gd name="T20" fmla="*/ 0 w 220"/>
                <a:gd name="T21" fmla="*/ 43774 h 296"/>
                <a:gd name="T22" fmla="*/ 0 w 220"/>
                <a:gd name="T23" fmla="*/ 541209 h 296"/>
                <a:gd name="T24" fmla="*/ 39832 w 220"/>
                <a:gd name="T25" fmla="*/ 584984 h 296"/>
                <a:gd name="T26" fmla="*/ 31865 w 220"/>
                <a:gd name="T27" fmla="*/ 53723 h 296"/>
                <a:gd name="T28" fmla="*/ 408276 w 220"/>
                <a:gd name="T29" fmla="*/ 53723 h 296"/>
                <a:gd name="T30" fmla="*/ 408276 w 220"/>
                <a:gd name="T31" fmla="*/ 547178 h 296"/>
                <a:gd name="T32" fmla="*/ 31865 w 220"/>
                <a:gd name="T33" fmla="*/ 547178 h 296"/>
                <a:gd name="T34" fmla="*/ 31865 w 220"/>
                <a:gd name="T35" fmla="*/ 53723 h 29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20" h="296">
                  <a:moveTo>
                    <a:pt x="20" y="294"/>
                  </a:moveTo>
                  <a:cubicBezTo>
                    <a:pt x="36" y="294"/>
                    <a:pt x="36" y="294"/>
                    <a:pt x="36" y="294"/>
                  </a:cubicBezTo>
                  <a:cubicBezTo>
                    <a:pt x="36" y="296"/>
                    <a:pt x="36" y="296"/>
                    <a:pt x="36" y="296"/>
                  </a:cubicBezTo>
                  <a:cubicBezTo>
                    <a:pt x="59" y="296"/>
                    <a:pt x="59" y="296"/>
                    <a:pt x="59" y="296"/>
                  </a:cubicBezTo>
                  <a:cubicBezTo>
                    <a:pt x="59" y="294"/>
                    <a:pt x="59" y="294"/>
                    <a:pt x="59" y="294"/>
                  </a:cubicBezTo>
                  <a:cubicBezTo>
                    <a:pt x="201" y="294"/>
                    <a:pt x="201" y="294"/>
                    <a:pt x="201" y="294"/>
                  </a:cubicBezTo>
                  <a:cubicBezTo>
                    <a:pt x="211" y="294"/>
                    <a:pt x="220" y="284"/>
                    <a:pt x="220" y="272"/>
                  </a:cubicBezTo>
                  <a:cubicBezTo>
                    <a:pt x="220" y="22"/>
                    <a:pt x="220" y="22"/>
                    <a:pt x="220" y="22"/>
                  </a:cubicBezTo>
                  <a:cubicBezTo>
                    <a:pt x="220" y="10"/>
                    <a:pt x="211" y="0"/>
                    <a:pt x="201" y="0"/>
                  </a:cubicBezTo>
                  <a:cubicBezTo>
                    <a:pt x="20" y="0"/>
                    <a:pt x="20" y="0"/>
                    <a:pt x="20" y="0"/>
                  </a:cubicBezTo>
                  <a:cubicBezTo>
                    <a:pt x="9" y="0"/>
                    <a:pt x="0" y="10"/>
                    <a:pt x="0" y="22"/>
                  </a:cubicBezTo>
                  <a:cubicBezTo>
                    <a:pt x="0" y="272"/>
                    <a:pt x="0" y="272"/>
                    <a:pt x="0" y="272"/>
                  </a:cubicBezTo>
                  <a:cubicBezTo>
                    <a:pt x="0" y="284"/>
                    <a:pt x="9" y="294"/>
                    <a:pt x="20" y="294"/>
                  </a:cubicBezTo>
                  <a:close/>
                  <a:moveTo>
                    <a:pt x="16" y="27"/>
                  </a:moveTo>
                  <a:cubicBezTo>
                    <a:pt x="205" y="27"/>
                    <a:pt x="205" y="27"/>
                    <a:pt x="205" y="27"/>
                  </a:cubicBezTo>
                  <a:cubicBezTo>
                    <a:pt x="205" y="275"/>
                    <a:pt x="205" y="275"/>
                    <a:pt x="205" y="275"/>
                  </a:cubicBezTo>
                  <a:cubicBezTo>
                    <a:pt x="16" y="275"/>
                    <a:pt x="16" y="275"/>
                    <a:pt x="16" y="275"/>
                  </a:cubicBezTo>
                  <a:lnTo>
                    <a:pt x="16" y="27"/>
                  </a:lnTo>
                  <a:close/>
                </a:path>
              </a:pathLst>
            </a:custGeom>
            <a:solidFill>
              <a:srgbClr val="39353A"/>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33" name="Freeform 548"/>
            <p:cNvSpPr>
              <a:spLocks/>
            </p:cNvSpPr>
            <p:nvPr/>
          </p:nvSpPr>
          <p:spPr bwMode="auto">
            <a:xfrm>
              <a:off x="7767638" y="3792306"/>
              <a:ext cx="336550" cy="42863"/>
            </a:xfrm>
            <a:custGeom>
              <a:avLst/>
              <a:gdLst>
                <a:gd name="T0" fmla="*/ 7966 w 169"/>
                <a:gd name="T1" fmla="*/ 0 h 21"/>
                <a:gd name="T2" fmla="*/ 326593 w 169"/>
                <a:gd name="T3" fmla="*/ 0 h 21"/>
                <a:gd name="T4" fmla="*/ 336550 w 169"/>
                <a:gd name="T5" fmla="*/ 8164 h 21"/>
                <a:gd name="T6" fmla="*/ 336550 w 169"/>
                <a:gd name="T7" fmla="*/ 34699 h 21"/>
                <a:gd name="T8" fmla="*/ 326593 w 169"/>
                <a:gd name="T9" fmla="*/ 42863 h 21"/>
                <a:gd name="T10" fmla="*/ 7966 w 169"/>
                <a:gd name="T11" fmla="*/ 42863 h 21"/>
                <a:gd name="T12" fmla="*/ 0 w 169"/>
                <a:gd name="T13" fmla="*/ 34699 h 21"/>
                <a:gd name="T14" fmla="*/ 0 w 169"/>
                <a:gd name="T15" fmla="*/ 8164 h 21"/>
                <a:gd name="T16" fmla="*/ 7966 w 169"/>
                <a:gd name="T17" fmla="*/ 0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9" h="21">
                  <a:moveTo>
                    <a:pt x="4" y="0"/>
                  </a:moveTo>
                  <a:cubicBezTo>
                    <a:pt x="164" y="0"/>
                    <a:pt x="164" y="0"/>
                    <a:pt x="164" y="0"/>
                  </a:cubicBezTo>
                  <a:cubicBezTo>
                    <a:pt x="167" y="0"/>
                    <a:pt x="169" y="2"/>
                    <a:pt x="169" y="4"/>
                  </a:cubicBezTo>
                  <a:cubicBezTo>
                    <a:pt x="169" y="17"/>
                    <a:pt x="169" y="17"/>
                    <a:pt x="169" y="17"/>
                  </a:cubicBezTo>
                  <a:cubicBezTo>
                    <a:pt x="169" y="19"/>
                    <a:pt x="167" y="21"/>
                    <a:pt x="164" y="21"/>
                  </a:cubicBezTo>
                  <a:cubicBezTo>
                    <a:pt x="4" y="21"/>
                    <a:pt x="4" y="21"/>
                    <a:pt x="4" y="21"/>
                  </a:cubicBezTo>
                  <a:cubicBezTo>
                    <a:pt x="2" y="21"/>
                    <a:pt x="0" y="19"/>
                    <a:pt x="0" y="17"/>
                  </a:cubicBezTo>
                  <a:cubicBezTo>
                    <a:pt x="0" y="4"/>
                    <a:pt x="0" y="4"/>
                    <a:pt x="0" y="4"/>
                  </a:cubicBezTo>
                  <a:cubicBezTo>
                    <a:pt x="0" y="2"/>
                    <a:pt x="2" y="0"/>
                    <a:pt x="4" y="0"/>
                  </a:cubicBezTo>
                  <a:close/>
                </a:path>
              </a:pathLst>
            </a:custGeom>
            <a:solidFill>
              <a:srgbClr val="2F506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34" name="Freeform 549"/>
            <p:cNvSpPr>
              <a:spLocks/>
            </p:cNvSpPr>
            <p:nvPr/>
          </p:nvSpPr>
          <p:spPr bwMode="auto">
            <a:xfrm>
              <a:off x="7762875" y="3789131"/>
              <a:ext cx="344487" cy="49213"/>
            </a:xfrm>
            <a:custGeom>
              <a:avLst/>
              <a:gdLst>
                <a:gd name="T0" fmla="*/ 11948 w 173"/>
                <a:gd name="T1" fmla="*/ 3937 h 25"/>
                <a:gd name="T2" fmla="*/ 11948 w 173"/>
                <a:gd name="T3" fmla="*/ 7874 h 25"/>
                <a:gd name="T4" fmla="*/ 330548 w 173"/>
                <a:gd name="T5" fmla="*/ 7874 h 25"/>
                <a:gd name="T6" fmla="*/ 336522 w 173"/>
                <a:gd name="T7" fmla="*/ 11811 h 25"/>
                <a:gd name="T8" fmla="*/ 336522 w 173"/>
                <a:gd name="T9" fmla="*/ 37402 h 25"/>
                <a:gd name="T10" fmla="*/ 330548 w 173"/>
                <a:gd name="T11" fmla="*/ 41339 h 25"/>
                <a:gd name="T12" fmla="*/ 11948 w 173"/>
                <a:gd name="T13" fmla="*/ 41339 h 25"/>
                <a:gd name="T14" fmla="*/ 7965 w 173"/>
                <a:gd name="T15" fmla="*/ 37402 h 25"/>
                <a:gd name="T16" fmla="*/ 7965 w 173"/>
                <a:gd name="T17" fmla="*/ 11811 h 25"/>
                <a:gd name="T18" fmla="*/ 11948 w 173"/>
                <a:gd name="T19" fmla="*/ 7874 h 25"/>
                <a:gd name="T20" fmla="*/ 11948 w 173"/>
                <a:gd name="T21" fmla="*/ 3937 h 25"/>
                <a:gd name="T22" fmla="*/ 11948 w 173"/>
                <a:gd name="T23" fmla="*/ 0 h 25"/>
                <a:gd name="T24" fmla="*/ 0 w 173"/>
                <a:gd name="T25" fmla="*/ 11811 h 25"/>
                <a:gd name="T26" fmla="*/ 0 w 173"/>
                <a:gd name="T27" fmla="*/ 37402 h 25"/>
                <a:gd name="T28" fmla="*/ 11948 w 173"/>
                <a:gd name="T29" fmla="*/ 49213 h 25"/>
                <a:gd name="T30" fmla="*/ 330548 w 173"/>
                <a:gd name="T31" fmla="*/ 49213 h 25"/>
                <a:gd name="T32" fmla="*/ 344487 w 173"/>
                <a:gd name="T33" fmla="*/ 37402 h 25"/>
                <a:gd name="T34" fmla="*/ 344487 w 173"/>
                <a:gd name="T35" fmla="*/ 11811 h 25"/>
                <a:gd name="T36" fmla="*/ 330548 w 173"/>
                <a:gd name="T37" fmla="*/ 0 h 25"/>
                <a:gd name="T38" fmla="*/ 11948 w 173"/>
                <a:gd name="T39" fmla="*/ 0 h 25"/>
                <a:gd name="T40" fmla="*/ 11948 w 173"/>
                <a:gd name="T41" fmla="*/ 3937 h 2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73" h="25">
                  <a:moveTo>
                    <a:pt x="6" y="2"/>
                  </a:moveTo>
                  <a:cubicBezTo>
                    <a:pt x="6" y="4"/>
                    <a:pt x="6" y="4"/>
                    <a:pt x="6" y="4"/>
                  </a:cubicBezTo>
                  <a:cubicBezTo>
                    <a:pt x="166" y="4"/>
                    <a:pt x="166" y="4"/>
                    <a:pt x="166" y="4"/>
                  </a:cubicBezTo>
                  <a:cubicBezTo>
                    <a:pt x="167" y="4"/>
                    <a:pt x="169" y="5"/>
                    <a:pt x="169" y="6"/>
                  </a:cubicBezTo>
                  <a:cubicBezTo>
                    <a:pt x="169" y="19"/>
                    <a:pt x="169" y="19"/>
                    <a:pt x="169" y="19"/>
                  </a:cubicBezTo>
                  <a:cubicBezTo>
                    <a:pt x="169" y="20"/>
                    <a:pt x="167" y="21"/>
                    <a:pt x="166" y="21"/>
                  </a:cubicBezTo>
                  <a:cubicBezTo>
                    <a:pt x="6" y="21"/>
                    <a:pt x="6" y="21"/>
                    <a:pt x="6" y="21"/>
                  </a:cubicBezTo>
                  <a:cubicBezTo>
                    <a:pt x="5" y="21"/>
                    <a:pt x="4" y="20"/>
                    <a:pt x="4" y="19"/>
                  </a:cubicBezTo>
                  <a:cubicBezTo>
                    <a:pt x="4" y="6"/>
                    <a:pt x="4" y="6"/>
                    <a:pt x="4" y="6"/>
                  </a:cubicBezTo>
                  <a:cubicBezTo>
                    <a:pt x="4" y="5"/>
                    <a:pt x="5" y="4"/>
                    <a:pt x="6" y="4"/>
                  </a:cubicBezTo>
                  <a:cubicBezTo>
                    <a:pt x="6" y="2"/>
                    <a:pt x="6" y="2"/>
                    <a:pt x="6" y="2"/>
                  </a:cubicBezTo>
                  <a:cubicBezTo>
                    <a:pt x="6" y="0"/>
                    <a:pt x="6" y="0"/>
                    <a:pt x="6" y="0"/>
                  </a:cubicBezTo>
                  <a:cubicBezTo>
                    <a:pt x="3" y="0"/>
                    <a:pt x="0" y="3"/>
                    <a:pt x="0" y="6"/>
                  </a:cubicBezTo>
                  <a:cubicBezTo>
                    <a:pt x="0" y="19"/>
                    <a:pt x="0" y="19"/>
                    <a:pt x="0" y="19"/>
                  </a:cubicBezTo>
                  <a:cubicBezTo>
                    <a:pt x="0" y="22"/>
                    <a:pt x="3" y="25"/>
                    <a:pt x="6" y="25"/>
                  </a:cubicBezTo>
                  <a:cubicBezTo>
                    <a:pt x="166" y="25"/>
                    <a:pt x="166" y="25"/>
                    <a:pt x="166" y="25"/>
                  </a:cubicBezTo>
                  <a:cubicBezTo>
                    <a:pt x="170" y="25"/>
                    <a:pt x="173" y="22"/>
                    <a:pt x="173" y="19"/>
                  </a:cubicBezTo>
                  <a:cubicBezTo>
                    <a:pt x="173" y="6"/>
                    <a:pt x="173" y="6"/>
                    <a:pt x="173" y="6"/>
                  </a:cubicBezTo>
                  <a:cubicBezTo>
                    <a:pt x="173" y="3"/>
                    <a:pt x="170" y="0"/>
                    <a:pt x="166" y="0"/>
                  </a:cubicBezTo>
                  <a:cubicBezTo>
                    <a:pt x="6" y="0"/>
                    <a:pt x="6" y="0"/>
                    <a:pt x="6" y="0"/>
                  </a:cubicBezTo>
                  <a:lnTo>
                    <a:pt x="6" y="2"/>
                  </a:lnTo>
                  <a:close/>
                </a:path>
              </a:pathLst>
            </a:custGeom>
            <a:solidFill>
              <a:srgbClr val="2F506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35" name="Freeform 550"/>
            <p:cNvSpPr>
              <a:spLocks/>
            </p:cNvSpPr>
            <p:nvPr/>
          </p:nvSpPr>
          <p:spPr bwMode="auto">
            <a:xfrm>
              <a:off x="7767638" y="3376381"/>
              <a:ext cx="336550" cy="42863"/>
            </a:xfrm>
            <a:custGeom>
              <a:avLst/>
              <a:gdLst>
                <a:gd name="T0" fmla="*/ 7966 w 169"/>
                <a:gd name="T1" fmla="*/ 0 h 21"/>
                <a:gd name="T2" fmla="*/ 326593 w 169"/>
                <a:gd name="T3" fmla="*/ 0 h 21"/>
                <a:gd name="T4" fmla="*/ 336550 w 169"/>
                <a:gd name="T5" fmla="*/ 8164 h 21"/>
                <a:gd name="T6" fmla="*/ 336550 w 169"/>
                <a:gd name="T7" fmla="*/ 34699 h 21"/>
                <a:gd name="T8" fmla="*/ 326593 w 169"/>
                <a:gd name="T9" fmla="*/ 42863 h 21"/>
                <a:gd name="T10" fmla="*/ 7966 w 169"/>
                <a:gd name="T11" fmla="*/ 42863 h 21"/>
                <a:gd name="T12" fmla="*/ 0 w 169"/>
                <a:gd name="T13" fmla="*/ 34699 h 21"/>
                <a:gd name="T14" fmla="*/ 0 w 169"/>
                <a:gd name="T15" fmla="*/ 8164 h 21"/>
                <a:gd name="T16" fmla="*/ 7966 w 169"/>
                <a:gd name="T17" fmla="*/ 0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9" h="21">
                  <a:moveTo>
                    <a:pt x="4" y="0"/>
                  </a:moveTo>
                  <a:cubicBezTo>
                    <a:pt x="164" y="0"/>
                    <a:pt x="164" y="0"/>
                    <a:pt x="164" y="0"/>
                  </a:cubicBezTo>
                  <a:cubicBezTo>
                    <a:pt x="167" y="0"/>
                    <a:pt x="169" y="2"/>
                    <a:pt x="169" y="4"/>
                  </a:cubicBezTo>
                  <a:cubicBezTo>
                    <a:pt x="169" y="17"/>
                    <a:pt x="169" y="17"/>
                    <a:pt x="169" y="17"/>
                  </a:cubicBezTo>
                  <a:cubicBezTo>
                    <a:pt x="169" y="19"/>
                    <a:pt x="167" y="21"/>
                    <a:pt x="164" y="21"/>
                  </a:cubicBezTo>
                  <a:cubicBezTo>
                    <a:pt x="4" y="21"/>
                    <a:pt x="4" y="21"/>
                    <a:pt x="4" y="21"/>
                  </a:cubicBezTo>
                  <a:cubicBezTo>
                    <a:pt x="2" y="21"/>
                    <a:pt x="0" y="19"/>
                    <a:pt x="0" y="17"/>
                  </a:cubicBezTo>
                  <a:cubicBezTo>
                    <a:pt x="0" y="4"/>
                    <a:pt x="0" y="4"/>
                    <a:pt x="0" y="4"/>
                  </a:cubicBezTo>
                  <a:cubicBezTo>
                    <a:pt x="0" y="2"/>
                    <a:pt x="2" y="0"/>
                    <a:pt x="4" y="0"/>
                  </a:cubicBezTo>
                  <a:close/>
                </a:path>
              </a:pathLst>
            </a:custGeom>
            <a:solidFill>
              <a:srgbClr val="D2D3D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36" name="Freeform 551"/>
            <p:cNvSpPr>
              <a:spLocks/>
            </p:cNvSpPr>
            <p:nvPr/>
          </p:nvSpPr>
          <p:spPr bwMode="auto">
            <a:xfrm>
              <a:off x="8053388" y="3736744"/>
              <a:ext cx="50800" cy="34925"/>
            </a:xfrm>
            <a:custGeom>
              <a:avLst/>
              <a:gdLst>
                <a:gd name="T0" fmla="*/ 4064 w 25"/>
                <a:gd name="T1" fmla="*/ 0 h 17"/>
                <a:gd name="T2" fmla="*/ 44704 w 25"/>
                <a:gd name="T3" fmla="*/ 0 h 17"/>
                <a:gd name="T4" fmla="*/ 50800 w 25"/>
                <a:gd name="T5" fmla="*/ 4109 h 17"/>
                <a:gd name="T6" fmla="*/ 50800 w 25"/>
                <a:gd name="T7" fmla="*/ 30816 h 17"/>
                <a:gd name="T8" fmla="*/ 44704 w 25"/>
                <a:gd name="T9" fmla="*/ 34925 h 17"/>
                <a:gd name="T10" fmla="*/ 4064 w 25"/>
                <a:gd name="T11" fmla="*/ 34925 h 17"/>
                <a:gd name="T12" fmla="*/ 0 w 25"/>
                <a:gd name="T13" fmla="*/ 30816 h 17"/>
                <a:gd name="T14" fmla="*/ 0 w 25"/>
                <a:gd name="T15" fmla="*/ 4109 h 17"/>
                <a:gd name="T16" fmla="*/ 4064 w 25"/>
                <a:gd name="T17" fmla="*/ 0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 h="17">
                  <a:moveTo>
                    <a:pt x="2" y="0"/>
                  </a:moveTo>
                  <a:cubicBezTo>
                    <a:pt x="22" y="0"/>
                    <a:pt x="22" y="0"/>
                    <a:pt x="22" y="0"/>
                  </a:cubicBezTo>
                  <a:cubicBezTo>
                    <a:pt x="24" y="0"/>
                    <a:pt x="25" y="1"/>
                    <a:pt x="25" y="2"/>
                  </a:cubicBezTo>
                  <a:cubicBezTo>
                    <a:pt x="25" y="15"/>
                    <a:pt x="25" y="15"/>
                    <a:pt x="25" y="15"/>
                  </a:cubicBezTo>
                  <a:cubicBezTo>
                    <a:pt x="25" y="16"/>
                    <a:pt x="24" y="17"/>
                    <a:pt x="22" y="17"/>
                  </a:cubicBezTo>
                  <a:cubicBezTo>
                    <a:pt x="2" y="17"/>
                    <a:pt x="2" y="17"/>
                    <a:pt x="2" y="17"/>
                  </a:cubicBezTo>
                  <a:cubicBezTo>
                    <a:pt x="1" y="17"/>
                    <a:pt x="0" y="16"/>
                    <a:pt x="0" y="15"/>
                  </a:cubicBezTo>
                  <a:cubicBezTo>
                    <a:pt x="0" y="2"/>
                    <a:pt x="0" y="2"/>
                    <a:pt x="0" y="2"/>
                  </a:cubicBezTo>
                  <a:cubicBezTo>
                    <a:pt x="0" y="1"/>
                    <a:pt x="1" y="0"/>
                    <a:pt x="2" y="0"/>
                  </a:cubicBezTo>
                  <a:close/>
                </a:path>
              </a:pathLst>
            </a:custGeom>
            <a:solidFill>
              <a:srgbClr val="D2D3D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37" name="Freeform 552"/>
            <p:cNvSpPr>
              <a:spLocks/>
            </p:cNvSpPr>
            <p:nvPr/>
          </p:nvSpPr>
          <p:spPr bwMode="auto">
            <a:xfrm>
              <a:off x="7770813" y="3765319"/>
              <a:ext cx="60325" cy="6350"/>
            </a:xfrm>
            <a:custGeom>
              <a:avLst/>
              <a:gdLst>
                <a:gd name="T0" fmla="*/ 4022 w 30"/>
                <a:gd name="T1" fmla="*/ 0 h 3"/>
                <a:gd name="T2" fmla="*/ 56303 w 30"/>
                <a:gd name="T3" fmla="*/ 0 h 3"/>
                <a:gd name="T4" fmla="*/ 60325 w 30"/>
                <a:gd name="T5" fmla="*/ 4233 h 3"/>
                <a:gd name="T6" fmla="*/ 56303 w 30"/>
                <a:gd name="T7" fmla="*/ 6350 h 3"/>
                <a:gd name="T8" fmla="*/ 4022 w 30"/>
                <a:gd name="T9" fmla="*/ 6350 h 3"/>
                <a:gd name="T10" fmla="*/ 0 w 30"/>
                <a:gd name="T11" fmla="*/ 4233 h 3"/>
                <a:gd name="T12" fmla="*/ 4022 w 30"/>
                <a:gd name="T13" fmla="*/ 0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3">
                  <a:moveTo>
                    <a:pt x="2" y="0"/>
                  </a:moveTo>
                  <a:cubicBezTo>
                    <a:pt x="28" y="0"/>
                    <a:pt x="28" y="0"/>
                    <a:pt x="28" y="0"/>
                  </a:cubicBezTo>
                  <a:cubicBezTo>
                    <a:pt x="29" y="0"/>
                    <a:pt x="30" y="1"/>
                    <a:pt x="30" y="2"/>
                  </a:cubicBezTo>
                  <a:cubicBezTo>
                    <a:pt x="30" y="2"/>
                    <a:pt x="29" y="3"/>
                    <a:pt x="28" y="3"/>
                  </a:cubicBezTo>
                  <a:cubicBezTo>
                    <a:pt x="2" y="3"/>
                    <a:pt x="2" y="3"/>
                    <a:pt x="2" y="3"/>
                  </a:cubicBezTo>
                  <a:cubicBezTo>
                    <a:pt x="1" y="3"/>
                    <a:pt x="0" y="2"/>
                    <a:pt x="0" y="2"/>
                  </a:cubicBezTo>
                  <a:cubicBezTo>
                    <a:pt x="0" y="1"/>
                    <a:pt x="1" y="0"/>
                    <a:pt x="2" y="0"/>
                  </a:cubicBezTo>
                  <a:close/>
                </a:path>
              </a:pathLst>
            </a:custGeom>
            <a:solidFill>
              <a:srgbClr val="D2D3D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38" name="Freeform 553"/>
            <p:cNvSpPr>
              <a:spLocks/>
            </p:cNvSpPr>
            <p:nvPr/>
          </p:nvSpPr>
          <p:spPr bwMode="auto">
            <a:xfrm>
              <a:off x="7770813" y="3751031"/>
              <a:ext cx="60325" cy="6350"/>
            </a:xfrm>
            <a:custGeom>
              <a:avLst/>
              <a:gdLst>
                <a:gd name="T0" fmla="*/ 4022 w 30"/>
                <a:gd name="T1" fmla="*/ 0 h 3"/>
                <a:gd name="T2" fmla="*/ 56303 w 30"/>
                <a:gd name="T3" fmla="*/ 0 h 3"/>
                <a:gd name="T4" fmla="*/ 60325 w 30"/>
                <a:gd name="T5" fmla="*/ 4233 h 3"/>
                <a:gd name="T6" fmla="*/ 56303 w 30"/>
                <a:gd name="T7" fmla="*/ 6350 h 3"/>
                <a:gd name="T8" fmla="*/ 4022 w 30"/>
                <a:gd name="T9" fmla="*/ 6350 h 3"/>
                <a:gd name="T10" fmla="*/ 0 w 30"/>
                <a:gd name="T11" fmla="*/ 4233 h 3"/>
                <a:gd name="T12" fmla="*/ 4022 w 30"/>
                <a:gd name="T13" fmla="*/ 0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3">
                  <a:moveTo>
                    <a:pt x="2" y="0"/>
                  </a:moveTo>
                  <a:cubicBezTo>
                    <a:pt x="28" y="0"/>
                    <a:pt x="28" y="0"/>
                    <a:pt x="28" y="0"/>
                  </a:cubicBezTo>
                  <a:cubicBezTo>
                    <a:pt x="29" y="0"/>
                    <a:pt x="30" y="1"/>
                    <a:pt x="30" y="2"/>
                  </a:cubicBezTo>
                  <a:cubicBezTo>
                    <a:pt x="30" y="2"/>
                    <a:pt x="29" y="3"/>
                    <a:pt x="28" y="3"/>
                  </a:cubicBezTo>
                  <a:cubicBezTo>
                    <a:pt x="2" y="3"/>
                    <a:pt x="2" y="3"/>
                    <a:pt x="2" y="3"/>
                  </a:cubicBezTo>
                  <a:cubicBezTo>
                    <a:pt x="1" y="3"/>
                    <a:pt x="0" y="2"/>
                    <a:pt x="0" y="2"/>
                  </a:cubicBezTo>
                  <a:cubicBezTo>
                    <a:pt x="0" y="1"/>
                    <a:pt x="1" y="0"/>
                    <a:pt x="2" y="0"/>
                  </a:cubicBezTo>
                  <a:close/>
                </a:path>
              </a:pathLst>
            </a:custGeom>
            <a:solidFill>
              <a:srgbClr val="D2D3D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39" name="Freeform 554"/>
            <p:cNvSpPr>
              <a:spLocks/>
            </p:cNvSpPr>
            <p:nvPr/>
          </p:nvSpPr>
          <p:spPr bwMode="auto">
            <a:xfrm>
              <a:off x="7932738" y="2428644"/>
              <a:ext cx="508000" cy="949325"/>
            </a:xfrm>
            <a:custGeom>
              <a:avLst/>
              <a:gdLst>
                <a:gd name="T0" fmla="*/ 0 w 255"/>
                <a:gd name="T1" fmla="*/ 579148 h 477"/>
                <a:gd name="T2" fmla="*/ 310776 w 255"/>
                <a:gd name="T3" fmla="*/ 579148 h 477"/>
                <a:gd name="T4" fmla="*/ 193239 w 255"/>
                <a:gd name="T5" fmla="*/ 875688 h 477"/>
                <a:gd name="T6" fmla="*/ 324722 w 255"/>
                <a:gd name="T7" fmla="*/ 949325 h 477"/>
                <a:gd name="T8" fmla="*/ 502024 w 255"/>
                <a:gd name="T9" fmla="*/ 593079 h 477"/>
                <a:gd name="T10" fmla="*/ 494055 w 255"/>
                <a:gd name="T11" fmla="*/ 252755 h 477"/>
                <a:gd name="T12" fmla="*/ 316753 w 255"/>
                <a:gd name="T13" fmla="*/ 5971 h 477"/>
                <a:gd name="T14" fmla="*/ 278902 w 255"/>
                <a:gd name="T15" fmla="*/ 5971 h 477"/>
                <a:gd name="T16" fmla="*/ 103592 w 255"/>
                <a:gd name="T17" fmla="*/ 320422 h 477"/>
                <a:gd name="T18" fmla="*/ 0 w 255"/>
                <a:gd name="T19" fmla="*/ 579148 h 4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5" h="477">
                  <a:moveTo>
                    <a:pt x="0" y="291"/>
                  </a:moveTo>
                  <a:cubicBezTo>
                    <a:pt x="156" y="291"/>
                    <a:pt x="156" y="291"/>
                    <a:pt x="156" y="291"/>
                  </a:cubicBezTo>
                  <a:cubicBezTo>
                    <a:pt x="156" y="291"/>
                    <a:pt x="100" y="439"/>
                    <a:pt x="97" y="440"/>
                  </a:cubicBezTo>
                  <a:cubicBezTo>
                    <a:pt x="163" y="477"/>
                    <a:pt x="163" y="477"/>
                    <a:pt x="163" y="477"/>
                  </a:cubicBezTo>
                  <a:cubicBezTo>
                    <a:pt x="163" y="477"/>
                    <a:pt x="249" y="306"/>
                    <a:pt x="252" y="298"/>
                  </a:cubicBezTo>
                  <a:cubicBezTo>
                    <a:pt x="254" y="291"/>
                    <a:pt x="255" y="139"/>
                    <a:pt x="248" y="127"/>
                  </a:cubicBezTo>
                  <a:cubicBezTo>
                    <a:pt x="241" y="114"/>
                    <a:pt x="168" y="5"/>
                    <a:pt x="159" y="3"/>
                  </a:cubicBezTo>
                  <a:cubicBezTo>
                    <a:pt x="149" y="0"/>
                    <a:pt x="140" y="3"/>
                    <a:pt x="140" y="3"/>
                  </a:cubicBezTo>
                  <a:cubicBezTo>
                    <a:pt x="52" y="161"/>
                    <a:pt x="52" y="161"/>
                    <a:pt x="52" y="161"/>
                  </a:cubicBezTo>
                  <a:lnTo>
                    <a:pt x="0" y="291"/>
                  </a:lnTo>
                  <a:close/>
                </a:path>
              </a:pathLst>
            </a:custGeom>
            <a:solidFill>
              <a:srgbClr val="3B3A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40" name="Freeform 555"/>
            <p:cNvSpPr>
              <a:spLocks/>
            </p:cNvSpPr>
            <p:nvPr/>
          </p:nvSpPr>
          <p:spPr bwMode="auto">
            <a:xfrm>
              <a:off x="8239125" y="2696931"/>
              <a:ext cx="44450" cy="160338"/>
            </a:xfrm>
            <a:custGeom>
              <a:avLst/>
              <a:gdLst>
                <a:gd name="T0" fmla="*/ 18184 w 22"/>
                <a:gd name="T1" fmla="*/ 0 h 80"/>
                <a:gd name="T2" fmla="*/ 0 w 22"/>
                <a:gd name="T3" fmla="*/ 96203 h 80"/>
                <a:gd name="T4" fmla="*/ 0 w 22"/>
                <a:gd name="T5" fmla="*/ 126266 h 80"/>
                <a:gd name="T6" fmla="*/ 18184 w 22"/>
                <a:gd name="T7" fmla="*/ 64135 h 80"/>
                <a:gd name="T8" fmla="*/ 28286 w 22"/>
                <a:gd name="T9" fmla="*/ 160338 h 80"/>
                <a:gd name="T10" fmla="*/ 18184 w 22"/>
                <a:gd name="T11" fmla="*/ 0 h 8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80">
                  <a:moveTo>
                    <a:pt x="9" y="0"/>
                  </a:moveTo>
                  <a:cubicBezTo>
                    <a:pt x="0" y="48"/>
                    <a:pt x="0" y="48"/>
                    <a:pt x="0" y="48"/>
                  </a:cubicBezTo>
                  <a:cubicBezTo>
                    <a:pt x="0" y="63"/>
                    <a:pt x="0" y="63"/>
                    <a:pt x="0" y="63"/>
                  </a:cubicBezTo>
                  <a:cubicBezTo>
                    <a:pt x="0" y="63"/>
                    <a:pt x="6" y="25"/>
                    <a:pt x="9" y="32"/>
                  </a:cubicBezTo>
                  <a:cubicBezTo>
                    <a:pt x="11" y="38"/>
                    <a:pt x="14" y="80"/>
                    <a:pt x="14" y="80"/>
                  </a:cubicBezTo>
                  <a:cubicBezTo>
                    <a:pt x="14" y="80"/>
                    <a:pt x="22" y="24"/>
                    <a:pt x="9" y="0"/>
                  </a:cubicBezTo>
                  <a:close/>
                </a:path>
              </a:pathLst>
            </a:custGeom>
            <a:solidFill>
              <a:srgbClr val="2B2B2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41" name="Freeform 556"/>
            <p:cNvSpPr>
              <a:spLocks/>
            </p:cNvSpPr>
            <p:nvPr/>
          </p:nvSpPr>
          <p:spPr bwMode="auto">
            <a:xfrm>
              <a:off x="8212138" y="2728681"/>
              <a:ext cx="55562" cy="279400"/>
            </a:xfrm>
            <a:custGeom>
              <a:avLst/>
              <a:gdLst>
                <a:gd name="T0" fmla="*/ 31750 w 35"/>
                <a:gd name="T1" fmla="*/ 279400 h 176"/>
                <a:gd name="T2" fmla="*/ 55562 w 35"/>
                <a:gd name="T3" fmla="*/ 115888 h 176"/>
                <a:gd name="T4" fmla="*/ 55562 w 35"/>
                <a:gd name="T5" fmla="*/ 0 h 176"/>
                <a:gd name="T6" fmla="*/ 31750 w 35"/>
                <a:gd name="T7" fmla="*/ 47625 h 176"/>
                <a:gd name="T8" fmla="*/ 0 w 35"/>
                <a:gd name="T9" fmla="*/ 279400 h 176"/>
                <a:gd name="T10" fmla="*/ 31750 w 35"/>
                <a:gd name="T11" fmla="*/ 279400 h 1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5" h="176">
                  <a:moveTo>
                    <a:pt x="20" y="176"/>
                  </a:moveTo>
                  <a:lnTo>
                    <a:pt x="35" y="73"/>
                  </a:lnTo>
                  <a:lnTo>
                    <a:pt x="35" y="0"/>
                  </a:lnTo>
                  <a:lnTo>
                    <a:pt x="20" y="30"/>
                  </a:lnTo>
                  <a:lnTo>
                    <a:pt x="0" y="176"/>
                  </a:lnTo>
                  <a:lnTo>
                    <a:pt x="20" y="176"/>
                  </a:lnTo>
                  <a:close/>
                </a:path>
              </a:pathLst>
            </a:custGeom>
            <a:solidFill>
              <a:srgbClr val="2B2B2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42" name="Freeform 557"/>
            <p:cNvSpPr>
              <a:spLocks/>
            </p:cNvSpPr>
            <p:nvPr/>
          </p:nvSpPr>
          <p:spPr bwMode="auto">
            <a:xfrm>
              <a:off x="8121650" y="3308119"/>
              <a:ext cx="131762" cy="90488"/>
            </a:xfrm>
            <a:custGeom>
              <a:avLst/>
              <a:gdLst>
                <a:gd name="T0" fmla="*/ 7937 w 83"/>
                <a:gd name="T1" fmla="*/ 0 h 57"/>
                <a:gd name="T2" fmla="*/ 0 w 83"/>
                <a:gd name="T3" fmla="*/ 22225 h 57"/>
                <a:gd name="T4" fmla="*/ 103187 w 83"/>
                <a:gd name="T5" fmla="*/ 80963 h 57"/>
                <a:gd name="T6" fmla="*/ 122237 w 83"/>
                <a:gd name="T7" fmla="*/ 90488 h 57"/>
                <a:gd name="T8" fmla="*/ 131762 w 83"/>
                <a:gd name="T9" fmla="*/ 68263 h 57"/>
                <a:gd name="T10" fmla="*/ 7937 w 83"/>
                <a:gd name="T11" fmla="*/ 0 h 5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3" h="57">
                  <a:moveTo>
                    <a:pt x="5" y="0"/>
                  </a:moveTo>
                  <a:lnTo>
                    <a:pt x="0" y="14"/>
                  </a:lnTo>
                  <a:lnTo>
                    <a:pt x="65" y="51"/>
                  </a:lnTo>
                  <a:lnTo>
                    <a:pt x="77" y="57"/>
                  </a:lnTo>
                  <a:lnTo>
                    <a:pt x="83" y="43"/>
                  </a:lnTo>
                  <a:lnTo>
                    <a:pt x="5"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43" name="Freeform 558"/>
            <p:cNvSpPr>
              <a:spLocks/>
            </p:cNvSpPr>
            <p:nvPr/>
          </p:nvSpPr>
          <p:spPr bwMode="auto">
            <a:xfrm>
              <a:off x="8013700" y="3341456"/>
              <a:ext cx="206375" cy="354013"/>
            </a:xfrm>
            <a:custGeom>
              <a:avLst/>
              <a:gdLst>
                <a:gd name="T0" fmla="*/ 206375 w 103"/>
                <a:gd name="T1" fmla="*/ 43754 h 178"/>
                <a:gd name="T2" fmla="*/ 162295 w 103"/>
                <a:gd name="T3" fmla="*/ 147174 h 178"/>
                <a:gd name="T4" fmla="*/ 128233 w 103"/>
                <a:gd name="T5" fmla="*/ 298326 h 178"/>
                <a:gd name="T6" fmla="*/ 36066 w 103"/>
                <a:gd name="T7" fmla="*/ 346058 h 178"/>
                <a:gd name="T8" fmla="*/ 2004 w 103"/>
                <a:gd name="T9" fmla="*/ 222750 h 178"/>
                <a:gd name="T10" fmla="*/ 38069 w 103"/>
                <a:gd name="T11" fmla="*/ 87509 h 178"/>
                <a:gd name="T12" fmla="*/ 108197 w 103"/>
                <a:gd name="T13" fmla="*/ 25855 h 178"/>
                <a:gd name="T14" fmla="*/ 124226 w 103"/>
                <a:gd name="T15" fmla="*/ 0 h 178"/>
                <a:gd name="T16" fmla="*/ 206375 w 103"/>
                <a:gd name="T17" fmla="*/ 43754 h 1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3" h="178">
                  <a:moveTo>
                    <a:pt x="103" y="22"/>
                  </a:moveTo>
                  <a:cubicBezTo>
                    <a:pt x="102" y="27"/>
                    <a:pt x="81" y="70"/>
                    <a:pt x="81" y="74"/>
                  </a:cubicBezTo>
                  <a:cubicBezTo>
                    <a:pt x="81" y="77"/>
                    <a:pt x="69" y="145"/>
                    <a:pt x="64" y="150"/>
                  </a:cubicBezTo>
                  <a:cubicBezTo>
                    <a:pt x="59" y="155"/>
                    <a:pt x="24" y="178"/>
                    <a:pt x="18" y="174"/>
                  </a:cubicBezTo>
                  <a:cubicBezTo>
                    <a:pt x="12" y="169"/>
                    <a:pt x="0" y="121"/>
                    <a:pt x="1" y="112"/>
                  </a:cubicBezTo>
                  <a:cubicBezTo>
                    <a:pt x="2" y="103"/>
                    <a:pt x="13" y="51"/>
                    <a:pt x="19" y="44"/>
                  </a:cubicBezTo>
                  <a:cubicBezTo>
                    <a:pt x="26" y="36"/>
                    <a:pt x="49" y="15"/>
                    <a:pt x="54" y="13"/>
                  </a:cubicBezTo>
                  <a:cubicBezTo>
                    <a:pt x="58" y="11"/>
                    <a:pt x="62" y="0"/>
                    <a:pt x="62" y="0"/>
                  </a:cubicBezTo>
                  <a:lnTo>
                    <a:pt x="103" y="22"/>
                  </a:lnTo>
                  <a:close/>
                </a:path>
              </a:pathLst>
            </a:custGeom>
            <a:solidFill>
              <a:srgbClr val="FED4A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44" name="Freeform 559"/>
            <p:cNvSpPr>
              <a:spLocks/>
            </p:cNvSpPr>
            <p:nvPr/>
          </p:nvSpPr>
          <p:spPr bwMode="auto">
            <a:xfrm>
              <a:off x="7932738" y="2138131"/>
              <a:ext cx="246062" cy="566738"/>
            </a:xfrm>
            <a:custGeom>
              <a:avLst/>
              <a:gdLst>
                <a:gd name="T0" fmla="*/ 0 w 124"/>
                <a:gd name="T1" fmla="*/ 0 h 285"/>
                <a:gd name="T2" fmla="*/ 220265 w 124"/>
                <a:gd name="T3" fmla="*/ 83519 h 285"/>
                <a:gd name="T4" fmla="*/ 246062 w 124"/>
                <a:gd name="T5" fmla="*/ 278398 h 285"/>
                <a:gd name="T6" fmla="*/ 236140 w 124"/>
                <a:gd name="T7" fmla="*/ 381802 h 285"/>
                <a:gd name="T8" fmla="*/ 0 w 124"/>
                <a:gd name="T9" fmla="*/ 566738 h 285"/>
                <a:gd name="T10" fmla="*/ 0 w 124"/>
                <a:gd name="T11" fmla="*/ 0 h 2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4" h="285">
                  <a:moveTo>
                    <a:pt x="0" y="0"/>
                  </a:moveTo>
                  <a:cubicBezTo>
                    <a:pt x="6" y="0"/>
                    <a:pt x="100" y="12"/>
                    <a:pt x="111" y="42"/>
                  </a:cubicBezTo>
                  <a:cubicBezTo>
                    <a:pt x="123" y="73"/>
                    <a:pt x="124" y="140"/>
                    <a:pt x="124" y="140"/>
                  </a:cubicBezTo>
                  <a:cubicBezTo>
                    <a:pt x="119" y="192"/>
                    <a:pt x="119" y="192"/>
                    <a:pt x="119" y="192"/>
                  </a:cubicBezTo>
                  <a:cubicBezTo>
                    <a:pt x="119" y="192"/>
                    <a:pt x="60" y="279"/>
                    <a:pt x="0" y="285"/>
                  </a:cubicBezTo>
                  <a:lnTo>
                    <a:pt x="0" y="0"/>
                  </a:lnTo>
                  <a:close/>
                </a:path>
              </a:pathLst>
            </a:custGeom>
            <a:solidFill>
              <a:srgbClr val="7D5C2A"/>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45" name="Freeform 560"/>
            <p:cNvSpPr>
              <a:spLocks/>
            </p:cNvSpPr>
            <p:nvPr/>
          </p:nvSpPr>
          <p:spPr bwMode="auto">
            <a:xfrm>
              <a:off x="7424738" y="2428644"/>
              <a:ext cx="508000" cy="949325"/>
            </a:xfrm>
            <a:custGeom>
              <a:avLst/>
              <a:gdLst>
                <a:gd name="T0" fmla="*/ 508000 w 255"/>
                <a:gd name="T1" fmla="*/ 579148 h 477"/>
                <a:gd name="T2" fmla="*/ 197224 w 255"/>
                <a:gd name="T3" fmla="*/ 579148 h 477"/>
                <a:gd name="T4" fmla="*/ 314761 w 255"/>
                <a:gd name="T5" fmla="*/ 875688 h 477"/>
                <a:gd name="T6" fmla="*/ 183278 w 255"/>
                <a:gd name="T7" fmla="*/ 949325 h 477"/>
                <a:gd name="T8" fmla="*/ 5976 w 255"/>
                <a:gd name="T9" fmla="*/ 593079 h 477"/>
                <a:gd name="T10" fmla="*/ 13945 w 255"/>
                <a:gd name="T11" fmla="*/ 252755 h 477"/>
                <a:gd name="T12" fmla="*/ 191247 w 255"/>
                <a:gd name="T13" fmla="*/ 5971 h 477"/>
                <a:gd name="T14" fmla="*/ 229098 w 255"/>
                <a:gd name="T15" fmla="*/ 5971 h 477"/>
                <a:gd name="T16" fmla="*/ 404408 w 255"/>
                <a:gd name="T17" fmla="*/ 320422 h 477"/>
                <a:gd name="T18" fmla="*/ 508000 w 255"/>
                <a:gd name="T19" fmla="*/ 579148 h 4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5" h="477">
                  <a:moveTo>
                    <a:pt x="255" y="291"/>
                  </a:moveTo>
                  <a:cubicBezTo>
                    <a:pt x="99" y="291"/>
                    <a:pt x="99" y="291"/>
                    <a:pt x="99" y="291"/>
                  </a:cubicBezTo>
                  <a:cubicBezTo>
                    <a:pt x="99" y="291"/>
                    <a:pt x="155" y="439"/>
                    <a:pt x="158" y="440"/>
                  </a:cubicBezTo>
                  <a:cubicBezTo>
                    <a:pt x="92" y="477"/>
                    <a:pt x="92" y="477"/>
                    <a:pt x="92" y="477"/>
                  </a:cubicBezTo>
                  <a:cubicBezTo>
                    <a:pt x="92" y="477"/>
                    <a:pt x="6" y="306"/>
                    <a:pt x="3" y="298"/>
                  </a:cubicBezTo>
                  <a:cubicBezTo>
                    <a:pt x="1" y="291"/>
                    <a:pt x="0" y="139"/>
                    <a:pt x="7" y="127"/>
                  </a:cubicBezTo>
                  <a:cubicBezTo>
                    <a:pt x="14" y="114"/>
                    <a:pt x="87" y="5"/>
                    <a:pt x="96" y="3"/>
                  </a:cubicBezTo>
                  <a:cubicBezTo>
                    <a:pt x="106" y="0"/>
                    <a:pt x="115" y="3"/>
                    <a:pt x="115" y="3"/>
                  </a:cubicBezTo>
                  <a:cubicBezTo>
                    <a:pt x="203" y="161"/>
                    <a:pt x="203" y="161"/>
                    <a:pt x="203" y="161"/>
                  </a:cubicBezTo>
                  <a:lnTo>
                    <a:pt x="255" y="291"/>
                  </a:lnTo>
                  <a:close/>
                </a:path>
              </a:pathLst>
            </a:custGeom>
            <a:solidFill>
              <a:srgbClr val="3B3A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46" name="Freeform 561"/>
            <p:cNvSpPr>
              <a:spLocks/>
            </p:cNvSpPr>
            <p:nvPr/>
          </p:nvSpPr>
          <p:spPr bwMode="auto">
            <a:xfrm>
              <a:off x="7583488" y="2696931"/>
              <a:ext cx="42862" cy="160338"/>
            </a:xfrm>
            <a:custGeom>
              <a:avLst/>
              <a:gdLst>
                <a:gd name="T0" fmla="*/ 24493 w 21"/>
                <a:gd name="T1" fmla="*/ 0 h 80"/>
                <a:gd name="T2" fmla="*/ 42862 w 21"/>
                <a:gd name="T3" fmla="*/ 96203 h 80"/>
                <a:gd name="T4" fmla="*/ 42862 w 21"/>
                <a:gd name="T5" fmla="*/ 126266 h 80"/>
                <a:gd name="T6" fmla="*/ 24493 w 21"/>
                <a:gd name="T7" fmla="*/ 64135 h 80"/>
                <a:gd name="T8" fmla="*/ 14287 w 21"/>
                <a:gd name="T9" fmla="*/ 160338 h 80"/>
                <a:gd name="T10" fmla="*/ 24493 w 21"/>
                <a:gd name="T11" fmla="*/ 0 h 8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80">
                  <a:moveTo>
                    <a:pt x="12" y="0"/>
                  </a:moveTo>
                  <a:cubicBezTo>
                    <a:pt x="21" y="48"/>
                    <a:pt x="21" y="48"/>
                    <a:pt x="21" y="48"/>
                  </a:cubicBezTo>
                  <a:cubicBezTo>
                    <a:pt x="21" y="63"/>
                    <a:pt x="21" y="63"/>
                    <a:pt x="21" y="63"/>
                  </a:cubicBezTo>
                  <a:cubicBezTo>
                    <a:pt x="21" y="63"/>
                    <a:pt x="15" y="25"/>
                    <a:pt x="12" y="32"/>
                  </a:cubicBezTo>
                  <a:cubicBezTo>
                    <a:pt x="10" y="38"/>
                    <a:pt x="7" y="80"/>
                    <a:pt x="7" y="80"/>
                  </a:cubicBezTo>
                  <a:cubicBezTo>
                    <a:pt x="7" y="80"/>
                    <a:pt x="0" y="24"/>
                    <a:pt x="12" y="0"/>
                  </a:cubicBezTo>
                  <a:close/>
                </a:path>
              </a:pathLst>
            </a:custGeom>
            <a:solidFill>
              <a:srgbClr val="2B2B2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47" name="Freeform 562"/>
            <p:cNvSpPr>
              <a:spLocks/>
            </p:cNvSpPr>
            <p:nvPr/>
          </p:nvSpPr>
          <p:spPr bwMode="auto">
            <a:xfrm>
              <a:off x="7599363" y="2728681"/>
              <a:ext cx="53975" cy="279400"/>
            </a:xfrm>
            <a:custGeom>
              <a:avLst/>
              <a:gdLst>
                <a:gd name="T0" fmla="*/ 22225 w 34"/>
                <a:gd name="T1" fmla="*/ 279400 h 176"/>
                <a:gd name="T2" fmla="*/ 0 w 34"/>
                <a:gd name="T3" fmla="*/ 115888 h 176"/>
                <a:gd name="T4" fmla="*/ 0 w 34"/>
                <a:gd name="T5" fmla="*/ 0 h 176"/>
                <a:gd name="T6" fmla="*/ 22225 w 34"/>
                <a:gd name="T7" fmla="*/ 47625 h 176"/>
                <a:gd name="T8" fmla="*/ 53975 w 34"/>
                <a:gd name="T9" fmla="*/ 279400 h 176"/>
                <a:gd name="T10" fmla="*/ 22225 w 34"/>
                <a:gd name="T11" fmla="*/ 279400 h 1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4" h="176">
                  <a:moveTo>
                    <a:pt x="14" y="176"/>
                  </a:moveTo>
                  <a:lnTo>
                    <a:pt x="0" y="73"/>
                  </a:lnTo>
                  <a:lnTo>
                    <a:pt x="0" y="0"/>
                  </a:lnTo>
                  <a:lnTo>
                    <a:pt x="14" y="30"/>
                  </a:lnTo>
                  <a:lnTo>
                    <a:pt x="34" y="176"/>
                  </a:lnTo>
                  <a:lnTo>
                    <a:pt x="14" y="176"/>
                  </a:lnTo>
                  <a:close/>
                </a:path>
              </a:pathLst>
            </a:custGeom>
            <a:solidFill>
              <a:srgbClr val="2B2B2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48" name="Freeform 563"/>
            <p:cNvSpPr>
              <a:spLocks/>
            </p:cNvSpPr>
            <p:nvPr/>
          </p:nvSpPr>
          <p:spPr bwMode="auto">
            <a:xfrm>
              <a:off x="7612063" y="3308119"/>
              <a:ext cx="133350" cy="90488"/>
            </a:xfrm>
            <a:custGeom>
              <a:avLst/>
              <a:gdLst>
                <a:gd name="T0" fmla="*/ 123825 w 84"/>
                <a:gd name="T1" fmla="*/ 0 h 57"/>
                <a:gd name="T2" fmla="*/ 133350 w 84"/>
                <a:gd name="T3" fmla="*/ 22225 h 57"/>
                <a:gd name="T4" fmla="*/ 28575 w 84"/>
                <a:gd name="T5" fmla="*/ 80963 h 57"/>
                <a:gd name="T6" fmla="*/ 9525 w 84"/>
                <a:gd name="T7" fmla="*/ 90488 h 57"/>
                <a:gd name="T8" fmla="*/ 0 w 84"/>
                <a:gd name="T9" fmla="*/ 68263 h 57"/>
                <a:gd name="T10" fmla="*/ 123825 w 84"/>
                <a:gd name="T11" fmla="*/ 0 h 5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4" h="57">
                  <a:moveTo>
                    <a:pt x="78" y="0"/>
                  </a:moveTo>
                  <a:lnTo>
                    <a:pt x="84" y="14"/>
                  </a:lnTo>
                  <a:lnTo>
                    <a:pt x="18" y="51"/>
                  </a:lnTo>
                  <a:lnTo>
                    <a:pt x="6" y="57"/>
                  </a:lnTo>
                  <a:lnTo>
                    <a:pt x="0" y="43"/>
                  </a:lnTo>
                  <a:lnTo>
                    <a:pt x="78"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49" name="Freeform 564"/>
            <p:cNvSpPr>
              <a:spLocks/>
            </p:cNvSpPr>
            <p:nvPr/>
          </p:nvSpPr>
          <p:spPr bwMode="auto">
            <a:xfrm>
              <a:off x="7645400" y="3341456"/>
              <a:ext cx="206375" cy="354013"/>
            </a:xfrm>
            <a:custGeom>
              <a:avLst/>
              <a:gdLst>
                <a:gd name="T0" fmla="*/ 0 w 103"/>
                <a:gd name="T1" fmla="*/ 43754 h 178"/>
                <a:gd name="T2" fmla="*/ 46084 w 103"/>
                <a:gd name="T3" fmla="*/ 147174 h 178"/>
                <a:gd name="T4" fmla="*/ 78142 w 103"/>
                <a:gd name="T5" fmla="*/ 298326 h 178"/>
                <a:gd name="T6" fmla="*/ 170309 w 103"/>
                <a:gd name="T7" fmla="*/ 346058 h 178"/>
                <a:gd name="T8" fmla="*/ 204371 w 103"/>
                <a:gd name="T9" fmla="*/ 222750 h 178"/>
                <a:gd name="T10" fmla="*/ 168306 w 103"/>
                <a:gd name="T11" fmla="*/ 87509 h 178"/>
                <a:gd name="T12" fmla="*/ 100182 w 103"/>
                <a:gd name="T13" fmla="*/ 25855 h 178"/>
                <a:gd name="T14" fmla="*/ 82149 w 103"/>
                <a:gd name="T15" fmla="*/ 0 h 178"/>
                <a:gd name="T16" fmla="*/ 0 w 103"/>
                <a:gd name="T17" fmla="*/ 43754 h 1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3" h="178">
                  <a:moveTo>
                    <a:pt x="0" y="22"/>
                  </a:moveTo>
                  <a:cubicBezTo>
                    <a:pt x="1" y="27"/>
                    <a:pt x="23" y="70"/>
                    <a:pt x="23" y="74"/>
                  </a:cubicBezTo>
                  <a:cubicBezTo>
                    <a:pt x="23" y="77"/>
                    <a:pt x="34" y="145"/>
                    <a:pt x="39" y="150"/>
                  </a:cubicBezTo>
                  <a:cubicBezTo>
                    <a:pt x="44" y="155"/>
                    <a:pt x="79" y="178"/>
                    <a:pt x="85" y="174"/>
                  </a:cubicBezTo>
                  <a:cubicBezTo>
                    <a:pt x="91" y="169"/>
                    <a:pt x="103" y="121"/>
                    <a:pt x="102" y="112"/>
                  </a:cubicBezTo>
                  <a:cubicBezTo>
                    <a:pt x="101" y="103"/>
                    <a:pt x="90" y="51"/>
                    <a:pt x="84" y="44"/>
                  </a:cubicBezTo>
                  <a:cubicBezTo>
                    <a:pt x="77" y="36"/>
                    <a:pt x="54" y="15"/>
                    <a:pt x="50" y="13"/>
                  </a:cubicBezTo>
                  <a:cubicBezTo>
                    <a:pt x="45" y="11"/>
                    <a:pt x="41" y="0"/>
                    <a:pt x="41" y="0"/>
                  </a:cubicBezTo>
                  <a:lnTo>
                    <a:pt x="0" y="22"/>
                  </a:lnTo>
                  <a:close/>
                </a:path>
              </a:pathLst>
            </a:custGeom>
            <a:solidFill>
              <a:srgbClr val="FED4A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50" name="Freeform 565"/>
            <p:cNvSpPr>
              <a:spLocks/>
            </p:cNvSpPr>
            <p:nvPr/>
          </p:nvSpPr>
          <p:spPr bwMode="auto">
            <a:xfrm>
              <a:off x="7810500" y="2704869"/>
              <a:ext cx="242887" cy="303213"/>
            </a:xfrm>
            <a:custGeom>
              <a:avLst/>
              <a:gdLst>
                <a:gd name="T0" fmla="*/ 121444 w 122"/>
                <a:gd name="T1" fmla="*/ 41891 h 152"/>
                <a:gd name="T2" fmla="*/ 0 w 122"/>
                <a:gd name="T3" fmla="*/ 0 h 152"/>
                <a:gd name="T4" fmla="*/ 121444 w 122"/>
                <a:gd name="T5" fmla="*/ 303213 h 152"/>
                <a:gd name="T6" fmla="*/ 242887 w 122"/>
                <a:gd name="T7" fmla="*/ 0 h 152"/>
                <a:gd name="T8" fmla="*/ 121444 w 122"/>
                <a:gd name="T9" fmla="*/ 41891 h 1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2" h="152">
                  <a:moveTo>
                    <a:pt x="61" y="21"/>
                  </a:moveTo>
                  <a:cubicBezTo>
                    <a:pt x="0" y="0"/>
                    <a:pt x="0" y="0"/>
                    <a:pt x="0" y="0"/>
                  </a:cubicBezTo>
                  <a:cubicBezTo>
                    <a:pt x="12" y="30"/>
                    <a:pt x="61" y="152"/>
                    <a:pt x="61" y="152"/>
                  </a:cubicBezTo>
                  <a:cubicBezTo>
                    <a:pt x="61" y="152"/>
                    <a:pt x="110" y="30"/>
                    <a:pt x="122" y="0"/>
                  </a:cubicBezTo>
                  <a:lnTo>
                    <a:pt x="61" y="21"/>
                  </a:lnTo>
                  <a:close/>
                </a:path>
              </a:pathLst>
            </a:custGeom>
            <a:solidFill>
              <a:srgbClr val="ACADA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51" name="Freeform 566"/>
            <p:cNvSpPr>
              <a:spLocks/>
            </p:cNvSpPr>
            <p:nvPr/>
          </p:nvSpPr>
          <p:spPr bwMode="auto">
            <a:xfrm>
              <a:off x="7645400" y="2415944"/>
              <a:ext cx="574675" cy="393700"/>
            </a:xfrm>
            <a:custGeom>
              <a:avLst/>
              <a:gdLst>
                <a:gd name="T0" fmla="*/ 560707 w 288"/>
                <a:gd name="T1" fmla="*/ 0 h 197"/>
                <a:gd name="T2" fmla="*/ 534767 w 288"/>
                <a:gd name="T3" fmla="*/ 0 h 197"/>
                <a:gd name="T4" fmla="*/ 524790 w 288"/>
                <a:gd name="T5" fmla="*/ 103921 h 197"/>
                <a:gd name="T6" fmla="*/ 287338 w 288"/>
                <a:gd name="T7" fmla="*/ 289779 h 197"/>
                <a:gd name="T8" fmla="*/ 49885 w 288"/>
                <a:gd name="T9" fmla="*/ 103921 h 197"/>
                <a:gd name="T10" fmla="*/ 39908 w 288"/>
                <a:gd name="T11" fmla="*/ 0 h 197"/>
                <a:gd name="T12" fmla="*/ 13968 w 288"/>
                <a:gd name="T13" fmla="*/ 0 h 197"/>
                <a:gd name="T14" fmla="*/ 13968 w 288"/>
                <a:gd name="T15" fmla="*/ 99924 h 197"/>
                <a:gd name="T16" fmla="*/ 59862 w 288"/>
                <a:gd name="T17" fmla="*/ 133898 h 197"/>
                <a:gd name="T18" fmla="*/ 109747 w 288"/>
                <a:gd name="T19" fmla="*/ 269794 h 197"/>
                <a:gd name="T20" fmla="*/ 287338 w 288"/>
                <a:gd name="T21" fmla="*/ 393700 h 197"/>
                <a:gd name="T22" fmla="*/ 464928 w 288"/>
                <a:gd name="T23" fmla="*/ 269794 h 197"/>
                <a:gd name="T24" fmla="*/ 514813 w 288"/>
                <a:gd name="T25" fmla="*/ 133898 h 197"/>
                <a:gd name="T26" fmla="*/ 560707 w 288"/>
                <a:gd name="T27" fmla="*/ 99924 h 197"/>
                <a:gd name="T28" fmla="*/ 560707 w 288"/>
                <a:gd name="T29" fmla="*/ 0 h 19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88" h="197">
                  <a:moveTo>
                    <a:pt x="281" y="0"/>
                  </a:moveTo>
                  <a:cubicBezTo>
                    <a:pt x="273" y="0"/>
                    <a:pt x="268" y="0"/>
                    <a:pt x="268" y="0"/>
                  </a:cubicBezTo>
                  <a:cubicBezTo>
                    <a:pt x="263" y="52"/>
                    <a:pt x="263" y="52"/>
                    <a:pt x="263" y="52"/>
                  </a:cubicBezTo>
                  <a:cubicBezTo>
                    <a:pt x="263" y="52"/>
                    <a:pt x="185" y="145"/>
                    <a:pt x="144" y="145"/>
                  </a:cubicBezTo>
                  <a:cubicBezTo>
                    <a:pt x="104" y="145"/>
                    <a:pt x="25" y="52"/>
                    <a:pt x="25" y="52"/>
                  </a:cubicBezTo>
                  <a:cubicBezTo>
                    <a:pt x="20" y="0"/>
                    <a:pt x="20" y="0"/>
                    <a:pt x="20" y="0"/>
                  </a:cubicBezTo>
                  <a:cubicBezTo>
                    <a:pt x="20" y="0"/>
                    <a:pt x="15" y="0"/>
                    <a:pt x="7" y="0"/>
                  </a:cubicBezTo>
                  <a:cubicBezTo>
                    <a:pt x="0" y="0"/>
                    <a:pt x="6" y="41"/>
                    <a:pt x="7" y="50"/>
                  </a:cubicBezTo>
                  <a:cubicBezTo>
                    <a:pt x="9" y="59"/>
                    <a:pt x="30" y="67"/>
                    <a:pt x="30" y="67"/>
                  </a:cubicBezTo>
                  <a:cubicBezTo>
                    <a:pt x="30" y="67"/>
                    <a:pt x="47" y="115"/>
                    <a:pt x="55" y="135"/>
                  </a:cubicBezTo>
                  <a:cubicBezTo>
                    <a:pt x="64" y="155"/>
                    <a:pt x="144" y="197"/>
                    <a:pt x="144" y="197"/>
                  </a:cubicBezTo>
                  <a:cubicBezTo>
                    <a:pt x="144" y="197"/>
                    <a:pt x="224" y="155"/>
                    <a:pt x="233" y="135"/>
                  </a:cubicBezTo>
                  <a:cubicBezTo>
                    <a:pt x="242" y="115"/>
                    <a:pt x="258" y="67"/>
                    <a:pt x="258" y="67"/>
                  </a:cubicBezTo>
                  <a:cubicBezTo>
                    <a:pt x="258" y="67"/>
                    <a:pt x="279" y="59"/>
                    <a:pt x="281" y="50"/>
                  </a:cubicBezTo>
                  <a:cubicBezTo>
                    <a:pt x="282" y="41"/>
                    <a:pt x="288" y="0"/>
                    <a:pt x="281" y="0"/>
                  </a:cubicBezTo>
                  <a:close/>
                </a:path>
              </a:pathLst>
            </a:custGeom>
            <a:solidFill>
              <a:srgbClr val="FCCFA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52" name="Freeform 567"/>
            <p:cNvSpPr>
              <a:spLocks/>
            </p:cNvSpPr>
            <p:nvPr/>
          </p:nvSpPr>
          <p:spPr bwMode="auto">
            <a:xfrm>
              <a:off x="7685088" y="2138131"/>
              <a:ext cx="315912" cy="590550"/>
            </a:xfrm>
            <a:custGeom>
              <a:avLst/>
              <a:gdLst>
                <a:gd name="T0" fmla="*/ 161955 w 158"/>
                <a:gd name="T1" fmla="*/ 534875 h 297"/>
                <a:gd name="T2" fmla="*/ 161955 w 158"/>
                <a:gd name="T3" fmla="*/ 534875 h 297"/>
                <a:gd name="T4" fmla="*/ 9997 w 158"/>
                <a:gd name="T5" fmla="*/ 381770 h 297"/>
                <a:gd name="T6" fmla="*/ 0 w 158"/>
                <a:gd name="T7" fmla="*/ 278374 h 297"/>
                <a:gd name="T8" fmla="*/ 25993 w 158"/>
                <a:gd name="T9" fmla="*/ 83512 h 297"/>
                <a:gd name="T10" fmla="*/ 247931 w 158"/>
                <a:gd name="T11" fmla="*/ 0 h 297"/>
                <a:gd name="T12" fmla="*/ 247931 w 158"/>
                <a:gd name="T13" fmla="*/ 534875 h 297"/>
                <a:gd name="T14" fmla="*/ 315912 w 158"/>
                <a:gd name="T15" fmla="*/ 590550 h 297"/>
                <a:gd name="T16" fmla="*/ 161955 w 158"/>
                <a:gd name="T17" fmla="*/ 534875 h 2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8" h="297">
                  <a:moveTo>
                    <a:pt x="81" y="269"/>
                  </a:moveTo>
                  <a:cubicBezTo>
                    <a:pt x="81" y="269"/>
                    <a:pt x="81" y="269"/>
                    <a:pt x="81" y="269"/>
                  </a:cubicBezTo>
                  <a:cubicBezTo>
                    <a:pt x="39" y="242"/>
                    <a:pt x="5" y="192"/>
                    <a:pt x="5" y="192"/>
                  </a:cubicBezTo>
                  <a:cubicBezTo>
                    <a:pt x="0" y="140"/>
                    <a:pt x="0" y="140"/>
                    <a:pt x="0" y="140"/>
                  </a:cubicBezTo>
                  <a:cubicBezTo>
                    <a:pt x="0" y="140"/>
                    <a:pt x="1" y="73"/>
                    <a:pt x="13" y="42"/>
                  </a:cubicBezTo>
                  <a:cubicBezTo>
                    <a:pt x="24" y="12"/>
                    <a:pt x="118" y="0"/>
                    <a:pt x="124" y="0"/>
                  </a:cubicBezTo>
                  <a:cubicBezTo>
                    <a:pt x="124" y="269"/>
                    <a:pt x="124" y="269"/>
                    <a:pt x="124" y="269"/>
                  </a:cubicBezTo>
                  <a:cubicBezTo>
                    <a:pt x="124" y="281"/>
                    <a:pt x="158" y="297"/>
                    <a:pt x="158" y="297"/>
                  </a:cubicBezTo>
                  <a:cubicBezTo>
                    <a:pt x="115" y="293"/>
                    <a:pt x="84" y="270"/>
                    <a:pt x="81" y="269"/>
                  </a:cubicBezTo>
                  <a:close/>
                </a:path>
              </a:pathLst>
            </a:custGeom>
            <a:solidFill>
              <a:srgbClr val="6D4B1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53" name="Freeform 568"/>
            <p:cNvSpPr>
              <a:spLocks/>
            </p:cNvSpPr>
            <p:nvPr/>
          </p:nvSpPr>
          <p:spPr bwMode="auto">
            <a:xfrm>
              <a:off x="10791825" y="3220806"/>
              <a:ext cx="677862" cy="615950"/>
            </a:xfrm>
            <a:custGeom>
              <a:avLst/>
              <a:gdLst>
                <a:gd name="T0" fmla="*/ 677862 w 427"/>
                <a:gd name="T1" fmla="*/ 395288 h 388"/>
                <a:gd name="T2" fmla="*/ 454025 w 427"/>
                <a:gd name="T3" fmla="*/ 615950 h 388"/>
                <a:gd name="T4" fmla="*/ 334962 w 427"/>
                <a:gd name="T5" fmla="*/ 615950 h 388"/>
                <a:gd name="T6" fmla="*/ 0 w 427"/>
                <a:gd name="T7" fmla="*/ 282575 h 388"/>
                <a:gd name="T8" fmla="*/ 285750 w 427"/>
                <a:gd name="T9" fmla="*/ 0 h 388"/>
                <a:gd name="T10" fmla="*/ 677862 w 427"/>
                <a:gd name="T11" fmla="*/ 395288 h 38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27" h="388">
                  <a:moveTo>
                    <a:pt x="427" y="249"/>
                  </a:moveTo>
                  <a:lnTo>
                    <a:pt x="286" y="388"/>
                  </a:lnTo>
                  <a:lnTo>
                    <a:pt x="211" y="388"/>
                  </a:lnTo>
                  <a:lnTo>
                    <a:pt x="0" y="178"/>
                  </a:lnTo>
                  <a:lnTo>
                    <a:pt x="180" y="0"/>
                  </a:lnTo>
                  <a:lnTo>
                    <a:pt x="427" y="249"/>
                  </a:lnTo>
                  <a:close/>
                </a:path>
              </a:pathLst>
            </a:custGeom>
            <a:solidFill>
              <a:srgbClr val="E2E2E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54" name="Freeform 569"/>
            <p:cNvSpPr>
              <a:spLocks/>
            </p:cNvSpPr>
            <p:nvPr/>
          </p:nvSpPr>
          <p:spPr bwMode="auto">
            <a:xfrm>
              <a:off x="11126787" y="3776431"/>
              <a:ext cx="119062" cy="60325"/>
            </a:xfrm>
            <a:custGeom>
              <a:avLst/>
              <a:gdLst>
                <a:gd name="T0" fmla="*/ 119062 w 75"/>
                <a:gd name="T1" fmla="*/ 60325 h 38"/>
                <a:gd name="T2" fmla="*/ 60325 w 75"/>
                <a:gd name="T3" fmla="*/ 0 h 38"/>
                <a:gd name="T4" fmla="*/ 0 w 75"/>
                <a:gd name="T5" fmla="*/ 60325 h 38"/>
                <a:gd name="T6" fmla="*/ 119062 w 75"/>
                <a:gd name="T7" fmla="*/ 60325 h 3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5" h="38">
                  <a:moveTo>
                    <a:pt x="75" y="38"/>
                  </a:moveTo>
                  <a:lnTo>
                    <a:pt x="38" y="0"/>
                  </a:lnTo>
                  <a:lnTo>
                    <a:pt x="0" y="38"/>
                  </a:lnTo>
                  <a:lnTo>
                    <a:pt x="75" y="38"/>
                  </a:ln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55" name="Freeform 570"/>
            <p:cNvSpPr>
              <a:spLocks/>
            </p:cNvSpPr>
            <p:nvPr/>
          </p:nvSpPr>
          <p:spPr bwMode="auto">
            <a:xfrm>
              <a:off x="11122025" y="3539894"/>
              <a:ext cx="239712" cy="239713"/>
            </a:xfrm>
            <a:custGeom>
              <a:avLst/>
              <a:gdLst>
                <a:gd name="T0" fmla="*/ 3995 w 120"/>
                <a:gd name="T1" fmla="*/ 225730 h 120"/>
                <a:gd name="T2" fmla="*/ 225729 w 120"/>
                <a:gd name="T3" fmla="*/ 3995 h 120"/>
                <a:gd name="T4" fmla="*/ 237714 w 120"/>
                <a:gd name="T5" fmla="*/ 3995 h 120"/>
                <a:gd name="T6" fmla="*/ 237714 w 120"/>
                <a:gd name="T7" fmla="*/ 15981 h 120"/>
                <a:gd name="T8" fmla="*/ 13983 w 120"/>
                <a:gd name="T9" fmla="*/ 237715 h 120"/>
                <a:gd name="T10" fmla="*/ 3995 w 120"/>
                <a:gd name="T11" fmla="*/ 237715 h 120"/>
                <a:gd name="T12" fmla="*/ 3995 w 120"/>
                <a:gd name="T13" fmla="*/ 225730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 h="120">
                  <a:moveTo>
                    <a:pt x="2" y="113"/>
                  </a:moveTo>
                  <a:cubicBezTo>
                    <a:pt x="113" y="2"/>
                    <a:pt x="113" y="2"/>
                    <a:pt x="113" y="2"/>
                  </a:cubicBezTo>
                  <a:cubicBezTo>
                    <a:pt x="114" y="0"/>
                    <a:pt x="117" y="0"/>
                    <a:pt x="119" y="2"/>
                  </a:cubicBezTo>
                  <a:cubicBezTo>
                    <a:pt x="120" y="3"/>
                    <a:pt x="120" y="6"/>
                    <a:pt x="119" y="8"/>
                  </a:cubicBezTo>
                  <a:cubicBezTo>
                    <a:pt x="7" y="119"/>
                    <a:pt x="7" y="119"/>
                    <a:pt x="7" y="119"/>
                  </a:cubicBezTo>
                  <a:cubicBezTo>
                    <a:pt x="6" y="120"/>
                    <a:pt x="3" y="120"/>
                    <a:pt x="2" y="119"/>
                  </a:cubicBezTo>
                  <a:cubicBezTo>
                    <a:pt x="0" y="117"/>
                    <a:pt x="0" y="115"/>
                    <a:pt x="2" y="113"/>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56" name="Freeform 571"/>
            <p:cNvSpPr>
              <a:spLocks/>
            </p:cNvSpPr>
            <p:nvPr/>
          </p:nvSpPr>
          <p:spPr bwMode="auto">
            <a:xfrm>
              <a:off x="11096625" y="3514494"/>
              <a:ext cx="239712" cy="238125"/>
            </a:xfrm>
            <a:custGeom>
              <a:avLst/>
              <a:gdLst>
                <a:gd name="T0" fmla="*/ 1998 w 120"/>
                <a:gd name="T1" fmla="*/ 224234 h 120"/>
                <a:gd name="T2" fmla="*/ 223731 w 120"/>
                <a:gd name="T3" fmla="*/ 1984 h 120"/>
                <a:gd name="T4" fmla="*/ 235717 w 120"/>
                <a:gd name="T5" fmla="*/ 1984 h 120"/>
                <a:gd name="T6" fmla="*/ 235717 w 120"/>
                <a:gd name="T7" fmla="*/ 13891 h 120"/>
                <a:gd name="T8" fmla="*/ 13983 w 120"/>
                <a:gd name="T9" fmla="*/ 234156 h 120"/>
                <a:gd name="T10" fmla="*/ 1998 w 120"/>
                <a:gd name="T11" fmla="*/ 234156 h 120"/>
                <a:gd name="T12" fmla="*/ 1998 w 120"/>
                <a:gd name="T13" fmla="*/ 224234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 h="120">
                  <a:moveTo>
                    <a:pt x="1" y="113"/>
                  </a:moveTo>
                  <a:cubicBezTo>
                    <a:pt x="112" y="1"/>
                    <a:pt x="112" y="1"/>
                    <a:pt x="112" y="1"/>
                  </a:cubicBezTo>
                  <a:cubicBezTo>
                    <a:pt x="114" y="0"/>
                    <a:pt x="117" y="0"/>
                    <a:pt x="118" y="1"/>
                  </a:cubicBezTo>
                  <a:cubicBezTo>
                    <a:pt x="120" y="3"/>
                    <a:pt x="120" y="6"/>
                    <a:pt x="118" y="7"/>
                  </a:cubicBezTo>
                  <a:cubicBezTo>
                    <a:pt x="7" y="118"/>
                    <a:pt x="7" y="118"/>
                    <a:pt x="7" y="118"/>
                  </a:cubicBezTo>
                  <a:cubicBezTo>
                    <a:pt x="5" y="120"/>
                    <a:pt x="3" y="120"/>
                    <a:pt x="1" y="118"/>
                  </a:cubicBezTo>
                  <a:cubicBezTo>
                    <a:pt x="0" y="117"/>
                    <a:pt x="0" y="114"/>
                    <a:pt x="1" y="113"/>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57" name="Freeform 572"/>
            <p:cNvSpPr>
              <a:spLocks/>
            </p:cNvSpPr>
            <p:nvPr/>
          </p:nvSpPr>
          <p:spPr bwMode="auto">
            <a:xfrm>
              <a:off x="11020425" y="3439881"/>
              <a:ext cx="241300" cy="239713"/>
            </a:xfrm>
            <a:custGeom>
              <a:avLst/>
              <a:gdLst>
                <a:gd name="T0" fmla="*/ 3988 w 121"/>
                <a:gd name="T1" fmla="*/ 225730 h 120"/>
                <a:gd name="T2" fmla="*/ 227340 w 121"/>
                <a:gd name="T3" fmla="*/ 1998 h 120"/>
                <a:gd name="T4" fmla="*/ 237312 w 121"/>
                <a:gd name="T5" fmla="*/ 1998 h 120"/>
                <a:gd name="T6" fmla="*/ 239306 w 121"/>
                <a:gd name="T7" fmla="*/ 3995 h 120"/>
                <a:gd name="T8" fmla="*/ 239306 w 121"/>
                <a:gd name="T9" fmla="*/ 13983 h 120"/>
                <a:gd name="T10" fmla="*/ 13960 w 121"/>
                <a:gd name="T11" fmla="*/ 237715 h 120"/>
                <a:gd name="T12" fmla="*/ 5983 w 121"/>
                <a:gd name="T13" fmla="*/ 237715 h 120"/>
                <a:gd name="T14" fmla="*/ 3988 w 121"/>
                <a:gd name="T15" fmla="*/ 235718 h 120"/>
                <a:gd name="T16" fmla="*/ 3988 w 121"/>
                <a:gd name="T17" fmla="*/ 225730 h 1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1" h="120">
                  <a:moveTo>
                    <a:pt x="2" y="113"/>
                  </a:moveTo>
                  <a:cubicBezTo>
                    <a:pt x="114" y="1"/>
                    <a:pt x="114" y="1"/>
                    <a:pt x="114" y="1"/>
                  </a:cubicBezTo>
                  <a:cubicBezTo>
                    <a:pt x="115" y="0"/>
                    <a:pt x="118" y="0"/>
                    <a:pt x="119" y="1"/>
                  </a:cubicBezTo>
                  <a:cubicBezTo>
                    <a:pt x="120" y="2"/>
                    <a:pt x="120" y="2"/>
                    <a:pt x="120" y="2"/>
                  </a:cubicBezTo>
                  <a:cubicBezTo>
                    <a:pt x="121" y="3"/>
                    <a:pt x="121" y="5"/>
                    <a:pt x="120" y="7"/>
                  </a:cubicBezTo>
                  <a:cubicBezTo>
                    <a:pt x="7" y="119"/>
                    <a:pt x="7" y="119"/>
                    <a:pt x="7" y="119"/>
                  </a:cubicBezTo>
                  <a:cubicBezTo>
                    <a:pt x="6" y="120"/>
                    <a:pt x="4" y="120"/>
                    <a:pt x="3" y="119"/>
                  </a:cubicBezTo>
                  <a:cubicBezTo>
                    <a:pt x="2" y="118"/>
                    <a:pt x="2" y="118"/>
                    <a:pt x="2" y="118"/>
                  </a:cubicBezTo>
                  <a:cubicBezTo>
                    <a:pt x="0" y="117"/>
                    <a:pt x="0" y="115"/>
                    <a:pt x="2" y="113"/>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58" name="Freeform 573"/>
            <p:cNvSpPr>
              <a:spLocks/>
            </p:cNvSpPr>
            <p:nvPr/>
          </p:nvSpPr>
          <p:spPr bwMode="auto">
            <a:xfrm>
              <a:off x="10999787" y="3419244"/>
              <a:ext cx="239712" cy="238125"/>
            </a:xfrm>
            <a:custGeom>
              <a:avLst/>
              <a:gdLst>
                <a:gd name="T0" fmla="*/ 3962 w 121"/>
                <a:gd name="T1" fmla="*/ 224234 h 120"/>
                <a:gd name="T2" fmla="*/ 223863 w 121"/>
                <a:gd name="T3" fmla="*/ 1984 h 120"/>
                <a:gd name="T4" fmla="*/ 235750 w 121"/>
                <a:gd name="T5" fmla="*/ 1984 h 120"/>
                <a:gd name="T6" fmla="*/ 235750 w 121"/>
                <a:gd name="T7" fmla="*/ 13891 h 120"/>
                <a:gd name="T8" fmla="*/ 15849 w 121"/>
                <a:gd name="T9" fmla="*/ 234156 h 120"/>
                <a:gd name="T10" fmla="*/ 3962 w 121"/>
                <a:gd name="T11" fmla="*/ 234156 h 120"/>
                <a:gd name="T12" fmla="*/ 3962 w 121"/>
                <a:gd name="T13" fmla="*/ 224234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 h="120">
                  <a:moveTo>
                    <a:pt x="2" y="113"/>
                  </a:moveTo>
                  <a:cubicBezTo>
                    <a:pt x="113" y="1"/>
                    <a:pt x="113" y="1"/>
                    <a:pt x="113" y="1"/>
                  </a:cubicBezTo>
                  <a:cubicBezTo>
                    <a:pt x="115" y="0"/>
                    <a:pt x="118" y="0"/>
                    <a:pt x="119" y="1"/>
                  </a:cubicBezTo>
                  <a:cubicBezTo>
                    <a:pt x="121" y="3"/>
                    <a:pt x="121" y="5"/>
                    <a:pt x="119" y="7"/>
                  </a:cubicBezTo>
                  <a:cubicBezTo>
                    <a:pt x="8" y="118"/>
                    <a:pt x="8" y="118"/>
                    <a:pt x="8" y="118"/>
                  </a:cubicBezTo>
                  <a:cubicBezTo>
                    <a:pt x="6" y="120"/>
                    <a:pt x="4" y="120"/>
                    <a:pt x="2" y="118"/>
                  </a:cubicBezTo>
                  <a:cubicBezTo>
                    <a:pt x="0" y="117"/>
                    <a:pt x="0" y="114"/>
                    <a:pt x="2" y="113"/>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59" name="Freeform 574"/>
            <p:cNvSpPr>
              <a:spLocks/>
            </p:cNvSpPr>
            <p:nvPr/>
          </p:nvSpPr>
          <p:spPr bwMode="auto">
            <a:xfrm>
              <a:off x="10975975" y="3392256"/>
              <a:ext cx="238125" cy="239713"/>
            </a:xfrm>
            <a:custGeom>
              <a:avLst/>
              <a:gdLst>
                <a:gd name="T0" fmla="*/ 3969 w 120"/>
                <a:gd name="T1" fmla="*/ 225730 h 120"/>
                <a:gd name="T2" fmla="*/ 224234 w 120"/>
                <a:gd name="T3" fmla="*/ 3995 h 120"/>
                <a:gd name="T4" fmla="*/ 236141 w 120"/>
                <a:gd name="T5" fmla="*/ 3995 h 120"/>
                <a:gd name="T6" fmla="*/ 236141 w 120"/>
                <a:gd name="T7" fmla="*/ 15981 h 120"/>
                <a:gd name="T8" fmla="*/ 13891 w 120"/>
                <a:gd name="T9" fmla="*/ 237715 h 120"/>
                <a:gd name="T10" fmla="*/ 3969 w 120"/>
                <a:gd name="T11" fmla="*/ 237715 h 120"/>
                <a:gd name="T12" fmla="*/ 3969 w 120"/>
                <a:gd name="T13" fmla="*/ 225730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 h="120">
                  <a:moveTo>
                    <a:pt x="2" y="113"/>
                  </a:moveTo>
                  <a:cubicBezTo>
                    <a:pt x="113" y="2"/>
                    <a:pt x="113" y="2"/>
                    <a:pt x="113" y="2"/>
                  </a:cubicBezTo>
                  <a:cubicBezTo>
                    <a:pt x="114" y="0"/>
                    <a:pt x="117" y="0"/>
                    <a:pt x="119" y="2"/>
                  </a:cubicBezTo>
                  <a:cubicBezTo>
                    <a:pt x="120" y="3"/>
                    <a:pt x="120" y="6"/>
                    <a:pt x="119" y="8"/>
                  </a:cubicBezTo>
                  <a:cubicBezTo>
                    <a:pt x="7" y="119"/>
                    <a:pt x="7" y="119"/>
                    <a:pt x="7" y="119"/>
                  </a:cubicBezTo>
                  <a:cubicBezTo>
                    <a:pt x="6" y="120"/>
                    <a:pt x="3" y="120"/>
                    <a:pt x="2" y="119"/>
                  </a:cubicBezTo>
                  <a:cubicBezTo>
                    <a:pt x="0" y="117"/>
                    <a:pt x="0" y="115"/>
                    <a:pt x="2" y="113"/>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60" name="Freeform 575"/>
            <p:cNvSpPr>
              <a:spLocks/>
            </p:cNvSpPr>
            <p:nvPr/>
          </p:nvSpPr>
          <p:spPr bwMode="auto">
            <a:xfrm>
              <a:off x="10920412" y="3336694"/>
              <a:ext cx="238125" cy="241300"/>
            </a:xfrm>
            <a:custGeom>
              <a:avLst/>
              <a:gdLst>
                <a:gd name="T0" fmla="*/ 3969 w 120"/>
                <a:gd name="T1" fmla="*/ 225346 h 121"/>
                <a:gd name="T2" fmla="*/ 224234 w 120"/>
                <a:gd name="T3" fmla="*/ 3988 h 121"/>
                <a:gd name="T4" fmla="*/ 236141 w 120"/>
                <a:gd name="T5" fmla="*/ 3988 h 121"/>
                <a:gd name="T6" fmla="*/ 236141 w 120"/>
                <a:gd name="T7" fmla="*/ 15954 h 121"/>
                <a:gd name="T8" fmla="*/ 13891 w 120"/>
                <a:gd name="T9" fmla="*/ 237312 h 121"/>
                <a:gd name="T10" fmla="*/ 3969 w 120"/>
                <a:gd name="T11" fmla="*/ 237312 h 121"/>
                <a:gd name="T12" fmla="*/ 3969 w 120"/>
                <a:gd name="T13" fmla="*/ 225346 h 12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 h="121">
                  <a:moveTo>
                    <a:pt x="2" y="113"/>
                  </a:moveTo>
                  <a:cubicBezTo>
                    <a:pt x="113" y="2"/>
                    <a:pt x="113" y="2"/>
                    <a:pt x="113" y="2"/>
                  </a:cubicBezTo>
                  <a:cubicBezTo>
                    <a:pt x="115" y="0"/>
                    <a:pt x="117" y="0"/>
                    <a:pt x="119" y="2"/>
                  </a:cubicBezTo>
                  <a:cubicBezTo>
                    <a:pt x="120" y="3"/>
                    <a:pt x="120" y="6"/>
                    <a:pt x="119" y="8"/>
                  </a:cubicBezTo>
                  <a:cubicBezTo>
                    <a:pt x="7" y="119"/>
                    <a:pt x="7" y="119"/>
                    <a:pt x="7" y="119"/>
                  </a:cubicBezTo>
                  <a:cubicBezTo>
                    <a:pt x="6" y="121"/>
                    <a:pt x="3" y="121"/>
                    <a:pt x="2" y="119"/>
                  </a:cubicBezTo>
                  <a:cubicBezTo>
                    <a:pt x="0" y="117"/>
                    <a:pt x="0" y="115"/>
                    <a:pt x="2" y="113"/>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61" name="Freeform 576"/>
            <p:cNvSpPr>
              <a:spLocks/>
            </p:cNvSpPr>
            <p:nvPr/>
          </p:nvSpPr>
          <p:spPr bwMode="auto">
            <a:xfrm>
              <a:off x="10891837" y="3308119"/>
              <a:ext cx="238125" cy="239713"/>
            </a:xfrm>
            <a:custGeom>
              <a:avLst/>
              <a:gdLst>
                <a:gd name="T0" fmla="*/ 1984 w 120"/>
                <a:gd name="T1" fmla="*/ 225730 h 120"/>
                <a:gd name="T2" fmla="*/ 224234 w 120"/>
                <a:gd name="T3" fmla="*/ 1998 h 120"/>
                <a:gd name="T4" fmla="*/ 234156 w 120"/>
                <a:gd name="T5" fmla="*/ 1998 h 120"/>
                <a:gd name="T6" fmla="*/ 234156 w 120"/>
                <a:gd name="T7" fmla="*/ 13983 h 120"/>
                <a:gd name="T8" fmla="*/ 13891 w 120"/>
                <a:gd name="T9" fmla="*/ 237715 h 120"/>
                <a:gd name="T10" fmla="*/ 1984 w 120"/>
                <a:gd name="T11" fmla="*/ 237715 h 120"/>
                <a:gd name="T12" fmla="*/ 1984 w 120"/>
                <a:gd name="T13" fmla="*/ 225730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 h="120">
                  <a:moveTo>
                    <a:pt x="1" y="113"/>
                  </a:moveTo>
                  <a:cubicBezTo>
                    <a:pt x="113" y="1"/>
                    <a:pt x="113" y="1"/>
                    <a:pt x="113" y="1"/>
                  </a:cubicBezTo>
                  <a:cubicBezTo>
                    <a:pt x="114" y="0"/>
                    <a:pt x="117" y="0"/>
                    <a:pt x="118" y="1"/>
                  </a:cubicBezTo>
                  <a:cubicBezTo>
                    <a:pt x="120" y="3"/>
                    <a:pt x="120" y="6"/>
                    <a:pt x="118" y="7"/>
                  </a:cubicBezTo>
                  <a:cubicBezTo>
                    <a:pt x="7" y="119"/>
                    <a:pt x="7" y="119"/>
                    <a:pt x="7" y="119"/>
                  </a:cubicBezTo>
                  <a:cubicBezTo>
                    <a:pt x="5" y="120"/>
                    <a:pt x="3" y="120"/>
                    <a:pt x="1" y="119"/>
                  </a:cubicBezTo>
                  <a:cubicBezTo>
                    <a:pt x="0" y="117"/>
                    <a:pt x="0" y="114"/>
                    <a:pt x="1" y="113"/>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62" name="Freeform 577"/>
            <p:cNvSpPr>
              <a:spLocks/>
            </p:cNvSpPr>
            <p:nvPr/>
          </p:nvSpPr>
          <p:spPr bwMode="auto">
            <a:xfrm>
              <a:off x="10631487" y="3362094"/>
              <a:ext cx="676275" cy="615950"/>
            </a:xfrm>
            <a:custGeom>
              <a:avLst/>
              <a:gdLst>
                <a:gd name="T0" fmla="*/ 676275 w 426"/>
                <a:gd name="T1" fmla="*/ 393700 h 388"/>
                <a:gd name="T2" fmla="*/ 454025 w 426"/>
                <a:gd name="T3" fmla="*/ 615950 h 388"/>
                <a:gd name="T4" fmla="*/ 331788 w 426"/>
                <a:gd name="T5" fmla="*/ 615950 h 388"/>
                <a:gd name="T6" fmla="*/ 0 w 426"/>
                <a:gd name="T7" fmla="*/ 284163 h 388"/>
                <a:gd name="T8" fmla="*/ 282575 w 426"/>
                <a:gd name="T9" fmla="*/ 0 h 388"/>
                <a:gd name="T10" fmla="*/ 676275 w 426"/>
                <a:gd name="T11" fmla="*/ 393700 h 38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26" h="388">
                  <a:moveTo>
                    <a:pt x="426" y="248"/>
                  </a:moveTo>
                  <a:lnTo>
                    <a:pt x="286" y="388"/>
                  </a:lnTo>
                  <a:lnTo>
                    <a:pt x="209" y="388"/>
                  </a:lnTo>
                  <a:lnTo>
                    <a:pt x="0" y="179"/>
                  </a:lnTo>
                  <a:lnTo>
                    <a:pt x="178" y="0"/>
                  </a:lnTo>
                  <a:lnTo>
                    <a:pt x="426" y="248"/>
                  </a:lnTo>
                  <a:close/>
                </a:path>
              </a:pathLst>
            </a:custGeom>
            <a:solidFill>
              <a:srgbClr val="E2E2E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63" name="Freeform 578"/>
            <p:cNvSpPr>
              <a:spLocks/>
            </p:cNvSpPr>
            <p:nvPr/>
          </p:nvSpPr>
          <p:spPr bwMode="auto">
            <a:xfrm>
              <a:off x="10963275" y="3917719"/>
              <a:ext cx="122237" cy="60325"/>
            </a:xfrm>
            <a:custGeom>
              <a:avLst/>
              <a:gdLst>
                <a:gd name="T0" fmla="*/ 122237 w 77"/>
                <a:gd name="T1" fmla="*/ 60325 h 38"/>
                <a:gd name="T2" fmla="*/ 61912 w 77"/>
                <a:gd name="T3" fmla="*/ 0 h 38"/>
                <a:gd name="T4" fmla="*/ 0 w 77"/>
                <a:gd name="T5" fmla="*/ 60325 h 38"/>
                <a:gd name="T6" fmla="*/ 122237 w 77"/>
                <a:gd name="T7" fmla="*/ 60325 h 3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7" h="38">
                  <a:moveTo>
                    <a:pt x="77" y="38"/>
                  </a:moveTo>
                  <a:lnTo>
                    <a:pt x="39" y="0"/>
                  </a:lnTo>
                  <a:lnTo>
                    <a:pt x="0" y="38"/>
                  </a:lnTo>
                  <a:lnTo>
                    <a:pt x="77" y="38"/>
                  </a:ln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64" name="Freeform 579"/>
            <p:cNvSpPr>
              <a:spLocks/>
            </p:cNvSpPr>
            <p:nvPr/>
          </p:nvSpPr>
          <p:spPr bwMode="auto">
            <a:xfrm>
              <a:off x="10960100" y="3681181"/>
              <a:ext cx="239712" cy="239713"/>
            </a:xfrm>
            <a:custGeom>
              <a:avLst/>
              <a:gdLst>
                <a:gd name="T0" fmla="*/ 3962 w 121"/>
                <a:gd name="T1" fmla="*/ 225730 h 120"/>
                <a:gd name="T2" fmla="*/ 223863 w 121"/>
                <a:gd name="T3" fmla="*/ 3995 h 120"/>
                <a:gd name="T4" fmla="*/ 235750 w 121"/>
                <a:gd name="T5" fmla="*/ 3995 h 120"/>
                <a:gd name="T6" fmla="*/ 235750 w 121"/>
                <a:gd name="T7" fmla="*/ 13983 h 120"/>
                <a:gd name="T8" fmla="*/ 15849 w 121"/>
                <a:gd name="T9" fmla="*/ 237715 h 120"/>
                <a:gd name="T10" fmla="*/ 3962 w 121"/>
                <a:gd name="T11" fmla="*/ 237715 h 120"/>
                <a:gd name="T12" fmla="*/ 3962 w 121"/>
                <a:gd name="T13" fmla="*/ 225730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 h="120">
                  <a:moveTo>
                    <a:pt x="2" y="113"/>
                  </a:moveTo>
                  <a:cubicBezTo>
                    <a:pt x="113" y="2"/>
                    <a:pt x="113" y="2"/>
                    <a:pt x="113" y="2"/>
                  </a:cubicBezTo>
                  <a:cubicBezTo>
                    <a:pt x="115" y="0"/>
                    <a:pt x="118" y="0"/>
                    <a:pt x="119" y="2"/>
                  </a:cubicBezTo>
                  <a:cubicBezTo>
                    <a:pt x="121" y="3"/>
                    <a:pt x="121" y="6"/>
                    <a:pt x="119" y="7"/>
                  </a:cubicBezTo>
                  <a:cubicBezTo>
                    <a:pt x="8" y="119"/>
                    <a:pt x="8" y="119"/>
                    <a:pt x="8" y="119"/>
                  </a:cubicBezTo>
                  <a:cubicBezTo>
                    <a:pt x="6" y="120"/>
                    <a:pt x="4" y="120"/>
                    <a:pt x="2" y="119"/>
                  </a:cubicBezTo>
                  <a:cubicBezTo>
                    <a:pt x="0" y="117"/>
                    <a:pt x="0" y="115"/>
                    <a:pt x="2" y="113"/>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65" name="Freeform 580"/>
            <p:cNvSpPr>
              <a:spLocks/>
            </p:cNvSpPr>
            <p:nvPr/>
          </p:nvSpPr>
          <p:spPr bwMode="auto">
            <a:xfrm>
              <a:off x="10933112" y="3655781"/>
              <a:ext cx="239712" cy="238125"/>
            </a:xfrm>
            <a:custGeom>
              <a:avLst/>
              <a:gdLst>
                <a:gd name="T0" fmla="*/ 3995 w 120"/>
                <a:gd name="T1" fmla="*/ 222250 h 120"/>
                <a:gd name="T2" fmla="*/ 225729 w 120"/>
                <a:gd name="T3" fmla="*/ 1984 h 120"/>
                <a:gd name="T4" fmla="*/ 237714 w 120"/>
                <a:gd name="T5" fmla="*/ 1984 h 120"/>
                <a:gd name="T6" fmla="*/ 237714 w 120"/>
                <a:gd name="T7" fmla="*/ 13891 h 120"/>
                <a:gd name="T8" fmla="*/ 13983 w 120"/>
                <a:gd name="T9" fmla="*/ 234156 h 120"/>
                <a:gd name="T10" fmla="*/ 3995 w 120"/>
                <a:gd name="T11" fmla="*/ 234156 h 120"/>
                <a:gd name="T12" fmla="*/ 3995 w 120"/>
                <a:gd name="T13" fmla="*/ 222250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 h="120">
                  <a:moveTo>
                    <a:pt x="2" y="112"/>
                  </a:moveTo>
                  <a:cubicBezTo>
                    <a:pt x="113" y="1"/>
                    <a:pt x="113" y="1"/>
                    <a:pt x="113" y="1"/>
                  </a:cubicBezTo>
                  <a:cubicBezTo>
                    <a:pt x="114" y="0"/>
                    <a:pt x="117" y="0"/>
                    <a:pt x="119" y="1"/>
                  </a:cubicBezTo>
                  <a:cubicBezTo>
                    <a:pt x="120" y="3"/>
                    <a:pt x="120" y="5"/>
                    <a:pt x="119" y="7"/>
                  </a:cubicBezTo>
                  <a:cubicBezTo>
                    <a:pt x="7" y="118"/>
                    <a:pt x="7" y="118"/>
                    <a:pt x="7" y="118"/>
                  </a:cubicBezTo>
                  <a:cubicBezTo>
                    <a:pt x="6" y="120"/>
                    <a:pt x="3" y="120"/>
                    <a:pt x="2" y="118"/>
                  </a:cubicBezTo>
                  <a:cubicBezTo>
                    <a:pt x="0" y="117"/>
                    <a:pt x="0" y="114"/>
                    <a:pt x="2" y="112"/>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66" name="Freeform 581"/>
            <p:cNvSpPr>
              <a:spLocks/>
            </p:cNvSpPr>
            <p:nvPr/>
          </p:nvSpPr>
          <p:spPr bwMode="auto">
            <a:xfrm>
              <a:off x="10860087" y="3581169"/>
              <a:ext cx="241300" cy="239713"/>
            </a:xfrm>
            <a:custGeom>
              <a:avLst/>
              <a:gdLst>
                <a:gd name="T0" fmla="*/ 1994 w 121"/>
                <a:gd name="T1" fmla="*/ 225730 h 120"/>
                <a:gd name="T2" fmla="*/ 227340 w 121"/>
                <a:gd name="T3" fmla="*/ 1998 h 120"/>
                <a:gd name="T4" fmla="*/ 235317 w 121"/>
                <a:gd name="T5" fmla="*/ 1998 h 120"/>
                <a:gd name="T6" fmla="*/ 237312 w 121"/>
                <a:gd name="T7" fmla="*/ 3995 h 120"/>
                <a:gd name="T8" fmla="*/ 237312 w 121"/>
                <a:gd name="T9" fmla="*/ 13983 h 120"/>
                <a:gd name="T10" fmla="*/ 13960 w 121"/>
                <a:gd name="T11" fmla="*/ 237715 h 120"/>
                <a:gd name="T12" fmla="*/ 3988 w 121"/>
                <a:gd name="T13" fmla="*/ 237715 h 120"/>
                <a:gd name="T14" fmla="*/ 1994 w 121"/>
                <a:gd name="T15" fmla="*/ 235718 h 120"/>
                <a:gd name="T16" fmla="*/ 1994 w 121"/>
                <a:gd name="T17" fmla="*/ 225730 h 1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1" h="120">
                  <a:moveTo>
                    <a:pt x="1" y="113"/>
                  </a:moveTo>
                  <a:cubicBezTo>
                    <a:pt x="114" y="1"/>
                    <a:pt x="114" y="1"/>
                    <a:pt x="114" y="1"/>
                  </a:cubicBezTo>
                  <a:cubicBezTo>
                    <a:pt x="115" y="0"/>
                    <a:pt x="117" y="0"/>
                    <a:pt x="118" y="1"/>
                  </a:cubicBezTo>
                  <a:cubicBezTo>
                    <a:pt x="119" y="2"/>
                    <a:pt x="119" y="2"/>
                    <a:pt x="119" y="2"/>
                  </a:cubicBezTo>
                  <a:cubicBezTo>
                    <a:pt x="121" y="3"/>
                    <a:pt x="121" y="5"/>
                    <a:pt x="119" y="7"/>
                  </a:cubicBezTo>
                  <a:cubicBezTo>
                    <a:pt x="7" y="119"/>
                    <a:pt x="7" y="119"/>
                    <a:pt x="7" y="119"/>
                  </a:cubicBezTo>
                  <a:cubicBezTo>
                    <a:pt x="6" y="120"/>
                    <a:pt x="4" y="120"/>
                    <a:pt x="2" y="119"/>
                  </a:cubicBezTo>
                  <a:cubicBezTo>
                    <a:pt x="1" y="118"/>
                    <a:pt x="1" y="118"/>
                    <a:pt x="1" y="118"/>
                  </a:cubicBezTo>
                  <a:cubicBezTo>
                    <a:pt x="0" y="117"/>
                    <a:pt x="0" y="115"/>
                    <a:pt x="1" y="113"/>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67" name="Freeform 583"/>
            <p:cNvSpPr>
              <a:spLocks/>
            </p:cNvSpPr>
            <p:nvPr/>
          </p:nvSpPr>
          <p:spPr bwMode="auto">
            <a:xfrm>
              <a:off x="10837863" y="3560531"/>
              <a:ext cx="239712" cy="238125"/>
            </a:xfrm>
            <a:custGeom>
              <a:avLst/>
              <a:gdLst>
                <a:gd name="T0" fmla="*/ 3995 w 120"/>
                <a:gd name="T1" fmla="*/ 222250 h 120"/>
                <a:gd name="T2" fmla="*/ 225729 w 120"/>
                <a:gd name="T3" fmla="*/ 1984 h 120"/>
                <a:gd name="T4" fmla="*/ 237714 w 120"/>
                <a:gd name="T5" fmla="*/ 1984 h 120"/>
                <a:gd name="T6" fmla="*/ 237714 w 120"/>
                <a:gd name="T7" fmla="*/ 13891 h 120"/>
                <a:gd name="T8" fmla="*/ 13983 w 120"/>
                <a:gd name="T9" fmla="*/ 234156 h 120"/>
                <a:gd name="T10" fmla="*/ 3995 w 120"/>
                <a:gd name="T11" fmla="*/ 234156 h 120"/>
                <a:gd name="T12" fmla="*/ 3995 w 120"/>
                <a:gd name="T13" fmla="*/ 222250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 h="120">
                  <a:moveTo>
                    <a:pt x="2" y="112"/>
                  </a:moveTo>
                  <a:cubicBezTo>
                    <a:pt x="113" y="1"/>
                    <a:pt x="113" y="1"/>
                    <a:pt x="113" y="1"/>
                  </a:cubicBezTo>
                  <a:cubicBezTo>
                    <a:pt x="114" y="0"/>
                    <a:pt x="117" y="0"/>
                    <a:pt x="119" y="1"/>
                  </a:cubicBezTo>
                  <a:cubicBezTo>
                    <a:pt x="120" y="3"/>
                    <a:pt x="120" y="5"/>
                    <a:pt x="119" y="7"/>
                  </a:cubicBezTo>
                  <a:cubicBezTo>
                    <a:pt x="7" y="118"/>
                    <a:pt x="7" y="118"/>
                    <a:pt x="7" y="118"/>
                  </a:cubicBezTo>
                  <a:cubicBezTo>
                    <a:pt x="6" y="120"/>
                    <a:pt x="3" y="120"/>
                    <a:pt x="2" y="118"/>
                  </a:cubicBezTo>
                  <a:cubicBezTo>
                    <a:pt x="0" y="117"/>
                    <a:pt x="0" y="114"/>
                    <a:pt x="2" y="112"/>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68" name="Freeform 584"/>
            <p:cNvSpPr>
              <a:spLocks/>
            </p:cNvSpPr>
            <p:nvPr/>
          </p:nvSpPr>
          <p:spPr bwMode="auto">
            <a:xfrm>
              <a:off x="10812463" y="3533544"/>
              <a:ext cx="241300" cy="239713"/>
            </a:xfrm>
            <a:custGeom>
              <a:avLst/>
              <a:gdLst>
                <a:gd name="T0" fmla="*/ 3988 w 121"/>
                <a:gd name="T1" fmla="*/ 225730 h 120"/>
                <a:gd name="T2" fmla="*/ 225346 w 121"/>
                <a:gd name="T3" fmla="*/ 3995 h 120"/>
                <a:gd name="T4" fmla="*/ 237312 w 121"/>
                <a:gd name="T5" fmla="*/ 3995 h 120"/>
                <a:gd name="T6" fmla="*/ 237312 w 121"/>
                <a:gd name="T7" fmla="*/ 13983 h 120"/>
                <a:gd name="T8" fmla="*/ 15954 w 121"/>
                <a:gd name="T9" fmla="*/ 237715 h 120"/>
                <a:gd name="T10" fmla="*/ 3988 w 121"/>
                <a:gd name="T11" fmla="*/ 237715 h 120"/>
                <a:gd name="T12" fmla="*/ 3988 w 121"/>
                <a:gd name="T13" fmla="*/ 225730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 h="120">
                  <a:moveTo>
                    <a:pt x="2" y="113"/>
                  </a:moveTo>
                  <a:cubicBezTo>
                    <a:pt x="113" y="2"/>
                    <a:pt x="113" y="2"/>
                    <a:pt x="113" y="2"/>
                  </a:cubicBezTo>
                  <a:cubicBezTo>
                    <a:pt x="115" y="0"/>
                    <a:pt x="118" y="0"/>
                    <a:pt x="119" y="2"/>
                  </a:cubicBezTo>
                  <a:cubicBezTo>
                    <a:pt x="121" y="3"/>
                    <a:pt x="121" y="6"/>
                    <a:pt x="119" y="7"/>
                  </a:cubicBezTo>
                  <a:cubicBezTo>
                    <a:pt x="8" y="119"/>
                    <a:pt x="8" y="119"/>
                    <a:pt x="8" y="119"/>
                  </a:cubicBezTo>
                  <a:cubicBezTo>
                    <a:pt x="6" y="120"/>
                    <a:pt x="4" y="120"/>
                    <a:pt x="2" y="119"/>
                  </a:cubicBezTo>
                  <a:cubicBezTo>
                    <a:pt x="0" y="117"/>
                    <a:pt x="0" y="114"/>
                    <a:pt x="2" y="113"/>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69" name="Freeform 585"/>
            <p:cNvSpPr>
              <a:spLocks/>
            </p:cNvSpPr>
            <p:nvPr/>
          </p:nvSpPr>
          <p:spPr bwMode="auto">
            <a:xfrm>
              <a:off x="10758488" y="3477981"/>
              <a:ext cx="238125" cy="239713"/>
            </a:xfrm>
            <a:custGeom>
              <a:avLst/>
              <a:gdLst>
                <a:gd name="T0" fmla="*/ 1984 w 120"/>
                <a:gd name="T1" fmla="*/ 225730 h 120"/>
                <a:gd name="T2" fmla="*/ 222250 w 120"/>
                <a:gd name="T3" fmla="*/ 3995 h 120"/>
                <a:gd name="T4" fmla="*/ 234156 w 120"/>
                <a:gd name="T5" fmla="*/ 3995 h 120"/>
                <a:gd name="T6" fmla="*/ 234156 w 120"/>
                <a:gd name="T7" fmla="*/ 15981 h 120"/>
                <a:gd name="T8" fmla="*/ 13891 w 120"/>
                <a:gd name="T9" fmla="*/ 237715 h 120"/>
                <a:gd name="T10" fmla="*/ 1984 w 120"/>
                <a:gd name="T11" fmla="*/ 237715 h 120"/>
                <a:gd name="T12" fmla="*/ 1984 w 120"/>
                <a:gd name="T13" fmla="*/ 225730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 h="120">
                  <a:moveTo>
                    <a:pt x="1" y="113"/>
                  </a:moveTo>
                  <a:cubicBezTo>
                    <a:pt x="112" y="2"/>
                    <a:pt x="112" y="2"/>
                    <a:pt x="112" y="2"/>
                  </a:cubicBezTo>
                  <a:cubicBezTo>
                    <a:pt x="114" y="0"/>
                    <a:pt x="117" y="0"/>
                    <a:pt x="118" y="2"/>
                  </a:cubicBezTo>
                  <a:cubicBezTo>
                    <a:pt x="120" y="3"/>
                    <a:pt x="120" y="6"/>
                    <a:pt x="118" y="8"/>
                  </a:cubicBezTo>
                  <a:cubicBezTo>
                    <a:pt x="7" y="119"/>
                    <a:pt x="7" y="119"/>
                    <a:pt x="7" y="119"/>
                  </a:cubicBezTo>
                  <a:cubicBezTo>
                    <a:pt x="5" y="120"/>
                    <a:pt x="3" y="120"/>
                    <a:pt x="1" y="119"/>
                  </a:cubicBezTo>
                  <a:cubicBezTo>
                    <a:pt x="0" y="117"/>
                    <a:pt x="0" y="115"/>
                    <a:pt x="1" y="113"/>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70" name="Freeform 586"/>
            <p:cNvSpPr>
              <a:spLocks/>
            </p:cNvSpPr>
            <p:nvPr/>
          </p:nvSpPr>
          <p:spPr bwMode="auto">
            <a:xfrm>
              <a:off x="10728325" y="3450994"/>
              <a:ext cx="239712" cy="238125"/>
            </a:xfrm>
            <a:custGeom>
              <a:avLst/>
              <a:gdLst>
                <a:gd name="T0" fmla="*/ 3995 w 120"/>
                <a:gd name="T1" fmla="*/ 224234 h 120"/>
                <a:gd name="T2" fmla="*/ 225729 w 120"/>
                <a:gd name="T3" fmla="*/ 1984 h 120"/>
                <a:gd name="T4" fmla="*/ 237714 w 120"/>
                <a:gd name="T5" fmla="*/ 1984 h 120"/>
                <a:gd name="T6" fmla="*/ 237714 w 120"/>
                <a:gd name="T7" fmla="*/ 13891 h 120"/>
                <a:gd name="T8" fmla="*/ 13983 w 120"/>
                <a:gd name="T9" fmla="*/ 234156 h 120"/>
                <a:gd name="T10" fmla="*/ 3995 w 120"/>
                <a:gd name="T11" fmla="*/ 234156 h 120"/>
                <a:gd name="T12" fmla="*/ 3995 w 120"/>
                <a:gd name="T13" fmla="*/ 224234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0" h="120">
                  <a:moveTo>
                    <a:pt x="2" y="113"/>
                  </a:moveTo>
                  <a:cubicBezTo>
                    <a:pt x="113" y="1"/>
                    <a:pt x="113" y="1"/>
                    <a:pt x="113" y="1"/>
                  </a:cubicBezTo>
                  <a:cubicBezTo>
                    <a:pt x="115" y="0"/>
                    <a:pt x="117" y="0"/>
                    <a:pt x="119" y="1"/>
                  </a:cubicBezTo>
                  <a:cubicBezTo>
                    <a:pt x="120" y="3"/>
                    <a:pt x="120" y="5"/>
                    <a:pt x="119" y="7"/>
                  </a:cubicBezTo>
                  <a:cubicBezTo>
                    <a:pt x="7" y="118"/>
                    <a:pt x="7" y="118"/>
                    <a:pt x="7" y="118"/>
                  </a:cubicBezTo>
                  <a:cubicBezTo>
                    <a:pt x="6" y="120"/>
                    <a:pt x="3" y="120"/>
                    <a:pt x="2" y="118"/>
                  </a:cubicBezTo>
                  <a:cubicBezTo>
                    <a:pt x="0" y="117"/>
                    <a:pt x="0" y="114"/>
                    <a:pt x="2" y="113"/>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71" name="Freeform 587"/>
            <p:cNvSpPr>
              <a:spLocks/>
            </p:cNvSpPr>
            <p:nvPr/>
          </p:nvSpPr>
          <p:spPr bwMode="auto">
            <a:xfrm>
              <a:off x="10553700" y="3258906"/>
              <a:ext cx="550862" cy="666750"/>
            </a:xfrm>
            <a:custGeom>
              <a:avLst/>
              <a:gdLst>
                <a:gd name="T0" fmla="*/ 336550 w 347"/>
                <a:gd name="T1" fmla="*/ 666750 h 420"/>
                <a:gd name="T2" fmla="*/ 46037 w 347"/>
                <a:gd name="T3" fmla="*/ 546100 h 420"/>
                <a:gd name="T4" fmla="*/ 0 w 347"/>
                <a:gd name="T5" fmla="*/ 434975 h 420"/>
                <a:gd name="T6" fmla="*/ 180975 w 347"/>
                <a:gd name="T7" fmla="*/ 0 h 420"/>
                <a:gd name="T8" fmla="*/ 550862 w 347"/>
                <a:gd name="T9" fmla="*/ 153988 h 420"/>
                <a:gd name="T10" fmla="*/ 336550 w 347"/>
                <a:gd name="T11" fmla="*/ 666750 h 42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47" h="420">
                  <a:moveTo>
                    <a:pt x="212" y="420"/>
                  </a:moveTo>
                  <a:lnTo>
                    <a:pt x="29" y="344"/>
                  </a:lnTo>
                  <a:lnTo>
                    <a:pt x="0" y="274"/>
                  </a:lnTo>
                  <a:lnTo>
                    <a:pt x="114" y="0"/>
                  </a:lnTo>
                  <a:lnTo>
                    <a:pt x="347" y="97"/>
                  </a:lnTo>
                  <a:lnTo>
                    <a:pt x="212" y="420"/>
                  </a:lnTo>
                  <a:close/>
                </a:path>
              </a:pathLst>
            </a:custGeom>
            <a:solidFill>
              <a:srgbClr val="E2E2E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72" name="Freeform 588"/>
            <p:cNvSpPr>
              <a:spLocks/>
            </p:cNvSpPr>
            <p:nvPr/>
          </p:nvSpPr>
          <p:spPr bwMode="auto">
            <a:xfrm>
              <a:off x="10553700" y="3693881"/>
              <a:ext cx="79375" cy="111125"/>
            </a:xfrm>
            <a:custGeom>
              <a:avLst/>
              <a:gdLst>
                <a:gd name="T0" fmla="*/ 46038 w 50"/>
                <a:gd name="T1" fmla="*/ 111125 h 70"/>
                <a:gd name="T2" fmla="*/ 79375 w 50"/>
                <a:gd name="T3" fmla="*/ 31750 h 70"/>
                <a:gd name="T4" fmla="*/ 0 w 50"/>
                <a:gd name="T5" fmla="*/ 0 h 70"/>
                <a:gd name="T6" fmla="*/ 46038 w 50"/>
                <a:gd name="T7" fmla="*/ 111125 h 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 h="70">
                  <a:moveTo>
                    <a:pt x="29" y="70"/>
                  </a:moveTo>
                  <a:lnTo>
                    <a:pt x="50" y="20"/>
                  </a:lnTo>
                  <a:lnTo>
                    <a:pt x="0" y="0"/>
                  </a:lnTo>
                  <a:lnTo>
                    <a:pt x="29" y="70"/>
                  </a:ln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73" name="Freeform 589"/>
            <p:cNvSpPr>
              <a:spLocks/>
            </p:cNvSpPr>
            <p:nvPr/>
          </p:nvSpPr>
          <p:spPr bwMode="auto">
            <a:xfrm>
              <a:off x="10607675" y="3663719"/>
              <a:ext cx="307975" cy="139700"/>
            </a:xfrm>
            <a:custGeom>
              <a:avLst/>
              <a:gdLst>
                <a:gd name="T0" fmla="*/ 13909 w 155"/>
                <a:gd name="T1" fmla="*/ 1996 h 70"/>
                <a:gd name="T2" fmla="*/ 302014 w 155"/>
                <a:gd name="T3" fmla="*/ 121739 h 70"/>
                <a:gd name="T4" fmla="*/ 305988 w 155"/>
                <a:gd name="T5" fmla="*/ 133713 h 70"/>
                <a:gd name="T6" fmla="*/ 296053 w 155"/>
                <a:gd name="T7" fmla="*/ 137704 h 70"/>
                <a:gd name="T8" fmla="*/ 7948 w 155"/>
                <a:gd name="T9" fmla="*/ 15966 h 70"/>
                <a:gd name="T10" fmla="*/ 1987 w 155"/>
                <a:gd name="T11" fmla="*/ 5987 h 70"/>
                <a:gd name="T12" fmla="*/ 13909 w 155"/>
                <a:gd name="T13" fmla="*/ 1996 h 7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5" h="70">
                  <a:moveTo>
                    <a:pt x="7" y="1"/>
                  </a:moveTo>
                  <a:cubicBezTo>
                    <a:pt x="152" y="61"/>
                    <a:pt x="152" y="61"/>
                    <a:pt x="152" y="61"/>
                  </a:cubicBezTo>
                  <a:cubicBezTo>
                    <a:pt x="154" y="62"/>
                    <a:pt x="155" y="65"/>
                    <a:pt x="154" y="67"/>
                  </a:cubicBezTo>
                  <a:cubicBezTo>
                    <a:pt x="153" y="69"/>
                    <a:pt x="151" y="70"/>
                    <a:pt x="149" y="69"/>
                  </a:cubicBezTo>
                  <a:cubicBezTo>
                    <a:pt x="4" y="8"/>
                    <a:pt x="4" y="8"/>
                    <a:pt x="4" y="8"/>
                  </a:cubicBezTo>
                  <a:cubicBezTo>
                    <a:pt x="1" y="8"/>
                    <a:pt x="0" y="5"/>
                    <a:pt x="1" y="3"/>
                  </a:cubicBezTo>
                  <a:cubicBezTo>
                    <a:pt x="2" y="1"/>
                    <a:pt x="5" y="0"/>
                    <a:pt x="7" y="1"/>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74" name="Freeform 590"/>
            <p:cNvSpPr>
              <a:spLocks/>
            </p:cNvSpPr>
            <p:nvPr/>
          </p:nvSpPr>
          <p:spPr bwMode="auto">
            <a:xfrm>
              <a:off x="10623550" y="3630381"/>
              <a:ext cx="306387" cy="136525"/>
            </a:xfrm>
            <a:custGeom>
              <a:avLst/>
              <a:gdLst>
                <a:gd name="T0" fmla="*/ 11937 w 154"/>
                <a:gd name="T1" fmla="*/ 0 h 69"/>
                <a:gd name="T2" fmla="*/ 300418 w 154"/>
                <a:gd name="T3" fmla="*/ 120696 h 69"/>
                <a:gd name="T4" fmla="*/ 306387 w 154"/>
                <a:gd name="T5" fmla="*/ 130589 h 69"/>
                <a:gd name="T6" fmla="*/ 294450 w 154"/>
                <a:gd name="T7" fmla="*/ 134546 h 69"/>
                <a:gd name="T8" fmla="*/ 5969 w 154"/>
                <a:gd name="T9" fmla="*/ 15829 h 69"/>
                <a:gd name="T10" fmla="*/ 1990 w 154"/>
                <a:gd name="T11" fmla="*/ 5936 h 69"/>
                <a:gd name="T12" fmla="*/ 11937 w 154"/>
                <a:gd name="T13" fmla="*/ 0 h 6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4" h="69">
                  <a:moveTo>
                    <a:pt x="6" y="0"/>
                  </a:moveTo>
                  <a:cubicBezTo>
                    <a:pt x="151" y="61"/>
                    <a:pt x="151" y="61"/>
                    <a:pt x="151" y="61"/>
                  </a:cubicBezTo>
                  <a:cubicBezTo>
                    <a:pt x="153" y="62"/>
                    <a:pt x="154" y="64"/>
                    <a:pt x="154" y="66"/>
                  </a:cubicBezTo>
                  <a:cubicBezTo>
                    <a:pt x="153" y="68"/>
                    <a:pt x="150" y="69"/>
                    <a:pt x="148" y="68"/>
                  </a:cubicBezTo>
                  <a:cubicBezTo>
                    <a:pt x="3" y="8"/>
                    <a:pt x="3" y="8"/>
                    <a:pt x="3" y="8"/>
                  </a:cubicBezTo>
                  <a:cubicBezTo>
                    <a:pt x="1" y="7"/>
                    <a:pt x="0" y="5"/>
                    <a:pt x="1" y="3"/>
                  </a:cubicBezTo>
                  <a:cubicBezTo>
                    <a:pt x="2" y="1"/>
                    <a:pt x="4" y="0"/>
                    <a:pt x="6" y="0"/>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75" name="Freeform 591"/>
            <p:cNvSpPr>
              <a:spLocks/>
            </p:cNvSpPr>
            <p:nvPr/>
          </p:nvSpPr>
          <p:spPr bwMode="auto">
            <a:xfrm>
              <a:off x="10663238" y="3531956"/>
              <a:ext cx="307975" cy="139700"/>
            </a:xfrm>
            <a:custGeom>
              <a:avLst/>
              <a:gdLst>
                <a:gd name="T0" fmla="*/ 9935 w 155"/>
                <a:gd name="T1" fmla="*/ 1996 h 70"/>
                <a:gd name="T2" fmla="*/ 302014 w 155"/>
                <a:gd name="T3" fmla="*/ 123734 h 70"/>
                <a:gd name="T4" fmla="*/ 305988 w 155"/>
                <a:gd name="T5" fmla="*/ 131717 h 70"/>
                <a:gd name="T6" fmla="*/ 304001 w 155"/>
                <a:gd name="T7" fmla="*/ 135709 h 70"/>
                <a:gd name="T8" fmla="*/ 296053 w 155"/>
                <a:gd name="T9" fmla="*/ 139700 h 70"/>
                <a:gd name="T10" fmla="*/ 3974 w 155"/>
                <a:gd name="T11" fmla="*/ 17961 h 70"/>
                <a:gd name="T12" fmla="*/ 0 w 155"/>
                <a:gd name="T13" fmla="*/ 7983 h 70"/>
                <a:gd name="T14" fmla="*/ 1987 w 155"/>
                <a:gd name="T15" fmla="*/ 5987 h 70"/>
                <a:gd name="T16" fmla="*/ 9935 w 155"/>
                <a:gd name="T17" fmla="*/ 1996 h 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5" h="70">
                  <a:moveTo>
                    <a:pt x="5" y="1"/>
                  </a:moveTo>
                  <a:cubicBezTo>
                    <a:pt x="152" y="62"/>
                    <a:pt x="152" y="62"/>
                    <a:pt x="152" y="62"/>
                  </a:cubicBezTo>
                  <a:cubicBezTo>
                    <a:pt x="154" y="63"/>
                    <a:pt x="155" y="65"/>
                    <a:pt x="154" y="66"/>
                  </a:cubicBezTo>
                  <a:cubicBezTo>
                    <a:pt x="153" y="68"/>
                    <a:pt x="153" y="68"/>
                    <a:pt x="153" y="68"/>
                  </a:cubicBezTo>
                  <a:cubicBezTo>
                    <a:pt x="152" y="69"/>
                    <a:pt x="151" y="70"/>
                    <a:pt x="149" y="70"/>
                  </a:cubicBezTo>
                  <a:cubicBezTo>
                    <a:pt x="2" y="9"/>
                    <a:pt x="2" y="9"/>
                    <a:pt x="2" y="9"/>
                  </a:cubicBezTo>
                  <a:cubicBezTo>
                    <a:pt x="0" y="8"/>
                    <a:pt x="0" y="6"/>
                    <a:pt x="0" y="4"/>
                  </a:cubicBezTo>
                  <a:cubicBezTo>
                    <a:pt x="1" y="3"/>
                    <a:pt x="1" y="3"/>
                    <a:pt x="1" y="3"/>
                  </a:cubicBezTo>
                  <a:cubicBezTo>
                    <a:pt x="2" y="1"/>
                    <a:pt x="4" y="0"/>
                    <a:pt x="5" y="1"/>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76" name="Freeform 592"/>
            <p:cNvSpPr>
              <a:spLocks/>
            </p:cNvSpPr>
            <p:nvPr/>
          </p:nvSpPr>
          <p:spPr bwMode="auto">
            <a:xfrm>
              <a:off x="10674350" y="3503381"/>
              <a:ext cx="306387" cy="138113"/>
            </a:xfrm>
            <a:custGeom>
              <a:avLst/>
              <a:gdLst>
                <a:gd name="T0" fmla="*/ 11937 w 154"/>
                <a:gd name="T1" fmla="*/ 2002 h 69"/>
                <a:gd name="T2" fmla="*/ 300418 w 154"/>
                <a:gd name="T3" fmla="*/ 122100 h 69"/>
                <a:gd name="T4" fmla="*/ 306387 w 154"/>
                <a:gd name="T5" fmla="*/ 132108 h 69"/>
                <a:gd name="T6" fmla="*/ 294450 w 154"/>
                <a:gd name="T7" fmla="*/ 136111 h 69"/>
                <a:gd name="T8" fmla="*/ 5969 w 154"/>
                <a:gd name="T9" fmla="*/ 16013 h 69"/>
                <a:gd name="T10" fmla="*/ 1990 w 154"/>
                <a:gd name="T11" fmla="*/ 6005 h 69"/>
                <a:gd name="T12" fmla="*/ 11937 w 154"/>
                <a:gd name="T13" fmla="*/ 2002 h 6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4" h="69">
                  <a:moveTo>
                    <a:pt x="6" y="1"/>
                  </a:moveTo>
                  <a:cubicBezTo>
                    <a:pt x="151" y="61"/>
                    <a:pt x="151" y="61"/>
                    <a:pt x="151" y="61"/>
                  </a:cubicBezTo>
                  <a:cubicBezTo>
                    <a:pt x="153" y="62"/>
                    <a:pt x="154" y="64"/>
                    <a:pt x="154" y="66"/>
                  </a:cubicBezTo>
                  <a:cubicBezTo>
                    <a:pt x="153" y="68"/>
                    <a:pt x="150" y="69"/>
                    <a:pt x="148" y="68"/>
                  </a:cubicBezTo>
                  <a:cubicBezTo>
                    <a:pt x="3" y="8"/>
                    <a:pt x="3" y="8"/>
                    <a:pt x="3" y="8"/>
                  </a:cubicBezTo>
                  <a:cubicBezTo>
                    <a:pt x="1" y="7"/>
                    <a:pt x="0" y="5"/>
                    <a:pt x="1" y="3"/>
                  </a:cubicBezTo>
                  <a:cubicBezTo>
                    <a:pt x="2" y="1"/>
                    <a:pt x="4" y="0"/>
                    <a:pt x="6" y="1"/>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77" name="Freeform 593"/>
            <p:cNvSpPr>
              <a:spLocks/>
            </p:cNvSpPr>
            <p:nvPr/>
          </p:nvSpPr>
          <p:spPr bwMode="auto">
            <a:xfrm>
              <a:off x="10688638" y="3470044"/>
              <a:ext cx="306387" cy="139700"/>
            </a:xfrm>
            <a:custGeom>
              <a:avLst/>
              <a:gdLst>
                <a:gd name="T0" fmla="*/ 11937 w 154"/>
                <a:gd name="T1" fmla="*/ 1996 h 70"/>
                <a:gd name="T2" fmla="*/ 300418 w 154"/>
                <a:gd name="T3" fmla="*/ 123734 h 70"/>
                <a:gd name="T4" fmla="*/ 304397 w 154"/>
                <a:gd name="T5" fmla="*/ 133713 h 70"/>
                <a:gd name="T6" fmla="*/ 294450 w 154"/>
                <a:gd name="T7" fmla="*/ 137704 h 70"/>
                <a:gd name="T8" fmla="*/ 5969 w 154"/>
                <a:gd name="T9" fmla="*/ 17961 h 70"/>
                <a:gd name="T10" fmla="*/ 1990 w 154"/>
                <a:gd name="T11" fmla="*/ 5987 h 70"/>
                <a:gd name="T12" fmla="*/ 11937 w 154"/>
                <a:gd name="T13" fmla="*/ 1996 h 7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4" h="70">
                  <a:moveTo>
                    <a:pt x="6" y="1"/>
                  </a:moveTo>
                  <a:cubicBezTo>
                    <a:pt x="151" y="62"/>
                    <a:pt x="151" y="62"/>
                    <a:pt x="151" y="62"/>
                  </a:cubicBezTo>
                  <a:cubicBezTo>
                    <a:pt x="153" y="62"/>
                    <a:pt x="154" y="65"/>
                    <a:pt x="153" y="67"/>
                  </a:cubicBezTo>
                  <a:cubicBezTo>
                    <a:pt x="153" y="69"/>
                    <a:pt x="150" y="70"/>
                    <a:pt x="148" y="69"/>
                  </a:cubicBezTo>
                  <a:cubicBezTo>
                    <a:pt x="3" y="9"/>
                    <a:pt x="3" y="9"/>
                    <a:pt x="3" y="9"/>
                  </a:cubicBezTo>
                  <a:cubicBezTo>
                    <a:pt x="1" y="8"/>
                    <a:pt x="0" y="6"/>
                    <a:pt x="1" y="3"/>
                  </a:cubicBezTo>
                  <a:cubicBezTo>
                    <a:pt x="1" y="1"/>
                    <a:pt x="4" y="0"/>
                    <a:pt x="6" y="1"/>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78" name="Freeform 594"/>
            <p:cNvSpPr>
              <a:spLocks/>
            </p:cNvSpPr>
            <p:nvPr/>
          </p:nvSpPr>
          <p:spPr bwMode="auto">
            <a:xfrm>
              <a:off x="10718800" y="3398606"/>
              <a:ext cx="306387" cy="139700"/>
            </a:xfrm>
            <a:custGeom>
              <a:avLst/>
              <a:gdLst>
                <a:gd name="T0" fmla="*/ 11937 w 154"/>
                <a:gd name="T1" fmla="*/ 1996 h 70"/>
                <a:gd name="T2" fmla="*/ 300418 w 154"/>
                <a:gd name="T3" fmla="*/ 121739 h 70"/>
                <a:gd name="T4" fmla="*/ 306387 w 154"/>
                <a:gd name="T5" fmla="*/ 133713 h 70"/>
                <a:gd name="T6" fmla="*/ 294450 w 154"/>
                <a:gd name="T7" fmla="*/ 137704 h 70"/>
                <a:gd name="T8" fmla="*/ 5969 w 154"/>
                <a:gd name="T9" fmla="*/ 15966 h 70"/>
                <a:gd name="T10" fmla="*/ 1990 w 154"/>
                <a:gd name="T11" fmla="*/ 5987 h 70"/>
                <a:gd name="T12" fmla="*/ 11937 w 154"/>
                <a:gd name="T13" fmla="*/ 1996 h 7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4" h="70">
                  <a:moveTo>
                    <a:pt x="6" y="1"/>
                  </a:moveTo>
                  <a:cubicBezTo>
                    <a:pt x="151" y="61"/>
                    <a:pt x="151" y="61"/>
                    <a:pt x="151" y="61"/>
                  </a:cubicBezTo>
                  <a:cubicBezTo>
                    <a:pt x="153" y="62"/>
                    <a:pt x="154" y="64"/>
                    <a:pt x="154" y="67"/>
                  </a:cubicBezTo>
                  <a:cubicBezTo>
                    <a:pt x="153" y="69"/>
                    <a:pt x="150" y="70"/>
                    <a:pt x="148" y="69"/>
                  </a:cubicBezTo>
                  <a:cubicBezTo>
                    <a:pt x="3" y="8"/>
                    <a:pt x="3" y="8"/>
                    <a:pt x="3" y="8"/>
                  </a:cubicBezTo>
                  <a:cubicBezTo>
                    <a:pt x="1" y="8"/>
                    <a:pt x="0" y="5"/>
                    <a:pt x="1" y="3"/>
                  </a:cubicBezTo>
                  <a:cubicBezTo>
                    <a:pt x="1" y="1"/>
                    <a:pt x="4" y="0"/>
                    <a:pt x="6" y="1"/>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79" name="Freeform 595"/>
            <p:cNvSpPr>
              <a:spLocks/>
            </p:cNvSpPr>
            <p:nvPr/>
          </p:nvSpPr>
          <p:spPr bwMode="auto">
            <a:xfrm>
              <a:off x="10734675" y="3360506"/>
              <a:ext cx="306387" cy="139700"/>
            </a:xfrm>
            <a:custGeom>
              <a:avLst/>
              <a:gdLst>
                <a:gd name="T0" fmla="*/ 11937 w 154"/>
                <a:gd name="T1" fmla="*/ 1996 h 70"/>
                <a:gd name="T2" fmla="*/ 300418 w 154"/>
                <a:gd name="T3" fmla="*/ 121739 h 70"/>
                <a:gd name="T4" fmla="*/ 304397 w 154"/>
                <a:gd name="T5" fmla="*/ 133713 h 70"/>
                <a:gd name="T6" fmla="*/ 294450 w 154"/>
                <a:gd name="T7" fmla="*/ 137704 h 70"/>
                <a:gd name="T8" fmla="*/ 5969 w 154"/>
                <a:gd name="T9" fmla="*/ 17961 h 70"/>
                <a:gd name="T10" fmla="*/ 0 w 154"/>
                <a:gd name="T11" fmla="*/ 5987 h 70"/>
                <a:gd name="T12" fmla="*/ 11937 w 154"/>
                <a:gd name="T13" fmla="*/ 1996 h 7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4" h="70">
                  <a:moveTo>
                    <a:pt x="6" y="1"/>
                  </a:moveTo>
                  <a:cubicBezTo>
                    <a:pt x="151" y="61"/>
                    <a:pt x="151" y="61"/>
                    <a:pt x="151" y="61"/>
                  </a:cubicBezTo>
                  <a:cubicBezTo>
                    <a:pt x="153" y="62"/>
                    <a:pt x="154" y="65"/>
                    <a:pt x="153" y="67"/>
                  </a:cubicBezTo>
                  <a:cubicBezTo>
                    <a:pt x="152" y="69"/>
                    <a:pt x="150" y="70"/>
                    <a:pt x="148" y="69"/>
                  </a:cubicBezTo>
                  <a:cubicBezTo>
                    <a:pt x="3" y="9"/>
                    <a:pt x="3" y="9"/>
                    <a:pt x="3" y="9"/>
                  </a:cubicBezTo>
                  <a:cubicBezTo>
                    <a:pt x="1" y="8"/>
                    <a:pt x="0" y="5"/>
                    <a:pt x="0" y="3"/>
                  </a:cubicBezTo>
                  <a:cubicBezTo>
                    <a:pt x="1" y="1"/>
                    <a:pt x="4" y="0"/>
                    <a:pt x="6" y="1"/>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80" name="Freeform 596"/>
            <p:cNvSpPr>
              <a:spLocks/>
            </p:cNvSpPr>
            <p:nvPr/>
          </p:nvSpPr>
          <p:spPr bwMode="auto">
            <a:xfrm>
              <a:off x="10928350" y="3211281"/>
              <a:ext cx="666750" cy="549275"/>
            </a:xfrm>
            <a:custGeom>
              <a:avLst/>
              <a:gdLst>
                <a:gd name="T0" fmla="*/ 666750 w 420"/>
                <a:gd name="T1" fmla="*/ 211138 h 346"/>
                <a:gd name="T2" fmla="*/ 546100 w 420"/>
                <a:gd name="T3" fmla="*/ 501650 h 346"/>
                <a:gd name="T4" fmla="*/ 434975 w 420"/>
                <a:gd name="T5" fmla="*/ 549275 h 346"/>
                <a:gd name="T6" fmla="*/ 0 w 420"/>
                <a:gd name="T7" fmla="*/ 368300 h 346"/>
                <a:gd name="T8" fmla="*/ 152400 w 420"/>
                <a:gd name="T9" fmla="*/ 0 h 346"/>
                <a:gd name="T10" fmla="*/ 666750 w 420"/>
                <a:gd name="T11" fmla="*/ 211138 h 3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20" h="346">
                  <a:moveTo>
                    <a:pt x="420" y="133"/>
                  </a:moveTo>
                  <a:lnTo>
                    <a:pt x="344" y="316"/>
                  </a:lnTo>
                  <a:lnTo>
                    <a:pt x="274" y="346"/>
                  </a:lnTo>
                  <a:lnTo>
                    <a:pt x="0" y="232"/>
                  </a:lnTo>
                  <a:lnTo>
                    <a:pt x="96" y="0"/>
                  </a:lnTo>
                  <a:lnTo>
                    <a:pt x="420" y="133"/>
                  </a:lnTo>
                  <a:close/>
                </a:path>
              </a:pathLst>
            </a:custGeom>
            <a:solidFill>
              <a:srgbClr val="E2E2E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81" name="Freeform 597"/>
            <p:cNvSpPr>
              <a:spLocks/>
            </p:cNvSpPr>
            <p:nvPr/>
          </p:nvSpPr>
          <p:spPr bwMode="auto">
            <a:xfrm>
              <a:off x="11363325" y="3681181"/>
              <a:ext cx="111125" cy="79375"/>
            </a:xfrm>
            <a:custGeom>
              <a:avLst/>
              <a:gdLst>
                <a:gd name="T0" fmla="*/ 111125 w 70"/>
                <a:gd name="T1" fmla="*/ 31750 h 50"/>
                <a:gd name="T2" fmla="*/ 31750 w 70"/>
                <a:gd name="T3" fmla="*/ 0 h 50"/>
                <a:gd name="T4" fmla="*/ 0 w 70"/>
                <a:gd name="T5" fmla="*/ 79375 h 50"/>
                <a:gd name="T6" fmla="*/ 111125 w 70"/>
                <a:gd name="T7" fmla="*/ 31750 h 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0" h="50">
                  <a:moveTo>
                    <a:pt x="70" y="20"/>
                  </a:moveTo>
                  <a:lnTo>
                    <a:pt x="20" y="0"/>
                  </a:lnTo>
                  <a:lnTo>
                    <a:pt x="0" y="50"/>
                  </a:lnTo>
                  <a:lnTo>
                    <a:pt x="70" y="20"/>
                  </a:ln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82" name="Freeform 598"/>
            <p:cNvSpPr>
              <a:spLocks/>
            </p:cNvSpPr>
            <p:nvPr/>
          </p:nvSpPr>
          <p:spPr bwMode="auto">
            <a:xfrm>
              <a:off x="11333163" y="3398606"/>
              <a:ext cx="138112" cy="306388"/>
            </a:xfrm>
            <a:custGeom>
              <a:avLst/>
              <a:gdLst>
                <a:gd name="T0" fmla="*/ 2002 w 69"/>
                <a:gd name="T1" fmla="*/ 294451 h 154"/>
                <a:gd name="T2" fmla="*/ 122099 w 69"/>
                <a:gd name="T3" fmla="*/ 5969 h 154"/>
                <a:gd name="T4" fmla="*/ 132107 w 69"/>
                <a:gd name="T5" fmla="*/ 1990 h 154"/>
                <a:gd name="T6" fmla="*/ 138112 w 69"/>
                <a:gd name="T7" fmla="*/ 11937 h 154"/>
                <a:gd name="T8" fmla="*/ 18015 w 69"/>
                <a:gd name="T9" fmla="*/ 300419 h 154"/>
                <a:gd name="T10" fmla="*/ 6005 w 69"/>
                <a:gd name="T11" fmla="*/ 306388 h 154"/>
                <a:gd name="T12" fmla="*/ 2002 w 69"/>
                <a:gd name="T13" fmla="*/ 294451 h 1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154">
                  <a:moveTo>
                    <a:pt x="1" y="148"/>
                  </a:moveTo>
                  <a:cubicBezTo>
                    <a:pt x="61" y="3"/>
                    <a:pt x="61" y="3"/>
                    <a:pt x="61" y="3"/>
                  </a:cubicBezTo>
                  <a:cubicBezTo>
                    <a:pt x="62" y="1"/>
                    <a:pt x="64" y="0"/>
                    <a:pt x="66" y="1"/>
                  </a:cubicBezTo>
                  <a:cubicBezTo>
                    <a:pt x="68" y="1"/>
                    <a:pt x="69" y="4"/>
                    <a:pt x="69" y="6"/>
                  </a:cubicBezTo>
                  <a:cubicBezTo>
                    <a:pt x="9" y="151"/>
                    <a:pt x="9" y="151"/>
                    <a:pt x="9" y="151"/>
                  </a:cubicBezTo>
                  <a:cubicBezTo>
                    <a:pt x="8" y="153"/>
                    <a:pt x="5" y="154"/>
                    <a:pt x="3" y="154"/>
                  </a:cubicBezTo>
                  <a:cubicBezTo>
                    <a:pt x="1" y="153"/>
                    <a:pt x="0" y="150"/>
                    <a:pt x="1" y="148"/>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83" name="Freeform 599"/>
            <p:cNvSpPr>
              <a:spLocks/>
            </p:cNvSpPr>
            <p:nvPr/>
          </p:nvSpPr>
          <p:spPr bwMode="auto">
            <a:xfrm>
              <a:off x="11299825" y="3382731"/>
              <a:ext cx="138112" cy="307975"/>
            </a:xfrm>
            <a:custGeom>
              <a:avLst/>
              <a:gdLst>
                <a:gd name="T0" fmla="*/ 0 w 69"/>
                <a:gd name="T1" fmla="*/ 296053 h 155"/>
                <a:gd name="T2" fmla="*/ 122099 w 69"/>
                <a:gd name="T3" fmla="*/ 5961 h 155"/>
                <a:gd name="T4" fmla="*/ 132107 w 69"/>
                <a:gd name="T5" fmla="*/ 1987 h 155"/>
                <a:gd name="T6" fmla="*/ 136110 w 69"/>
                <a:gd name="T7" fmla="*/ 13909 h 155"/>
                <a:gd name="T8" fmla="*/ 16013 w 69"/>
                <a:gd name="T9" fmla="*/ 302014 h 155"/>
                <a:gd name="T10" fmla="*/ 6005 w 69"/>
                <a:gd name="T11" fmla="*/ 305988 h 155"/>
                <a:gd name="T12" fmla="*/ 0 w 69"/>
                <a:gd name="T13" fmla="*/ 296053 h 1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155">
                  <a:moveTo>
                    <a:pt x="0" y="149"/>
                  </a:moveTo>
                  <a:cubicBezTo>
                    <a:pt x="61" y="3"/>
                    <a:pt x="61" y="3"/>
                    <a:pt x="61" y="3"/>
                  </a:cubicBezTo>
                  <a:cubicBezTo>
                    <a:pt x="61" y="1"/>
                    <a:pt x="64" y="0"/>
                    <a:pt x="66" y="1"/>
                  </a:cubicBezTo>
                  <a:cubicBezTo>
                    <a:pt x="68" y="2"/>
                    <a:pt x="69" y="5"/>
                    <a:pt x="68" y="7"/>
                  </a:cubicBezTo>
                  <a:cubicBezTo>
                    <a:pt x="8" y="152"/>
                    <a:pt x="8" y="152"/>
                    <a:pt x="8" y="152"/>
                  </a:cubicBezTo>
                  <a:cubicBezTo>
                    <a:pt x="7" y="154"/>
                    <a:pt x="5" y="155"/>
                    <a:pt x="3" y="154"/>
                  </a:cubicBezTo>
                  <a:cubicBezTo>
                    <a:pt x="1" y="153"/>
                    <a:pt x="0" y="151"/>
                    <a:pt x="0" y="149"/>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84" name="Freeform 600"/>
            <p:cNvSpPr>
              <a:spLocks/>
            </p:cNvSpPr>
            <p:nvPr/>
          </p:nvSpPr>
          <p:spPr bwMode="auto">
            <a:xfrm>
              <a:off x="11202988" y="3343044"/>
              <a:ext cx="138112" cy="307975"/>
            </a:xfrm>
            <a:custGeom>
              <a:avLst/>
              <a:gdLst>
                <a:gd name="T0" fmla="*/ 1973 w 70"/>
                <a:gd name="T1" fmla="*/ 298040 h 155"/>
                <a:gd name="T2" fmla="*/ 122328 w 70"/>
                <a:gd name="T3" fmla="*/ 5961 h 155"/>
                <a:gd name="T4" fmla="*/ 130220 w 70"/>
                <a:gd name="T5" fmla="*/ 1987 h 155"/>
                <a:gd name="T6" fmla="*/ 134166 w 70"/>
                <a:gd name="T7" fmla="*/ 3974 h 155"/>
                <a:gd name="T8" fmla="*/ 136139 w 70"/>
                <a:gd name="T9" fmla="*/ 11922 h 155"/>
                <a:gd name="T10" fmla="*/ 17757 w 70"/>
                <a:gd name="T11" fmla="*/ 304001 h 155"/>
                <a:gd name="T12" fmla="*/ 7892 w 70"/>
                <a:gd name="T13" fmla="*/ 307975 h 155"/>
                <a:gd name="T14" fmla="*/ 5919 w 70"/>
                <a:gd name="T15" fmla="*/ 305988 h 155"/>
                <a:gd name="T16" fmla="*/ 1973 w 70"/>
                <a:gd name="T17" fmla="*/ 298040 h 1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0" h="155">
                  <a:moveTo>
                    <a:pt x="1" y="150"/>
                  </a:moveTo>
                  <a:cubicBezTo>
                    <a:pt x="62" y="3"/>
                    <a:pt x="62" y="3"/>
                    <a:pt x="62" y="3"/>
                  </a:cubicBezTo>
                  <a:cubicBezTo>
                    <a:pt x="62" y="1"/>
                    <a:pt x="64" y="0"/>
                    <a:pt x="66" y="1"/>
                  </a:cubicBezTo>
                  <a:cubicBezTo>
                    <a:pt x="68" y="2"/>
                    <a:pt x="68" y="2"/>
                    <a:pt x="68" y="2"/>
                  </a:cubicBezTo>
                  <a:cubicBezTo>
                    <a:pt x="69" y="2"/>
                    <a:pt x="70" y="4"/>
                    <a:pt x="69" y="6"/>
                  </a:cubicBezTo>
                  <a:cubicBezTo>
                    <a:pt x="9" y="153"/>
                    <a:pt x="9" y="153"/>
                    <a:pt x="9" y="153"/>
                  </a:cubicBezTo>
                  <a:cubicBezTo>
                    <a:pt x="8" y="155"/>
                    <a:pt x="6" y="155"/>
                    <a:pt x="4" y="155"/>
                  </a:cubicBezTo>
                  <a:cubicBezTo>
                    <a:pt x="3" y="154"/>
                    <a:pt x="3" y="154"/>
                    <a:pt x="3" y="154"/>
                  </a:cubicBezTo>
                  <a:cubicBezTo>
                    <a:pt x="1" y="153"/>
                    <a:pt x="0" y="151"/>
                    <a:pt x="1" y="150"/>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85" name="Freeform 601"/>
            <p:cNvSpPr>
              <a:spLocks/>
            </p:cNvSpPr>
            <p:nvPr/>
          </p:nvSpPr>
          <p:spPr bwMode="auto">
            <a:xfrm>
              <a:off x="11174413" y="3330344"/>
              <a:ext cx="138112" cy="309563"/>
            </a:xfrm>
            <a:custGeom>
              <a:avLst/>
              <a:gdLst>
                <a:gd name="T0" fmla="*/ 2002 w 69"/>
                <a:gd name="T1" fmla="*/ 297580 h 155"/>
                <a:gd name="T2" fmla="*/ 122099 w 69"/>
                <a:gd name="T3" fmla="*/ 7989 h 155"/>
                <a:gd name="T4" fmla="*/ 132107 w 69"/>
                <a:gd name="T5" fmla="*/ 1997 h 155"/>
                <a:gd name="T6" fmla="*/ 136110 w 69"/>
                <a:gd name="T7" fmla="*/ 13980 h 155"/>
                <a:gd name="T8" fmla="*/ 16013 w 69"/>
                <a:gd name="T9" fmla="*/ 303571 h 155"/>
                <a:gd name="T10" fmla="*/ 6005 w 69"/>
                <a:gd name="T11" fmla="*/ 307566 h 155"/>
                <a:gd name="T12" fmla="*/ 2002 w 69"/>
                <a:gd name="T13" fmla="*/ 297580 h 1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155">
                  <a:moveTo>
                    <a:pt x="1" y="149"/>
                  </a:moveTo>
                  <a:cubicBezTo>
                    <a:pt x="61" y="4"/>
                    <a:pt x="61" y="4"/>
                    <a:pt x="61" y="4"/>
                  </a:cubicBezTo>
                  <a:cubicBezTo>
                    <a:pt x="62" y="1"/>
                    <a:pt x="64" y="0"/>
                    <a:pt x="66" y="1"/>
                  </a:cubicBezTo>
                  <a:cubicBezTo>
                    <a:pt x="68" y="2"/>
                    <a:pt x="69" y="5"/>
                    <a:pt x="68" y="7"/>
                  </a:cubicBezTo>
                  <a:cubicBezTo>
                    <a:pt x="8" y="152"/>
                    <a:pt x="8" y="152"/>
                    <a:pt x="8" y="152"/>
                  </a:cubicBezTo>
                  <a:cubicBezTo>
                    <a:pt x="7" y="154"/>
                    <a:pt x="5" y="155"/>
                    <a:pt x="3" y="154"/>
                  </a:cubicBezTo>
                  <a:cubicBezTo>
                    <a:pt x="1" y="153"/>
                    <a:pt x="0" y="151"/>
                    <a:pt x="1" y="149"/>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86" name="Freeform 602"/>
            <p:cNvSpPr>
              <a:spLocks/>
            </p:cNvSpPr>
            <p:nvPr/>
          </p:nvSpPr>
          <p:spPr bwMode="auto">
            <a:xfrm>
              <a:off x="11141075" y="3319231"/>
              <a:ext cx="139700" cy="306388"/>
            </a:xfrm>
            <a:custGeom>
              <a:avLst/>
              <a:gdLst>
                <a:gd name="T0" fmla="*/ 1996 w 70"/>
                <a:gd name="T1" fmla="*/ 294451 h 154"/>
                <a:gd name="T2" fmla="*/ 121739 w 70"/>
                <a:gd name="T3" fmla="*/ 5969 h 154"/>
                <a:gd name="T4" fmla="*/ 133713 w 70"/>
                <a:gd name="T5" fmla="*/ 1990 h 154"/>
                <a:gd name="T6" fmla="*/ 137704 w 70"/>
                <a:gd name="T7" fmla="*/ 11937 h 154"/>
                <a:gd name="T8" fmla="*/ 17961 w 70"/>
                <a:gd name="T9" fmla="*/ 300419 h 154"/>
                <a:gd name="T10" fmla="*/ 5987 w 70"/>
                <a:gd name="T11" fmla="*/ 306388 h 154"/>
                <a:gd name="T12" fmla="*/ 1996 w 70"/>
                <a:gd name="T13" fmla="*/ 294451 h 1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0" h="154">
                  <a:moveTo>
                    <a:pt x="1" y="148"/>
                  </a:moveTo>
                  <a:cubicBezTo>
                    <a:pt x="61" y="3"/>
                    <a:pt x="61" y="3"/>
                    <a:pt x="61" y="3"/>
                  </a:cubicBezTo>
                  <a:cubicBezTo>
                    <a:pt x="62" y="1"/>
                    <a:pt x="65" y="0"/>
                    <a:pt x="67" y="1"/>
                  </a:cubicBezTo>
                  <a:cubicBezTo>
                    <a:pt x="69" y="1"/>
                    <a:pt x="70" y="4"/>
                    <a:pt x="69" y="6"/>
                  </a:cubicBezTo>
                  <a:cubicBezTo>
                    <a:pt x="9" y="151"/>
                    <a:pt x="9" y="151"/>
                    <a:pt x="9" y="151"/>
                  </a:cubicBezTo>
                  <a:cubicBezTo>
                    <a:pt x="8" y="153"/>
                    <a:pt x="6" y="154"/>
                    <a:pt x="3" y="154"/>
                  </a:cubicBezTo>
                  <a:cubicBezTo>
                    <a:pt x="1" y="153"/>
                    <a:pt x="0" y="150"/>
                    <a:pt x="1" y="148"/>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87" name="Freeform 603"/>
            <p:cNvSpPr>
              <a:spLocks/>
            </p:cNvSpPr>
            <p:nvPr/>
          </p:nvSpPr>
          <p:spPr bwMode="auto">
            <a:xfrm>
              <a:off x="11069638" y="3289069"/>
              <a:ext cx="136525" cy="306388"/>
            </a:xfrm>
            <a:custGeom>
              <a:avLst/>
              <a:gdLst>
                <a:gd name="T0" fmla="*/ 1979 w 69"/>
                <a:gd name="T1" fmla="*/ 294451 h 154"/>
                <a:gd name="T2" fmla="*/ 120696 w 69"/>
                <a:gd name="T3" fmla="*/ 5969 h 154"/>
                <a:gd name="T4" fmla="*/ 130589 w 69"/>
                <a:gd name="T5" fmla="*/ 1990 h 154"/>
                <a:gd name="T6" fmla="*/ 134546 w 69"/>
                <a:gd name="T7" fmla="*/ 11937 h 154"/>
                <a:gd name="T8" fmla="*/ 15829 w 69"/>
                <a:gd name="T9" fmla="*/ 300419 h 154"/>
                <a:gd name="T10" fmla="*/ 5936 w 69"/>
                <a:gd name="T11" fmla="*/ 306388 h 154"/>
                <a:gd name="T12" fmla="*/ 1979 w 69"/>
                <a:gd name="T13" fmla="*/ 294451 h 1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154">
                  <a:moveTo>
                    <a:pt x="1" y="148"/>
                  </a:moveTo>
                  <a:cubicBezTo>
                    <a:pt x="61" y="3"/>
                    <a:pt x="61" y="3"/>
                    <a:pt x="61" y="3"/>
                  </a:cubicBezTo>
                  <a:cubicBezTo>
                    <a:pt x="62" y="1"/>
                    <a:pt x="64" y="0"/>
                    <a:pt x="66" y="1"/>
                  </a:cubicBezTo>
                  <a:cubicBezTo>
                    <a:pt x="68" y="1"/>
                    <a:pt x="69" y="4"/>
                    <a:pt x="68" y="6"/>
                  </a:cubicBezTo>
                  <a:cubicBezTo>
                    <a:pt x="8" y="151"/>
                    <a:pt x="8" y="151"/>
                    <a:pt x="8" y="151"/>
                  </a:cubicBezTo>
                  <a:cubicBezTo>
                    <a:pt x="7" y="153"/>
                    <a:pt x="5" y="154"/>
                    <a:pt x="3" y="154"/>
                  </a:cubicBezTo>
                  <a:cubicBezTo>
                    <a:pt x="1" y="153"/>
                    <a:pt x="0" y="150"/>
                    <a:pt x="1" y="148"/>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88" name="Freeform 604"/>
            <p:cNvSpPr>
              <a:spLocks/>
            </p:cNvSpPr>
            <p:nvPr/>
          </p:nvSpPr>
          <p:spPr bwMode="auto">
            <a:xfrm>
              <a:off x="11031538" y="3273194"/>
              <a:ext cx="136525" cy="307975"/>
            </a:xfrm>
            <a:custGeom>
              <a:avLst/>
              <a:gdLst>
                <a:gd name="T0" fmla="*/ 1979 w 69"/>
                <a:gd name="T1" fmla="*/ 294066 h 155"/>
                <a:gd name="T2" fmla="*/ 120696 w 69"/>
                <a:gd name="T3" fmla="*/ 5961 h 155"/>
                <a:gd name="T4" fmla="*/ 130589 w 69"/>
                <a:gd name="T5" fmla="*/ 1987 h 155"/>
                <a:gd name="T6" fmla="*/ 136525 w 69"/>
                <a:gd name="T7" fmla="*/ 11922 h 155"/>
                <a:gd name="T8" fmla="*/ 15829 w 69"/>
                <a:gd name="T9" fmla="*/ 302014 h 155"/>
                <a:gd name="T10" fmla="*/ 5936 w 69"/>
                <a:gd name="T11" fmla="*/ 305988 h 155"/>
                <a:gd name="T12" fmla="*/ 1979 w 69"/>
                <a:gd name="T13" fmla="*/ 294066 h 1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155">
                  <a:moveTo>
                    <a:pt x="1" y="148"/>
                  </a:moveTo>
                  <a:cubicBezTo>
                    <a:pt x="61" y="3"/>
                    <a:pt x="61" y="3"/>
                    <a:pt x="61" y="3"/>
                  </a:cubicBezTo>
                  <a:cubicBezTo>
                    <a:pt x="62" y="1"/>
                    <a:pt x="64" y="0"/>
                    <a:pt x="66" y="1"/>
                  </a:cubicBezTo>
                  <a:cubicBezTo>
                    <a:pt x="68" y="2"/>
                    <a:pt x="69" y="4"/>
                    <a:pt x="69" y="6"/>
                  </a:cubicBezTo>
                  <a:cubicBezTo>
                    <a:pt x="8" y="152"/>
                    <a:pt x="8" y="152"/>
                    <a:pt x="8" y="152"/>
                  </a:cubicBezTo>
                  <a:cubicBezTo>
                    <a:pt x="8" y="154"/>
                    <a:pt x="5" y="155"/>
                    <a:pt x="3" y="154"/>
                  </a:cubicBezTo>
                  <a:cubicBezTo>
                    <a:pt x="1" y="153"/>
                    <a:pt x="0" y="150"/>
                    <a:pt x="1" y="148"/>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89" name="Freeform 605"/>
            <p:cNvSpPr>
              <a:spLocks/>
            </p:cNvSpPr>
            <p:nvPr/>
          </p:nvSpPr>
          <p:spPr bwMode="auto">
            <a:xfrm>
              <a:off x="10737850" y="3300181"/>
              <a:ext cx="546100" cy="730250"/>
            </a:xfrm>
            <a:custGeom>
              <a:avLst/>
              <a:gdLst>
                <a:gd name="T0" fmla="*/ 546100 w 344"/>
                <a:gd name="T1" fmla="*/ 709613 h 460"/>
                <a:gd name="T2" fmla="*/ 144463 w 344"/>
                <a:gd name="T3" fmla="*/ 730250 h 460"/>
                <a:gd name="T4" fmla="*/ 30163 w 344"/>
                <a:gd name="T5" fmla="*/ 625475 h 460"/>
                <a:gd name="T6" fmla="*/ 0 w 344"/>
                <a:gd name="T7" fmla="*/ 25400 h 460"/>
                <a:gd name="T8" fmla="*/ 509588 w 344"/>
                <a:gd name="T9" fmla="*/ 0 h 460"/>
                <a:gd name="T10" fmla="*/ 546100 w 344"/>
                <a:gd name="T11" fmla="*/ 709613 h 46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44" h="460">
                  <a:moveTo>
                    <a:pt x="344" y="447"/>
                  </a:moveTo>
                  <a:lnTo>
                    <a:pt x="91" y="460"/>
                  </a:lnTo>
                  <a:lnTo>
                    <a:pt x="19" y="394"/>
                  </a:lnTo>
                  <a:lnTo>
                    <a:pt x="0" y="16"/>
                  </a:lnTo>
                  <a:lnTo>
                    <a:pt x="321" y="0"/>
                  </a:lnTo>
                  <a:lnTo>
                    <a:pt x="344" y="447"/>
                  </a:lnTo>
                  <a:close/>
                </a:path>
              </a:pathLst>
            </a:custGeom>
            <a:solidFill>
              <a:srgbClr val="E2E2E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90" name="Freeform 606"/>
            <p:cNvSpPr>
              <a:spLocks/>
            </p:cNvSpPr>
            <p:nvPr/>
          </p:nvSpPr>
          <p:spPr bwMode="auto">
            <a:xfrm>
              <a:off x="10768013" y="3920894"/>
              <a:ext cx="114300" cy="109538"/>
            </a:xfrm>
            <a:custGeom>
              <a:avLst/>
              <a:gdLst>
                <a:gd name="T0" fmla="*/ 114300 w 72"/>
                <a:gd name="T1" fmla="*/ 109538 h 69"/>
                <a:gd name="T2" fmla="*/ 107950 w 72"/>
                <a:gd name="T3" fmla="*/ 0 h 69"/>
                <a:gd name="T4" fmla="*/ 0 w 72"/>
                <a:gd name="T5" fmla="*/ 4763 h 69"/>
                <a:gd name="T6" fmla="*/ 114300 w 72"/>
                <a:gd name="T7" fmla="*/ 109538 h 6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2" h="69">
                  <a:moveTo>
                    <a:pt x="72" y="69"/>
                  </a:moveTo>
                  <a:lnTo>
                    <a:pt x="68" y="0"/>
                  </a:lnTo>
                  <a:lnTo>
                    <a:pt x="0" y="3"/>
                  </a:lnTo>
                  <a:lnTo>
                    <a:pt x="72" y="69"/>
                  </a:ln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91" name="Freeform 607"/>
            <p:cNvSpPr>
              <a:spLocks/>
            </p:cNvSpPr>
            <p:nvPr/>
          </p:nvSpPr>
          <p:spPr bwMode="auto">
            <a:xfrm>
              <a:off x="10820400" y="3836756"/>
              <a:ext cx="419100" cy="41275"/>
            </a:xfrm>
            <a:custGeom>
              <a:avLst/>
              <a:gdLst>
                <a:gd name="T0" fmla="*/ 9931 w 211"/>
                <a:gd name="T1" fmla="*/ 19655 h 21"/>
                <a:gd name="T2" fmla="*/ 407182 w 211"/>
                <a:gd name="T3" fmla="*/ 0 h 21"/>
                <a:gd name="T4" fmla="*/ 419100 w 211"/>
                <a:gd name="T5" fmla="*/ 9827 h 21"/>
                <a:gd name="T6" fmla="*/ 409169 w 211"/>
                <a:gd name="T7" fmla="*/ 21620 h 21"/>
                <a:gd name="T8" fmla="*/ 9931 w 211"/>
                <a:gd name="T9" fmla="*/ 41275 h 21"/>
                <a:gd name="T10" fmla="*/ 0 w 211"/>
                <a:gd name="T11" fmla="*/ 31448 h 21"/>
                <a:gd name="T12" fmla="*/ 9931 w 211"/>
                <a:gd name="T13" fmla="*/ 19655 h 2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1" h="21">
                  <a:moveTo>
                    <a:pt x="5" y="10"/>
                  </a:moveTo>
                  <a:cubicBezTo>
                    <a:pt x="205" y="0"/>
                    <a:pt x="205" y="0"/>
                    <a:pt x="205" y="0"/>
                  </a:cubicBezTo>
                  <a:cubicBezTo>
                    <a:pt x="208" y="0"/>
                    <a:pt x="211" y="3"/>
                    <a:pt x="211" y="5"/>
                  </a:cubicBezTo>
                  <a:cubicBezTo>
                    <a:pt x="211" y="8"/>
                    <a:pt x="209" y="11"/>
                    <a:pt x="206" y="11"/>
                  </a:cubicBezTo>
                  <a:cubicBezTo>
                    <a:pt x="5" y="21"/>
                    <a:pt x="5" y="21"/>
                    <a:pt x="5" y="21"/>
                  </a:cubicBezTo>
                  <a:cubicBezTo>
                    <a:pt x="2" y="21"/>
                    <a:pt x="0" y="19"/>
                    <a:pt x="0" y="16"/>
                  </a:cubicBezTo>
                  <a:cubicBezTo>
                    <a:pt x="0" y="13"/>
                    <a:pt x="2" y="10"/>
                    <a:pt x="5" y="10"/>
                  </a:cubicBezTo>
                  <a:close/>
                </a:path>
              </a:pathLst>
            </a:custGeom>
            <a:solidFill>
              <a:srgbClr val="EE2C3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92" name="Freeform 608"/>
            <p:cNvSpPr>
              <a:spLocks/>
            </p:cNvSpPr>
            <p:nvPr/>
          </p:nvSpPr>
          <p:spPr bwMode="auto">
            <a:xfrm>
              <a:off x="10815638" y="3789131"/>
              <a:ext cx="422275" cy="41275"/>
            </a:xfrm>
            <a:custGeom>
              <a:avLst/>
              <a:gdLst>
                <a:gd name="T0" fmla="*/ 9959 w 212"/>
                <a:gd name="T1" fmla="*/ 19655 h 21"/>
                <a:gd name="T2" fmla="*/ 410324 w 212"/>
                <a:gd name="T3" fmla="*/ 0 h 21"/>
                <a:gd name="T4" fmla="*/ 422275 w 212"/>
                <a:gd name="T5" fmla="*/ 9827 h 21"/>
                <a:gd name="T6" fmla="*/ 412316 w 212"/>
                <a:gd name="T7" fmla="*/ 21620 h 21"/>
                <a:gd name="T8" fmla="*/ 11951 w 212"/>
                <a:gd name="T9" fmla="*/ 39310 h 21"/>
                <a:gd name="T10" fmla="*/ 0 w 212"/>
                <a:gd name="T11" fmla="*/ 31448 h 21"/>
                <a:gd name="T12" fmla="*/ 9959 w 212"/>
                <a:gd name="T13" fmla="*/ 19655 h 2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2" h="21">
                  <a:moveTo>
                    <a:pt x="5" y="10"/>
                  </a:moveTo>
                  <a:cubicBezTo>
                    <a:pt x="206" y="0"/>
                    <a:pt x="206" y="0"/>
                    <a:pt x="206" y="0"/>
                  </a:cubicBezTo>
                  <a:cubicBezTo>
                    <a:pt x="209" y="0"/>
                    <a:pt x="211" y="2"/>
                    <a:pt x="212" y="5"/>
                  </a:cubicBezTo>
                  <a:cubicBezTo>
                    <a:pt x="212" y="8"/>
                    <a:pt x="210" y="10"/>
                    <a:pt x="207" y="11"/>
                  </a:cubicBezTo>
                  <a:cubicBezTo>
                    <a:pt x="6" y="20"/>
                    <a:pt x="6" y="20"/>
                    <a:pt x="6" y="20"/>
                  </a:cubicBezTo>
                  <a:cubicBezTo>
                    <a:pt x="3" y="21"/>
                    <a:pt x="1" y="18"/>
                    <a:pt x="0" y="16"/>
                  </a:cubicBezTo>
                  <a:cubicBezTo>
                    <a:pt x="0" y="13"/>
                    <a:pt x="3" y="10"/>
                    <a:pt x="5" y="10"/>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93" name="Freeform 609"/>
            <p:cNvSpPr>
              <a:spLocks/>
            </p:cNvSpPr>
            <p:nvPr/>
          </p:nvSpPr>
          <p:spPr bwMode="auto">
            <a:xfrm>
              <a:off x="10810875" y="3657369"/>
              <a:ext cx="420687" cy="39688"/>
            </a:xfrm>
            <a:custGeom>
              <a:avLst/>
              <a:gdLst>
                <a:gd name="T0" fmla="*/ 5953 w 212"/>
                <a:gd name="T1" fmla="*/ 19844 h 20"/>
                <a:gd name="T2" fmla="*/ 412750 w 212"/>
                <a:gd name="T3" fmla="*/ 0 h 20"/>
                <a:gd name="T4" fmla="*/ 418703 w 212"/>
                <a:gd name="T5" fmla="*/ 5953 h 20"/>
                <a:gd name="T6" fmla="*/ 418703 w 212"/>
                <a:gd name="T7" fmla="*/ 13891 h 20"/>
                <a:gd name="T8" fmla="*/ 412750 w 212"/>
                <a:gd name="T9" fmla="*/ 19844 h 20"/>
                <a:gd name="T10" fmla="*/ 7937 w 212"/>
                <a:gd name="T11" fmla="*/ 39688 h 20"/>
                <a:gd name="T12" fmla="*/ 0 w 212"/>
                <a:gd name="T13" fmla="*/ 33735 h 20"/>
                <a:gd name="T14" fmla="*/ 0 w 212"/>
                <a:gd name="T15" fmla="*/ 25797 h 20"/>
                <a:gd name="T16" fmla="*/ 5953 w 212"/>
                <a:gd name="T17" fmla="*/ 19844 h 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2" h="20">
                  <a:moveTo>
                    <a:pt x="3" y="10"/>
                  </a:moveTo>
                  <a:cubicBezTo>
                    <a:pt x="208" y="0"/>
                    <a:pt x="208" y="0"/>
                    <a:pt x="208" y="0"/>
                  </a:cubicBezTo>
                  <a:cubicBezTo>
                    <a:pt x="210" y="0"/>
                    <a:pt x="211" y="1"/>
                    <a:pt x="211" y="3"/>
                  </a:cubicBezTo>
                  <a:cubicBezTo>
                    <a:pt x="211" y="7"/>
                    <a:pt x="211" y="7"/>
                    <a:pt x="211" y="7"/>
                  </a:cubicBezTo>
                  <a:cubicBezTo>
                    <a:pt x="212" y="9"/>
                    <a:pt x="210" y="10"/>
                    <a:pt x="208" y="10"/>
                  </a:cubicBezTo>
                  <a:cubicBezTo>
                    <a:pt x="4" y="20"/>
                    <a:pt x="4" y="20"/>
                    <a:pt x="4" y="20"/>
                  </a:cubicBezTo>
                  <a:cubicBezTo>
                    <a:pt x="2" y="20"/>
                    <a:pt x="0" y="19"/>
                    <a:pt x="0" y="17"/>
                  </a:cubicBezTo>
                  <a:cubicBezTo>
                    <a:pt x="0" y="13"/>
                    <a:pt x="0" y="13"/>
                    <a:pt x="0" y="13"/>
                  </a:cubicBezTo>
                  <a:cubicBezTo>
                    <a:pt x="0" y="11"/>
                    <a:pt x="1" y="10"/>
                    <a:pt x="3" y="10"/>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94" name="Freeform 610"/>
            <p:cNvSpPr>
              <a:spLocks/>
            </p:cNvSpPr>
            <p:nvPr/>
          </p:nvSpPr>
          <p:spPr bwMode="auto">
            <a:xfrm>
              <a:off x="10807700" y="3616094"/>
              <a:ext cx="422275" cy="41275"/>
            </a:xfrm>
            <a:custGeom>
              <a:avLst/>
              <a:gdLst>
                <a:gd name="T0" fmla="*/ 9959 w 212"/>
                <a:gd name="T1" fmla="*/ 19655 h 21"/>
                <a:gd name="T2" fmla="*/ 410324 w 212"/>
                <a:gd name="T3" fmla="*/ 0 h 21"/>
                <a:gd name="T4" fmla="*/ 420283 w 212"/>
                <a:gd name="T5" fmla="*/ 9827 h 21"/>
                <a:gd name="T6" fmla="*/ 410324 w 212"/>
                <a:gd name="T7" fmla="*/ 21620 h 21"/>
                <a:gd name="T8" fmla="*/ 11951 w 212"/>
                <a:gd name="T9" fmla="*/ 41275 h 21"/>
                <a:gd name="T10" fmla="*/ 0 w 212"/>
                <a:gd name="T11" fmla="*/ 31448 h 21"/>
                <a:gd name="T12" fmla="*/ 9959 w 212"/>
                <a:gd name="T13" fmla="*/ 19655 h 2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2" h="21">
                  <a:moveTo>
                    <a:pt x="5" y="10"/>
                  </a:moveTo>
                  <a:cubicBezTo>
                    <a:pt x="206" y="0"/>
                    <a:pt x="206" y="0"/>
                    <a:pt x="206" y="0"/>
                  </a:cubicBezTo>
                  <a:cubicBezTo>
                    <a:pt x="209" y="0"/>
                    <a:pt x="211" y="3"/>
                    <a:pt x="211" y="5"/>
                  </a:cubicBezTo>
                  <a:cubicBezTo>
                    <a:pt x="212" y="8"/>
                    <a:pt x="209" y="11"/>
                    <a:pt x="206" y="11"/>
                  </a:cubicBezTo>
                  <a:cubicBezTo>
                    <a:pt x="6" y="21"/>
                    <a:pt x="6" y="21"/>
                    <a:pt x="6" y="21"/>
                  </a:cubicBezTo>
                  <a:cubicBezTo>
                    <a:pt x="3" y="21"/>
                    <a:pt x="0" y="19"/>
                    <a:pt x="0" y="16"/>
                  </a:cubicBezTo>
                  <a:cubicBezTo>
                    <a:pt x="0" y="13"/>
                    <a:pt x="2" y="10"/>
                    <a:pt x="5" y="10"/>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95" name="Freeform 611"/>
            <p:cNvSpPr>
              <a:spLocks/>
            </p:cNvSpPr>
            <p:nvPr/>
          </p:nvSpPr>
          <p:spPr bwMode="auto">
            <a:xfrm>
              <a:off x="10806113" y="3571644"/>
              <a:ext cx="420687" cy="39688"/>
            </a:xfrm>
            <a:custGeom>
              <a:avLst/>
              <a:gdLst>
                <a:gd name="T0" fmla="*/ 9969 w 211"/>
                <a:gd name="T1" fmla="*/ 19844 h 20"/>
                <a:gd name="T2" fmla="*/ 410718 w 211"/>
                <a:gd name="T3" fmla="*/ 0 h 20"/>
                <a:gd name="T4" fmla="*/ 420687 w 211"/>
                <a:gd name="T5" fmla="*/ 9922 h 20"/>
                <a:gd name="T6" fmla="*/ 410718 w 211"/>
                <a:gd name="T7" fmla="*/ 19844 h 20"/>
                <a:gd name="T8" fmla="*/ 11963 w 211"/>
                <a:gd name="T9" fmla="*/ 39688 h 20"/>
                <a:gd name="T10" fmla="*/ 0 w 211"/>
                <a:gd name="T11" fmla="*/ 29766 h 20"/>
                <a:gd name="T12" fmla="*/ 9969 w 211"/>
                <a:gd name="T13" fmla="*/ 19844 h 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1" h="20">
                  <a:moveTo>
                    <a:pt x="5" y="10"/>
                  </a:moveTo>
                  <a:cubicBezTo>
                    <a:pt x="206" y="0"/>
                    <a:pt x="206" y="0"/>
                    <a:pt x="206" y="0"/>
                  </a:cubicBezTo>
                  <a:cubicBezTo>
                    <a:pt x="209" y="0"/>
                    <a:pt x="211" y="2"/>
                    <a:pt x="211" y="5"/>
                  </a:cubicBezTo>
                  <a:cubicBezTo>
                    <a:pt x="211" y="8"/>
                    <a:pt x="209" y="10"/>
                    <a:pt x="206" y="10"/>
                  </a:cubicBezTo>
                  <a:cubicBezTo>
                    <a:pt x="6" y="20"/>
                    <a:pt x="6" y="20"/>
                    <a:pt x="6" y="20"/>
                  </a:cubicBezTo>
                  <a:cubicBezTo>
                    <a:pt x="3" y="20"/>
                    <a:pt x="0" y="18"/>
                    <a:pt x="0" y="15"/>
                  </a:cubicBezTo>
                  <a:cubicBezTo>
                    <a:pt x="0" y="12"/>
                    <a:pt x="2" y="10"/>
                    <a:pt x="5" y="10"/>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96" name="Freeform 612"/>
            <p:cNvSpPr>
              <a:spLocks/>
            </p:cNvSpPr>
            <p:nvPr/>
          </p:nvSpPr>
          <p:spPr bwMode="auto">
            <a:xfrm>
              <a:off x="10799763" y="3471631"/>
              <a:ext cx="422275" cy="39688"/>
            </a:xfrm>
            <a:custGeom>
              <a:avLst/>
              <a:gdLst>
                <a:gd name="T0" fmla="*/ 11951 w 212"/>
                <a:gd name="T1" fmla="*/ 17860 h 20"/>
                <a:gd name="T2" fmla="*/ 410324 w 212"/>
                <a:gd name="T3" fmla="*/ 0 h 20"/>
                <a:gd name="T4" fmla="*/ 422275 w 212"/>
                <a:gd name="T5" fmla="*/ 9922 h 20"/>
                <a:gd name="T6" fmla="*/ 412316 w 212"/>
                <a:gd name="T7" fmla="*/ 19844 h 20"/>
                <a:gd name="T8" fmla="*/ 11951 w 212"/>
                <a:gd name="T9" fmla="*/ 39688 h 20"/>
                <a:gd name="T10" fmla="*/ 1992 w 212"/>
                <a:gd name="T11" fmla="*/ 29766 h 20"/>
                <a:gd name="T12" fmla="*/ 11951 w 212"/>
                <a:gd name="T13" fmla="*/ 17860 h 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2" h="20">
                  <a:moveTo>
                    <a:pt x="6" y="9"/>
                  </a:moveTo>
                  <a:cubicBezTo>
                    <a:pt x="206" y="0"/>
                    <a:pt x="206" y="0"/>
                    <a:pt x="206" y="0"/>
                  </a:cubicBezTo>
                  <a:cubicBezTo>
                    <a:pt x="209" y="0"/>
                    <a:pt x="212" y="2"/>
                    <a:pt x="212" y="5"/>
                  </a:cubicBezTo>
                  <a:cubicBezTo>
                    <a:pt x="212" y="7"/>
                    <a:pt x="210" y="10"/>
                    <a:pt x="207" y="10"/>
                  </a:cubicBezTo>
                  <a:cubicBezTo>
                    <a:pt x="6" y="20"/>
                    <a:pt x="6" y="20"/>
                    <a:pt x="6" y="20"/>
                  </a:cubicBezTo>
                  <a:cubicBezTo>
                    <a:pt x="3" y="20"/>
                    <a:pt x="1" y="18"/>
                    <a:pt x="1" y="15"/>
                  </a:cubicBezTo>
                  <a:cubicBezTo>
                    <a:pt x="0" y="12"/>
                    <a:pt x="3" y="10"/>
                    <a:pt x="6" y="9"/>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97" name="Freeform 613"/>
            <p:cNvSpPr>
              <a:spLocks/>
            </p:cNvSpPr>
            <p:nvPr/>
          </p:nvSpPr>
          <p:spPr bwMode="auto">
            <a:xfrm>
              <a:off x="10798175" y="3419244"/>
              <a:ext cx="422275" cy="41275"/>
            </a:xfrm>
            <a:custGeom>
              <a:avLst/>
              <a:gdLst>
                <a:gd name="T0" fmla="*/ 9959 w 212"/>
                <a:gd name="T1" fmla="*/ 19655 h 21"/>
                <a:gd name="T2" fmla="*/ 410324 w 212"/>
                <a:gd name="T3" fmla="*/ 1965 h 21"/>
                <a:gd name="T4" fmla="*/ 422275 w 212"/>
                <a:gd name="T5" fmla="*/ 11793 h 21"/>
                <a:gd name="T6" fmla="*/ 412316 w 212"/>
                <a:gd name="T7" fmla="*/ 21620 h 21"/>
                <a:gd name="T8" fmla="*/ 11951 w 212"/>
                <a:gd name="T9" fmla="*/ 41275 h 21"/>
                <a:gd name="T10" fmla="*/ 0 w 212"/>
                <a:gd name="T11" fmla="*/ 31448 h 21"/>
                <a:gd name="T12" fmla="*/ 9959 w 212"/>
                <a:gd name="T13" fmla="*/ 19655 h 2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2" h="21">
                  <a:moveTo>
                    <a:pt x="5" y="10"/>
                  </a:moveTo>
                  <a:cubicBezTo>
                    <a:pt x="206" y="1"/>
                    <a:pt x="206" y="1"/>
                    <a:pt x="206" y="1"/>
                  </a:cubicBezTo>
                  <a:cubicBezTo>
                    <a:pt x="209" y="0"/>
                    <a:pt x="211" y="3"/>
                    <a:pt x="212" y="6"/>
                  </a:cubicBezTo>
                  <a:cubicBezTo>
                    <a:pt x="212" y="8"/>
                    <a:pt x="209" y="11"/>
                    <a:pt x="207" y="11"/>
                  </a:cubicBezTo>
                  <a:cubicBezTo>
                    <a:pt x="6" y="21"/>
                    <a:pt x="6" y="21"/>
                    <a:pt x="6" y="21"/>
                  </a:cubicBezTo>
                  <a:cubicBezTo>
                    <a:pt x="3" y="21"/>
                    <a:pt x="0" y="19"/>
                    <a:pt x="0" y="16"/>
                  </a:cubicBezTo>
                  <a:cubicBezTo>
                    <a:pt x="0" y="13"/>
                    <a:pt x="2" y="11"/>
                    <a:pt x="5" y="10"/>
                  </a:cubicBezTo>
                  <a:close/>
                </a:path>
              </a:pathLst>
            </a:custGeom>
            <a:solidFill>
              <a:srgbClr val="AEADA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98" name="Freeform 614"/>
            <p:cNvSpPr>
              <a:spLocks/>
            </p:cNvSpPr>
            <p:nvPr/>
          </p:nvSpPr>
          <p:spPr bwMode="auto">
            <a:xfrm>
              <a:off x="10983913" y="2420706"/>
              <a:ext cx="504825" cy="952500"/>
            </a:xfrm>
            <a:custGeom>
              <a:avLst/>
              <a:gdLst>
                <a:gd name="T0" fmla="*/ 0 w 254"/>
                <a:gd name="T1" fmla="*/ 579869 h 478"/>
                <a:gd name="T2" fmla="*/ 310050 w 254"/>
                <a:gd name="T3" fmla="*/ 579869 h 478"/>
                <a:gd name="T4" fmla="*/ 190800 w 254"/>
                <a:gd name="T5" fmla="*/ 876778 h 478"/>
                <a:gd name="T6" fmla="*/ 323963 w 254"/>
                <a:gd name="T7" fmla="*/ 952500 h 478"/>
                <a:gd name="T8" fmla="*/ 498863 w 254"/>
                <a:gd name="T9" fmla="*/ 593818 h 478"/>
                <a:gd name="T10" fmla="*/ 492900 w 254"/>
                <a:gd name="T11" fmla="*/ 253070 h 478"/>
                <a:gd name="T12" fmla="*/ 314025 w 254"/>
                <a:gd name="T13" fmla="*/ 5978 h 478"/>
                <a:gd name="T14" fmla="*/ 278250 w 254"/>
                <a:gd name="T15" fmla="*/ 5978 h 478"/>
                <a:gd name="T16" fmla="*/ 103350 w 254"/>
                <a:gd name="T17" fmla="*/ 320821 h 478"/>
                <a:gd name="T18" fmla="*/ 0 w 254"/>
                <a:gd name="T19" fmla="*/ 579869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4" h="478">
                  <a:moveTo>
                    <a:pt x="0" y="291"/>
                  </a:moveTo>
                  <a:cubicBezTo>
                    <a:pt x="156" y="291"/>
                    <a:pt x="156" y="291"/>
                    <a:pt x="156" y="291"/>
                  </a:cubicBezTo>
                  <a:cubicBezTo>
                    <a:pt x="156" y="291"/>
                    <a:pt x="100" y="439"/>
                    <a:pt x="96" y="440"/>
                  </a:cubicBezTo>
                  <a:cubicBezTo>
                    <a:pt x="163" y="478"/>
                    <a:pt x="163" y="478"/>
                    <a:pt x="163" y="478"/>
                  </a:cubicBezTo>
                  <a:cubicBezTo>
                    <a:pt x="163" y="478"/>
                    <a:pt x="249" y="306"/>
                    <a:pt x="251" y="298"/>
                  </a:cubicBezTo>
                  <a:cubicBezTo>
                    <a:pt x="254" y="291"/>
                    <a:pt x="254" y="139"/>
                    <a:pt x="248" y="127"/>
                  </a:cubicBezTo>
                  <a:cubicBezTo>
                    <a:pt x="241" y="114"/>
                    <a:pt x="167" y="5"/>
                    <a:pt x="158" y="3"/>
                  </a:cubicBezTo>
                  <a:cubicBezTo>
                    <a:pt x="149" y="0"/>
                    <a:pt x="140" y="3"/>
                    <a:pt x="140" y="3"/>
                  </a:cubicBezTo>
                  <a:cubicBezTo>
                    <a:pt x="52" y="161"/>
                    <a:pt x="52" y="161"/>
                    <a:pt x="52" y="161"/>
                  </a:cubicBezTo>
                  <a:lnTo>
                    <a:pt x="0" y="291"/>
                  </a:lnTo>
                  <a:close/>
                </a:path>
              </a:pathLst>
            </a:custGeom>
            <a:solidFill>
              <a:srgbClr val="3B3A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699" name="Freeform 615"/>
            <p:cNvSpPr>
              <a:spLocks/>
            </p:cNvSpPr>
            <p:nvPr/>
          </p:nvSpPr>
          <p:spPr bwMode="auto">
            <a:xfrm>
              <a:off x="11288713" y="2688994"/>
              <a:ext cx="42862" cy="160338"/>
            </a:xfrm>
            <a:custGeom>
              <a:avLst/>
              <a:gdLst>
                <a:gd name="T0" fmla="*/ 17534 w 22"/>
                <a:gd name="T1" fmla="*/ 0 h 80"/>
                <a:gd name="T2" fmla="*/ 0 w 22"/>
                <a:gd name="T3" fmla="*/ 96203 h 80"/>
                <a:gd name="T4" fmla="*/ 0 w 22"/>
                <a:gd name="T5" fmla="*/ 126266 h 80"/>
                <a:gd name="T6" fmla="*/ 17534 w 22"/>
                <a:gd name="T7" fmla="*/ 64135 h 80"/>
                <a:gd name="T8" fmla="*/ 27276 w 22"/>
                <a:gd name="T9" fmla="*/ 160338 h 80"/>
                <a:gd name="T10" fmla="*/ 17534 w 22"/>
                <a:gd name="T11" fmla="*/ 0 h 8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80">
                  <a:moveTo>
                    <a:pt x="9" y="0"/>
                  </a:moveTo>
                  <a:cubicBezTo>
                    <a:pt x="0" y="48"/>
                    <a:pt x="0" y="48"/>
                    <a:pt x="0" y="48"/>
                  </a:cubicBezTo>
                  <a:cubicBezTo>
                    <a:pt x="0" y="63"/>
                    <a:pt x="0" y="63"/>
                    <a:pt x="0" y="63"/>
                  </a:cubicBezTo>
                  <a:cubicBezTo>
                    <a:pt x="0" y="63"/>
                    <a:pt x="7" y="25"/>
                    <a:pt x="9" y="32"/>
                  </a:cubicBezTo>
                  <a:cubicBezTo>
                    <a:pt x="12" y="38"/>
                    <a:pt x="14" y="80"/>
                    <a:pt x="14" y="80"/>
                  </a:cubicBezTo>
                  <a:cubicBezTo>
                    <a:pt x="14" y="80"/>
                    <a:pt x="22" y="24"/>
                    <a:pt x="9" y="0"/>
                  </a:cubicBezTo>
                  <a:close/>
                </a:path>
              </a:pathLst>
            </a:custGeom>
            <a:solidFill>
              <a:srgbClr val="2B2B2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00" name="Freeform 616"/>
            <p:cNvSpPr>
              <a:spLocks/>
            </p:cNvSpPr>
            <p:nvPr/>
          </p:nvSpPr>
          <p:spPr bwMode="auto">
            <a:xfrm>
              <a:off x="11261725" y="2720744"/>
              <a:ext cx="53975" cy="279400"/>
            </a:xfrm>
            <a:custGeom>
              <a:avLst/>
              <a:gdLst>
                <a:gd name="T0" fmla="*/ 31750 w 34"/>
                <a:gd name="T1" fmla="*/ 279400 h 176"/>
                <a:gd name="T2" fmla="*/ 53975 w 34"/>
                <a:gd name="T3" fmla="*/ 115888 h 176"/>
                <a:gd name="T4" fmla="*/ 53975 w 34"/>
                <a:gd name="T5" fmla="*/ 0 h 176"/>
                <a:gd name="T6" fmla="*/ 31750 w 34"/>
                <a:gd name="T7" fmla="*/ 47625 h 176"/>
                <a:gd name="T8" fmla="*/ 0 w 34"/>
                <a:gd name="T9" fmla="*/ 279400 h 176"/>
                <a:gd name="T10" fmla="*/ 31750 w 34"/>
                <a:gd name="T11" fmla="*/ 279400 h 1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4" h="176">
                  <a:moveTo>
                    <a:pt x="20" y="176"/>
                  </a:moveTo>
                  <a:lnTo>
                    <a:pt x="34" y="73"/>
                  </a:lnTo>
                  <a:lnTo>
                    <a:pt x="34" y="0"/>
                  </a:lnTo>
                  <a:lnTo>
                    <a:pt x="20" y="30"/>
                  </a:lnTo>
                  <a:lnTo>
                    <a:pt x="0" y="176"/>
                  </a:lnTo>
                  <a:lnTo>
                    <a:pt x="20" y="176"/>
                  </a:lnTo>
                  <a:close/>
                </a:path>
              </a:pathLst>
            </a:custGeom>
            <a:solidFill>
              <a:srgbClr val="2B2B2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01" name="Freeform 617"/>
            <p:cNvSpPr>
              <a:spLocks/>
            </p:cNvSpPr>
            <p:nvPr/>
          </p:nvSpPr>
          <p:spPr bwMode="auto">
            <a:xfrm>
              <a:off x="11171238" y="3300181"/>
              <a:ext cx="130175" cy="90488"/>
            </a:xfrm>
            <a:custGeom>
              <a:avLst/>
              <a:gdLst>
                <a:gd name="T0" fmla="*/ 9525 w 82"/>
                <a:gd name="T1" fmla="*/ 0 h 57"/>
                <a:gd name="T2" fmla="*/ 0 w 82"/>
                <a:gd name="T3" fmla="*/ 22225 h 57"/>
                <a:gd name="T4" fmla="*/ 104775 w 82"/>
                <a:gd name="T5" fmla="*/ 80963 h 57"/>
                <a:gd name="T6" fmla="*/ 120650 w 82"/>
                <a:gd name="T7" fmla="*/ 90488 h 57"/>
                <a:gd name="T8" fmla="*/ 130175 w 82"/>
                <a:gd name="T9" fmla="*/ 68263 h 57"/>
                <a:gd name="T10" fmla="*/ 9525 w 82"/>
                <a:gd name="T11" fmla="*/ 0 h 5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2" h="57">
                  <a:moveTo>
                    <a:pt x="6" y="0"/>
                  </a:moveTo>
                  <a:lnTo>
                    <a:pt x="0" y="14"/>
                  </a:lnTo>
                  <a:lnTo>
                    <a:pt x="66" y="51"/>
                  </a:lnTo>
                  <a:lnTo>
                    <a:pt x="76" y="57"/>
                  </a:lnTo>
                  <a:lnTo>
                    <a:pt x="82" y="43"/>
                  </a:lnTo>
                  <a:lnTo>
                    <a:pt x="6"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02" name="Freeform 618"/>
            <p:cNvSpPr>
              <a:spLocks/>
            </p:cNvSpPr>
            <p:nvPr/>
          </p:nvSpPr>
          <p:spPr bwMode="auto">
            <a:xfrm>
              <a:off x="11064875" y="3333519"/>
              <a:ext cx="204787" cy="354013"/>
            </a:xfrm>
            <a:custGeom>
              <a:avLst/>
              <a:gdLst>
                <a:gd name="T0" fmla="*/ 204787 w 103"/>
                <a:gd name="T1" fmla="*/ 45743 h 178"/>
                <a:gd name="T2" fmla="*/ 159058 w 103"/>
                <a:gd name="T3" fmla="*/ 147174 h 178"/>
                <a:gd name="T4" fmla="*/ 127246 w 103"/>
                <a:gd name="T5" fmla="*/ 300314 h 178"/>
                <a:gd name="T6" fmla="*/ 35788 w 103"/>
                <a:gd name="T7" fmla="*/ 346058 h 178"/>
                <a:gd name="T8" fmla="*/ 1988 w 103"/>
                <a:gd name="T9" fmla="*/ 222750 h 178"/>
                <a:gd name="T10" fmla="*/ 37776 w 103"/>
                <a:gd name="T11" fmla="*/ 87509 h 178"/>
                <a:gd name="T12" fmla="*/ 105376 w 103"/>
                <a:gd name="T13" fmla="*/ 25855 h 178"/>
                <a:gd name="T14" fmla="*/ 121282 w 103"/>
                <a:gd name="T15" fmla="*/ 0 h 178"/>
                <a:gd name="T16" fmla="*/ 204787 w 103"/>
                <a:gd name="T17" fmla="*/ 45743 h 1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3" h="178">
                  <a:moveTo>
                    <a:pt x="103" y="23"/>
                  </a:moveTo>
                  <a:cubicBezTo>
                    <a:pt x="102" y="27"/>
                    <a:pt x="80" y="70"/>
                    <a:pt x="80" y="74"/>
                  </a:cubicBezTo>
                  <a:cubicBezTo>
                    <a:pt x="80" y="77"/>
                    <a:pt x="69" y="145"/>
                    <a:pt x="64" y="151"/>
                  </a:cubicBezTo>
                  <a:cubicBezTo>
                    <a:pt x="59" y="156"/>
                    <a:pt x="24" y="178"/>
                    <a:pt x="18" y="174"/>
                  </a:cubicBezTo>
                  <a:cubicBezTo>
                    <a:pt x="12" y="170"/>
                    <a:pt x="0" y="121"/>
                    <a:pt x="1" y="112"/>
                  </a:cubicBezTo>
                  <a:cubicBezTo>
                    <a:pt x="2" y="103"/>
                    <a:pt x="13" y="51"/>
                    <a:pt x="19" y="44"/>
                  </a:cubicBezTo>
                  <a:cubicBezTo>
                    <a:pt x="25" y="36"/>
                    <a:pt x="49" y="15"/>
                    <a:pt x="53" y="13"/>
                  </a:cubicBezTo>
                  <a:cubicBezTo>
                    <a:pt x="57" y="11"/>
                    <a:pt x="61" y="0"/>
                    <a:pt x="61" y="0"/>
                  </a:cubicBezTo>
                  <a:lnTo>
                    <a:pt x="103" y="23"/>
                  </a:lnTo>
                  <a:close/>
                </a:path>
              </a:pathLst>
            </a:custGeom>
            <a:solidFill>
              <a:srgbClr val="FED4A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03" name="Freeform 619"/>
            <p:cNvSpPr>
              <a:spLocks/>
            </p:cNvSpPr>
            <p:nvPr/>
          </p:nvSpPr>
          <p:spPr bwMode="auto">
            <a:xfrm>
              <a:off x="10983913" y="2131781"/>
              <a:ext cx="246062" cy="565150"/>
            </a:xfrm>
            <a:custGeom>
              <a:avLst/>
              <a:gdLst>
                <a:gd name="T0" fmla="*/ 0 w 124"/>
                <a:gd name="T1" fmla="*/ 0 h 284"/>
                <a:gd name="T2" fmla="*/ 220265 w 124"/>
                <a:gd name="T3" fmla="*/ 81589 h 284"/>
                <a:gd name="T4" fmla="*/ 246062 w 124"/>
                <a:gd name="T5" fmla="*/ 276605 h 284"/>
                <a:gd name="T6" fmla="*/ 236140 w 124"/>
                <a:gd name="T7" fmla="*/ 380083 h 284"/>
                <a:gd name="T8" fmla="*/ 0 w 124"/>
                <a:gd name="T9" fmla="*/ 565150 h 284"/>
                <a:gd name="T10" fmla="*/ 0 w 124"/>
                <a:gd name="T11" fmla="*/ 0 h 2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4" h="284">
                  <a:moveTo>
                    <a:pt x="0" y="0"/>
                  </a:moveTo>
                  <a:cubicBezTo>
                    <a:pt x="6" y="0"/>
                    <a:pt x="100" y="11"/>
                    <a:pt x="111" y="41"/>
                  </a:cubicBezTo>
                  <a:cubicBezTo>
                    <a:pt x="122" y="72"/>
                    <a:pt x="124" y="139"/>
                    <a:pt x="124" y="139"/>
                  </a:cubicBezTo>
                  <a:cubicBezTo>
                    <a:pt x="119" y="191"/>
                    <a:pt x="119" y="191"/>
                    <a:pt x="119" y="191"/>
                  </a:cubicBezTo>
                  <a:cubicBezTo>
                    <a:pt x="119" y="191"/>
                    <a:pt x="59" y="278"/>
                    <a:pt x="0" y="284"/>
                  </a:cubicBezTo>
                  <a:lnTo>
                    <a:pt x="0" y="0"/>
                  </a:lnTo>
                  <a:close/>
                </a:path>
              </a:pathLst>
            </a:custGeom>
            <a:solidFill>
              <a:srgbClr val="F99D2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04" name="Freeform 620"/>
            <p:cNvSpPr>
              <a:spLocks/>
            </p:cNvSpPr>
            <p:nvPr/>
          </p:nvSpPr>
          <p:spPr bwMode="auto">
            <a:xfrm>
              <a:off x="10475913" y="2420706"/>
              <a:ext cx="508000" cy="952500"/>
            </a:xfrm>
            <a:custGeom>
              <a:avLst/>
              <a:gdLst>
                <a:gd name="T0" fmla="*/ 508000 w 255"/>
                <a:gd name="T1" fmla="*/ 579869 h 478"/>
                <a:gd name="T2" fmla="*/ 195231 w 255"/>
                <a:gd name="T3" fmla="*/ 579869 h 478"/>
                <a:gd name="T4" fmla="*/ 314761 w 255"/>
                <a:gd name="T5" fmla="*/ 876778 h 478"/>
                <a:gd name="T6" fmla="*/ 181286 w 255"/>
                <a:gd name="T7" fmla="*/ 952500 h 478"/>
                <a:gd name="T8" fmla="*/ 5976 w 255"/>
                <a:gd name="T9" fmla="*/ 593818 h 478"/>
                <a:gd name="T10" fmla="*/ 11953 w 255"/>
                <a:gd name="T11" fmla="*/ 253070 h 478"/>
                <a:gd name="T12" fmla="*/ 191247 w 255"/>
                <a:gd name="T13" fmla="*/ 5978 h 478"/>
                <a:gd name="T14" fmla="*/ 227106 w 255"/>
                <a:gd name="T15" fmla="*/ 5978 h 478"/>
                <a:gd name="T16" fmla="*/ 402416 w 255"/>
                <a:gd name="T17" fmla="*/ 320821 h 478"/>
                <a:gd name="T18" fmla="*/ 508000 w 255"/>
                <a:gd name="T19" fmla="*/ 579869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5" h="478">
                  <a:moveTo>
                    <a:pt x="255" y="291"/>
                  </a:moveTo>
                  <a:cubicBezTo>
                    <a:pt x="98" y="291"/>
                    <a:pt x="98" y="291"/>
                    <a:pt x="98" y="291"/>
                  </a:cubicBezTo>
                  <a:cubicBezTo>
                    <a:pt x="98" y="291"/>
                    <a:pt x="155" y="439"/>
                    <a:pt x="158" y="440"/>
                  </a:cubicBezTo>
                  <a:cubicBezTo>
                    <a:pt x="91" y="478"/>
                    <a:pt x="91" y="478"/>
                    <a:pt x="91" y="478"/>
                  </a:cubicBezTo>
                  <a:cubicBezTo>
                    <a:pt x="91" y="478"/>
                    <a:pt x="6" y="306"/>
                    <a:pt x="3" y="298"/>
                  </a:cubicBezTo>
                  <a:cubicBezTo>
                    <a:pt x="0" y="291"/>
                    <a:pt x="0" y="139"/>
                    <a:pt x="6" y="127"/>
                  </a:cubicBezTo>
                  <a:cubicBezTo>
                    <a:pt x="13" y="114"/>
                    <a:pt x="87" y="5"/>
                    <a:pt x="96" y="3"/>
                  </a:cubicBezTo>
                  <a:cubicBezTo>
                    <a:pt x="105" y="0"/>
                    <a:pt x="114" y="3"/>
                    <a:pt x="114" y="3"/>
                  </a:cubicBezTo>
                  <a:cubicBezTo>
                    <a:pt x="202" y="161"/>
                    <a:pt x="202" y="161"/>
                    <a:pt x="202" y="161"/>
                  </a:cubicBezTo>
                  <a:lnTo>
                    <a:pt x="255" y="291"/>
                  </a:lnTo>
                  <a:close/>
                </a:path>
              </a:pathLst>
            </a:custGeom>
            <a:solidFill>
              <a:srgbClr val="3B3A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05" name="Freeform 621"/>
            <p:cNvSpPr>
              <a:spLocks/>
            </p:cNvSpPr>
            <p:nvPr/>
          </p:nvSpPr>
          <p:spPr bwMode="auto">
            <a:xfrm>
              <a:off x="10633075" y="2688994"/>
              <a:ext cx="42862" cy="160338"/>
            </a:xfrm>
            <a:custGeom>
              <a:avLst/>
              <a:gdLst>
                <a:gd name="T0" fmla="*/ 25328 w 22"/>
                <a:gd name="T1" fmla="*/ 0 h 80"/>
                <a:gd name="T2" fmla="*/ 42862 w 22"/>
                <a:gd name="T3" fmla="*/ 96203 h 80"/>
                <a:gd name="T4" fmla="*/ 42862 w 22"/>
                <a:gd name="T5" fmla="*/ 126266 h 80"/>
                <a:gd name="T6" fmla="*/ 25328 w 22"/>
                <a:gd name="T7" fmla="*/ 64135 h 80"/>
                <a:gd name="T8" fmla="*/ 15586 w 22"/>
                <a:gd name="T9" fmla="*/ 160338 h 80"/>
                <a:gd name="T10" fmla="*/ 25328 w 22"/>
                <a:gd name="T11" fmla="*/ 0 h 8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80">
                  <a:moveTo>
                    <a:pt x="13" y="0"/>
                  </a:moveTo>
                  <a:cubicBezTo>
                    <a:pt x="22" y="48"/>
                    <a:pt x="22" y="48"/>
                    <a:pt x="22" y="48"/>
                  </a:cubicBezTo>
                  <a:cubicBezTo>
                    <a:pt x="22" y="63"/>
                    <a:pt x="22" y="63"/>
                    <a:pt x="22" y="63"/>
                  </a:cubicBezTo>
                  <a:cubicBezTo>
                    <a:pt x="22" y="63"/>
                    <a:pt x="15" y="25"/>
                    <a:pt x="13" y="32"/>
                  </a:cubicBezTo>
                  <a:cubicBezTo>
                    <a:pt x="10" y="38"/>
                    <a:pt x="8" y="80"/>
                    <a:pt x="8" y="80"/>
                  </a:cubicBezTo>
                  <a:cubicBezTo>
                    <a:pt x="8" y="80"/>
                    <a:pt x="0" y="24"/>
                    <a:pt x="13" y="0"/>
                  </a:cubicBezTo>
                  <a:close/>
                </a:path>
              </a:pathLst>
            </a:custGeom>
            <a:solidFill>
              <a:srgbClr val="2B2B2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06" name="Freeform 622"/>
            <p:cNvSpPr>
              <a:spLocks/>
            </p:cNvSpPr>
            <p:nvPr/>
          </p:nvSpPr>
          <p:spPr bwMode="auto">
            <a:xfrm>
              <a:off x="10648950" y="2720744"/>
              <a:ext cx="53975" cy="279400"/>
            </a:xfrm>
            <a:custGeom>
              <a:avLst/>
              <a:gdLst>
                <a:gd name="T0" fmla="*/ 22225 w 34"/>
                <a:gd name="T1" fmla="*/ 279400 h 176"/>
                <a:gd name="T2" fmla="*/ 0 w 34"/>
                <a:gd name="T3" fmla="*/ 115888 h 176"/>
                <a:gd name="T4" fmla="*/ 0 w 34"/>
                <a:gd name="T5" fmla="*/ 0 h 176"/>
                <a:gd name="T6" fmla="*/ 22225 w 34"/>
                <a:gd name="T7" fmla="*/ 47625 h 176"/>
                <a:gd name="T8" fmla="*/ 53975 w 34"/>
                <a:gd name="T9" fmla="*/ 279400 h 176"/>
                <a:gd name="T10" fmla="*/ 22225 w 34"/>
                <a:gd name="T11" fmla="*/ 279400 h 1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4" h="176">
                  <a:moveTo>
                    <a:pt x="14" y="176"/>
                  </a:moveTo>
                  <a:lnTo>
                    <a:pt x="0" y="73"/>
                  </a:lnTo>
                  <a:lnTo>
                    <a:pt x="0" y="0"/>
                  </a:lnTo>
                  <a:lnTo>
                    <a:pt x="14" y="30"/>
                  </a:lnTo>
                  <a:lnTo>
                    <a:pt x="34" y="176"/>
                  </a:lnTo>
                  <a:lnTo>
                    <a:pt x="14" y="176"/>
                  </a:lnTo>
                  <a:close/>
                </a:path>
              </a:pathLst>
            </a:custGeom>
            <a:solidFill>
              <a:srgbClr val="2B2B2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07" name="Freeform 623"/>
            <p:cNvSpPr>
              <a:spLocks/>
            </p:cNvSpPr>
            <p:nvPr/>
          </p:nvSpPr>
          <p:spPr bwMode="auto">
            <a:xfrm>
              <a:off x="10663238" y="3300181"/>
              <a:ext cx="130175" cy="90488"/>
            </a:xfrm>
            <a:custGeom>
              <a:avLst/>
              <a:gdLst>
                <a:gd name="T0" fmla="*/ 120650 w 82"/>
                <a:gd name="T1" fmla="*/ 0 h 57"/>
                <a:gd name="T2" fmla="*/ 130175 w 82"/>
                <a:gd name="T3" fmla="*/ 22225 h 57"/>
                <a:gd name="T4" fmla="*/ 25400 w 82"/>
                <a:gd name="T5" fmla="*/ 80963 h 57"/>
                <a:gd name="T6" fmla="*/ 9525 w 82"/>
                <a:gd name="T7" fmla="*/ 90488 h 57"/>
                <a:gd name="T8" fmla="*/ 0 w 82"/>
                <a:gd name="T9" fmla="*/ 68263 h 57"/>
                <a:gd name="T10" fmla="*/ 120650 w 82"/>
                <a:gd name="T11" fmla="*/ 0 h 5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2" h="57">
                  <a:moveTo>
                    <a:pt x="76" y="0"/>
                  </a:moveTo>
                  <a:lnTo>
                    <a:pt x="82" y="14"/>
                  </a:lnTo>
                  <a:lnTo>
                    <a:pt x="16" y="51"/>
                  </a:lnTo>
                  <a:lnTo>
                    <a:pt x="6" y="57"/>
                  </a:lnTo>
                  <a:lnTo>
                    <a:pt x="0" y="43"/>
                  </a:lnTo>
                  <a:lnTo>
                    <a:pt x="76"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08" name="Freeform 624"/>
            <p:cNvSpPr>
              <a:spLocks/>
            </p:cNvSpPr>
            <p:nvPr/>
          </p:nvSpPr>
          <p:spPr bwMode="auto">
            <a:xfrm>
              <a:off x="10694988" y="3333519"/>
              <a:ext cx="204787" cy="354013"/>
            </a:xfrm>
            <a:custGeom>
              <a:avLst/>
              <a:gdLst>
                <a:gd name="T0" fmla="*/ 0 w 103"/>
                <a:gd name="T1" fmla="*/ 45743 h 178"/>
                <a:gd name="T2" fmla="*/ 45729 w 103"/>
                <a:gd name="T3" fmla="*/ 147174 h 178"/>
                <a:gd name="T4" fmla="*/ 79529 w 103"/>
                <a:gd name="T5" fmla="*/ 300314 h 178"/>
                <a:gd name="T6" fmla="*/ 168999 w 103"/>
                <a:gd name="T7" fmla="*/ 346058 h 178"/>
                <a:gd name="T8" fmla="*/ 202799 w 103"/>
                <a:gd name="T9" fmla="*/ 222750 h 178"/>
                <a:gd name="T10" fmla="*/ 167011 w 103"/>
                <a:gd name="T11" fmla="*/ 87509 h 178"/>
                <a:gd name="T12" fmla="*/ 99411 w 103"/>
                <a:gd name="T13" fmla="*/ 25855 h 178"/>
                <a:gd name="T14" fmla="*/ 83505 w 103"/>
                <a:gd name="T15" fmla="*/ 0 h 178"/>
                <a:gd name="T16" fmla="*/ 0 w 103"/>
                <a:gd name="T17" fmla="*/ 45743 h 1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3" h="178">
                  <a:moveTo>
                    <a:pt x="0" y="23"/>
                  </a:moveTo>
                  <a:cubicBezTo>
                    <a:pt x="1" y="27"/>
                    <a:pt x="23" y="70"/>
                    <a:pt x="23" y="74"/>
                  </a:cubicBezTo>
                  <a:cubicBezTo>
                    <a:pt x="23" y="77"/>
                    <a:pt x="34" y="145"/>
                    <a:pt x="40" y="151"/>
                  </a:cubicBezTo>
                  <a:cubicBezTo>
                    <a:pt x="45" y="156"/>
                    <a:pt x="80" y="178"/>
                    <a:pt x="85" y="174"/>
                  </a:cubicBezTo>
                  <a:cubicBezTo>
                    <a:pt x="91" y="170"/>
                    <a:pt x="103" y="121"/>
                    <a:pt x="102" y="112"/>
                  </a:cubicBezTo>
                  <a:cubicBezTo>
                    <a:pt x="102" y="103"/>
                    <a:pt x="91" y="51"/>
                    <a:pt x="84" y="44"/>
                  </a:cubicBezTo>
                  <a:cubicBezTo>
                    <a:pt x="78" y="36"/>
                    <a:pt x="54" y="15"/>
                    <a:pt x="50" y="13"/>
                  </a:cubicBezTo>
                  <a:cubicBezTo>
                    <a:pt x="46" y="11"/>
                    <a:pt x="42" y="0"/>
                    <a:pt x="42" y="0"/>
                  </a:cubicBezTo>
                  <a:lnTo>
                    <a:pt x="0" y="23"/>
                  </a:lnTo>
                  <a:close/>
                </a:path>
              </a:pathLst>
            </a:custGeom>
            <a:solidFill>
              <a:srgbClr val="FED4A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09" name="Freeform 625"/>
            <p:cNvSpPr>
              <a:spLocks/>
            </p:cNvSpPr>
            <p:nvPr/>
          </p:nvSpPr>
          <p:spPr bwMode="auto">
            <a:xfrm>
              <a:off x="10861675" y="2696931"/>
              <a:ext cx="241300" cy="303213"/>
            </a:xfrm>
            <a:custGeom>
              <a:avLst/>
              <a:gdLst>
                <a:gd name="T0" fmla="*/ 121647 w 121"/>
                <a:gd name="T1" fmla="*/ 41891 h 152"/>
                <a:gd name="T2" fmla="*/ 0 w 121"/>
                <a:gd name="T3" fmla="*/ 0 h 152"/>
                <a:gd name="T4" fmla="*/ 121647 w 121"/>
                <a:gd name="T5" fmla="*/ 303213 h 152"/>
                <a:gd name="T6" fmla="*/ 241300 w 121"/>
                <a:gd name="T7" fmla="*/ 0 h 152"/>
                <a:gd name="T8" fmla="*/ 121647 w 121"/>
                <a:gd name="T9" fmla="*/ 41891 h 1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 h="152">
                  <a:moveTo>
                    <a:pt x="61" y="21"/>
                  </a:moveTo>
                  <a:cubicBezTo>
                    <a:pt x="0" y="0"/>
                    <a:pt x="0" y="0"/>
                    <a:pt x="0" y="0"/>
                  </a:cubicBezTo>
                  <a:cubicBezTo>
                    <a:pt x="12" y="30"/>
                    <a:pt x="61" y="152"/>
                    <a:pt x="61" y="152"/>
                  </a:cubicBezTo>
                  <a:cubicBezTo>
                    <a:pt x="61" y="152"/>
                    <a:pt x="110" y="30"/>
                    <a:pt x="121" y="0"/>
                  </a:cubicBezTo>
                  <a:lnTo>
                    <a:pt x="61" y="21"/>
                  </a:lnTo>
                  <a:close/>
                </a:path>
              </a:pathLst>
            </a:custGeom>
            <a:solidFill>
              <a:srgbClr val="ACADA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10" name="Freeform 626"/>
            <p:cNvSpPr>
              <a:spLocks/>
            </p:cNvSpPr>
            <p:nvPr/>
          </p:nvSpPr>
          <p:spPr bwMode="auto">
            <a:xfrm>
              <a:off x="10694988" y="2408006"/>
              <a:ext cx="574675" cy="393700"/>
            </a:xfrm>
            <a:custGeom>
              <a:avLst/>
              <a:gdLst>
                <a:gd name="T0" fmla="*/ 558767 w 289"/>
                <a:gd name="T1" fmla="*/ 0 h 197"/>
                <a:gd name="T2" fmla="*/ 534905 w 289"/>
                <a:gd name="T3" fmla="*/ 0 h 197"/>
                <a:gd name="T4" fmla="*/ 524963 w 289"/>
                <a:gd name="T5" fmla="*/ 103921 h 197"/>
                <a:gd name="T6" fmla="*/ 288332 w 289"/>
                <a:gd name="T7" fmla="*/ 289779 h 197"/>
                <a:gd name="T8" fmla="*/ 51701 w 289"/>
                <a:gd name="T9" fmla="*/ 103921 h 197"/>
                <a:gd name="T10" fmla="*/ 41758 w 289"/>
                <a:gd name="T11" fmla="*/ 0 h 197"/>
                <a:gd name="T12" fmla="*/ 15908 w 289"/>
                <a:gd name="T13" fmla="*/ 0 h 197"/>
                <a:gd name="T14" fmla="*/ 15908 w 289"/>
                <a:gd name="T15" fmla="*/ 99924 h 197"/>
                <a:gd name="T16" fmla="*/ 61643 w 289"/>
                <a:gd name="T17" fmla="*/ 133898 h 197"/>
                <a:gd name="T18" fmla="*/ 111356 w 289"/>
                <a:gd name="T19" fmla="*/ 269794 h 197"/>
                <a:gd name="T20" fmla="*/ 288332 w 289"/>
                <a:gd name="T21" fmla="*/ 393700 h 197"/>
                <a:gd name="T22" fmla="*/ 463319 w 289"/>
                <a:gd name="T23" fmla="*/ 269794 h 197"/>
                <a:gd name="T24" fmla="*/ 513032 w 289"/>
                <a:gd name="T25" fmla="*/ 133898 h 197"/>
                <a:gd name="T26" fmla="*/ 558767 w 289"/>
                <a:gd name="T27" fmla="*/ 99924 h 197"/>
                <a:gd name="T28" fmla="*/ 558767 w 289"/>
                <a:gd name="T29" fmla="*/ 0 h 19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89" h="197">
                  <a:moveTo>
                    <a:pt x="281" y="0"/>
                  </a:moveTo>
                  <a:cubicBezTo>
                    <a:pt x="274" y="0"/>
                    <a:pt x="269" y="0"/>
                    <a:pt x="269" y="0"/>
                  </a:cubicBezTo>
                  <a:cubicBezTo>
                    <a:pt x="264" y="52"/>
                    <a:pt x="264" y="52"/>
                    <a:pt x="264" y="52"/>
                  </a:cubicBezTo>
                  <a:cubicBezTo>
                    <a:pt x="264" y="52"/>
                    <a:pt x="185" y="145"/>
                    <a:pt x="145" y="145"/>
                  </a:cubicBezTo>
                  <a:cubicBezTo>
                    <a:pt x="104" y="145"/>
                    <a:pt x="26" y="52"/>
                    <a:pt x="26" y="52"/>
                  </a:cubicBezTo>
                  <a:cubicBezTo>
                    <a:pt x="21" y="0"/>
                    <a:pt x="21" y="0"/>
                    <a:pt x="21" y="0"/>
                  </a:cubicBezTo>
                  <a:cubicBezTo>
                    <a:pt x="21" y="0"/>
                    <a:pt x="15" y="0"/>
                    <a:pt x="8" y="0"/>
                  </a:cubicBezTo>
                  <a:cubicBezTo>
                    <a:pt x="0" y="0"/>
                    <a:pt x="7" y="42"/>
                    <a:pt x="8" y="50"/>
                  </a:cubicBezTo>
                  <a:cubicBezTo>
                    <a:pt x="9" y="59"/>
                    <a:pt x="31" y="67"/>
                    <a:pt x="31" y="67"/>
                  </a:cubicBezTo>
                  <a:cubicBezTo>
                    <a:pt x="31" y="67"/>
                    <a:pt x="47" y="115"/>
                    <a:pt x="56" y="135"/>
                  </a:cubicBezTo>
                  <a:cubicBezTo>
                    <a:pt x="65" y="155"/>
                    <a:pt x="145" y="197"/>
                    <a:pt x="145" y="197"/>
                  </a:cubicBezTo>
                  <a:cubicBezTo>
                    <a:pt x="145" y="197"/>
                    <a:pt x="224" y="155"/>
                    <a:pt x="233" y="135"/>
                  </a:cubicBezTo>
                  <a:cubicBezTo>
                    <a:pt x="242" y="115"/>
                    <a:pt x="258" y="67"/>
                    <a:pt x="258" y="67"/>
                  </a:cubicBezTo>
                  <a:cubicBezTo>
                    <a:pt x="258" y="67"/>
                    <a:pt x="280" y="59"/>
                    <a:pt x="281" y="50"/>
                  </a:cubicBezTo>
                  <a:cubicBezTo>
                    <a:pt x="283" y="42"/>
                    <a:pt x="289" y="0"/>
                    <a:pt x="281" y="0"/>
                  </a:cubicBezTo>
                  <a:close/>
                </a:path>
              </a:pathLst>
            </a:custGeom>
            <a:solidFill>
              <a:srgbClr val="FCCFA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11" name="Freeform 627"/>
            <p:cNvSpPr>
              <a:spLocks/>
            </p:cNvSpPr>
            <p:nvPr/>
          </p:nvSpPr>
          <p:spPr bwMode="auto">
            <a:xfrm>
              <a:off x="10736263" y="2131781"/>
              <a:ext cx="314325" cy="588963"/>
            </a:xfrm>
            <a:custGeom>
              <a:avLst/>
              <a:gdLst>
                <a:gd name="T0" fmla="*/ 161141 w 158"/>
                <a:gd name="T1" fmla="*/ 533250 h 296"/>
                <a:gd name="T2" fmla="*/ 161141 w 158"/>
                <a:gd name="T3" fmla="*/ 533250 h 296"/>
                <a:gd name="T4" fmla="*/ 9947 w 158"/>
                <a:gd name="T5" fmla="*/ 380040 h 296"/>
                <a:gd name="T6" fmla="*/ 0 w 158"/>
                <a:gd name="T7" fmla="*/ 276574 h 296"/>
                <a:gd name="T8" fmla="*/ 23873 w 158"/>
                <a:gd name="T9" fmla="*/ 81579 h 296"/>
                <a:gd name="T10" fmla="*/ 246685 w 158"/>
                <a:gd name="T11" fmla="*/ 0 h 296"/>
                <a:gd name="T12" fmla="*/ 246685 w 158"/>
                <a:gd name="T13" fmla="*/ 533250 h 296"/>
                <a:gd name="T14" fmla="*/ 314325 w 158"/>
                <a:gd name="T15" fmla="*/ 588963 h 296"/>
                <a:gd name="T16" fmla="*/ 161141 w 158"/>
                <a:gd name="T17" fmla="*/ 533250 h 2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8" h="296">
                  <a:moveTo>
                    <a:pt x="81" y="268"/>
                  </a:moveTo>
                  <a:cubicBezTo>
                    <a:pt x="81" y="268"/>
                    <a:pt x="81" y="268"/>
                    <a:pt x="81" y="268"/>
                  </a:cubicBezTo>
                  <a:cubicBezTo>
                    <a:pt x="39" y="241"/>
                    <a:pt x="5" y="191"/>
                    <a:pt x="5" y="191"/>
                  </a:cubicBezTo>
                  <a:cubicBezTo>
                    <a:pt x="0" y="139"/>
                    <a:pt x="0" y="139"/>
                    <a:pt x="0" y="139"/>
                  </a:cubicBezTo>
                  <a:cubicBezTo>
                    <a:pt x="0" y="139"/>
                    <a:pt x="1" y="72"/>
                    <a:pt x="12" y="41"/>
                  </a:cubicBezTo>
                  <a:cubicBezTo>
                    <a:pt x="24" y="11"/>
                    <a:pt x="117" y="0"/>
                    <a:pt x="124" y="0"/>
                  </a:cubicBezTo>
                  <a:cubicBezTo>
                    <a:pt x="124" y="268"/>
                    <a:pt x="124" y="268"/>
                    <a:pt x="124" y="268"/>
                  </a:cubicBezTo>
                  <a:cubicBezTo>
                    <a:pt x="124" y="280"/>
                    <a:pt x="158" y="296"/>
                    <a:pt x="158" y="296"/>
                  </a:cubicBezTo>
                  <a:cubicBezTo>
                    <a:pt x="115" y="292"/>
                    <a:pt x="84" y="269"/>
                    <a:pt x="81" y="268"/>
                  </a:cubicBezTo>
                  <a:close/>
                </a:path>
              </a:pathLst>
            </a:custGeom>
            <a:solidFill>
              <a:srgbClr val="F47B2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12" name="Freeform 628"/>
            <p:cNvSpPr>
              <a:spLocks/>
            </p:cNvSpPr>
            <p:nvPr/>
          </p:nvSpPr>
          <p:spPr bwMode="auto">
            <a:xfrm>
              <a:off x="10720388" y="4798781"/>
              <a:ext cx="211137" cy="130175"/>
            </a:xfrm>
            <a:custGeom>
              <a:avLst/>
              <a:gdLst>
                <a:gd name="T0" fmla="*/ 12700 w 133"/>
                <a:gd name="T1" fmla="*/ 130175 h 82"/>
                <a:gd name="T2" fmla="*/ 0 w 133"/>
                <a:gd name="T3" fmla="*/ 106363 h 82"/>
                <a:gd name="T4" fmla="*/ 200025 w 133"/>
                <a:gd name="T5" fmla="*/ 0 h 82"/>
                <a:gd name="T6" fmla="*/ 211137 w 133"/>
                <a:gd name="T7" fmla="*/ 25400 h 82"/>
                <a:gd name="T8" fmla="*/ 12700 w 133"/>
                <a:gd name="T9" fmla="*/ 130175 h 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3" h="82">
                  <a:moveTo>
                    <a:pt x="8" y="82"/>
                  </a:moveTo>
                  <a:lnTo>
                    <a:pt x="0" y="67"/>
                  </a:lnTo>
                  <a:lnTo>
                    <a:pt x="126" y="0"/>
                  </a:lnTo>
                  <a:lnTo>
                    <a:pt x="133" y="16"/>
                  </a:lnTo>
                  <a:lnTo>
                    <a:pt x="8" y="82"/>
                  </a:lnTo>
                  <a:close/>
                </a:path>
              </a:pathLst>
            </a:custGeom>
            <a:solidFill>
              <a:srgbClr val="F89A3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13" name="Freeform 629"/>
            <p:cNvSpPr>
              <a:spLocks/>
            </p:cNvSpPr>
            <p:nvPr/>
          </p:nvSpPr>
          <p:spPr bwMode="auto">
            <a:xfrm>
              <a:off x="10733088" y="4821006"/>
              <a:ext cx="211137" cy="128588"/>
            </a:xfrm>
            <a:custGeom>
              <a:avLst/>
              <a:gdLst>
                <a:gd name="T0" fmla="*/ 11112 w 133"/>
                <a:gd name="T1" fmla="*/ 128588 h 81"/>
                <a:gd name="T2" fmla="*/ 0 w 133"/>
                <a:gd name="T3" fmla="*/ 104775 h 81"/>
                <a:gd name="T4" fmla="*/ 198437 w 133"/>
                <a:gd name="T5" fmla="*/ 0 h 81"/>
                <a:gd name="T6" fmla="*/ 211137 w 133"/>
                <a:gd name="T7" fmla="*/ 23813 h 81"/>
                <a:gd name="T8" fmla="*/ 11112 w 133"/>
                <a:gd name="T9" fmla="*/ 128588 h 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3" h="81">
                  <a:moveTo>
                    <a:pt x="7" y="81"/>
                  </a:moveTo>
                  <a:lnTo>
                    <a:pt x="0" y="66"/>
                  </a:lnTo>
                  <a:lnTo>
                    <a:pt x="125" y="0"/>
                  </a:lnTo>
                  <a:lnTo>
                    <a:pt x="133" y="15"/>
                  </a:lnTo>
                  <a:lnTo>
                    <a:pt x="7" y="81"/>
                  </a:lnTo>
                  <a:close/>
                </a:path>
              </a:pathLst>
            </a:custGeom>
            <a:solidFill>
              <a:srgbClr val="F2C13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14" name="Freeform 630"/>
            <p:cNvSpPr>
              <a:spLocks/>
            </p:cNvSpPr>
            <p:nvPr/>
          </p:nvSpPr>
          <p:spPr bwMode="auto">
            <a:xfrm>
              <a:off x="10915650" y="4798781"/>
              <a:ext cx="55562" cy="46038"/>
            </a:xfrm>
            <a:custGeom>
              <a:avLst/>
              <a:gdLst>
                <a:gd name="T0" fmla="*/ 3969 w 28"/>
                <a:gd name="T1" fmla="*/ 0 h 23"/>
                <a:gd name="T2" fmla="*/ 55562 w 28"/>
                <a:gd name="T3" fmla="*/ 6005 h 23"/>
                <a:gd name="T4" fmla="*/ 27781 w 28"/>
                <a:gd name="T5" fmla="*/ 46038 h 23"/>
                <a:gd name="T6" fmla="*/ 3969 w 28"/>
                <a:gd name="T7" fmla="*/ 0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23">
                  <a:moveTo>
                    <a:pt x="2" y="0"/>
                  </a:moveTo>
                  <a:cubicBezTo>
                    <a:pt x="28" y="3"/>
                    <a:pt x="28" y="3"/>
                    <a:pt x="28" y="3"/>
                  </a:cubicBezTo>
                  <a:cubicBezTo>
                    <a:pt x="14" y="23"/>
                    <a:pt x="14" y="23"/>
                    <a:pt x="14" y="23"/>
                  </a:cubicBezTo>
                  <a:cubicBezTo>
                    <a:pt x="14" y="23"/>
                    <a:pt x="0" y="16"/>
                    <a:pt x="2" y="0"/>
                  </a:cubicBezTo>
                  <a:close/>
                </a:path>
              </a:pathLst>
            </a:custGeom>
            <a:solidFill>
              <a:srgbClr val="F6DBA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15" name="Freeform 631"/>
            <p:cNvSpPr>
              <a:spLocks/>
            </p:cNvSpPr>
            <p:nvPr/>
          </p:nvSpPr>
          <p:spPr bwMode="auto">
            <a:xfrm>
              <a:off x="10961688" y="4803544"/>
              <a:ext cx="9525" cy="7938"/>
            </a:xfrm>
            <a:custGeom>
              <a:avLst/>
              <a:gdLst>
                <a:gd name="T0" fmla="*/ 9525 w 6"/>
                <a:gd name="T1" fmla="*/ 1588 h 5"/>
                <a:gd name="T2" fmla="*/ 3175 w 6"/>
                <a:gd name="T3" fmla="*/ 7938 h 5"/>
                <a:gd name="T4" fmla="*/ 0 w 6"/>
                <a:gd name="T5" fmla="*/ 0 h 5"/>
                <a:gd name="T6" fmla="*/ 9525 w 6"/>
                <a:gd name="T7" fmla="*/ 1588 h 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5">
                  <a:moveTo>
                    <a:pt x="6" y="1"/>
                  </a:moveTo>
                  <a:lnTo>
                    <a:pt x="2" y="5"/>
                  </a:lnTo>
                  <a:lnTo>
                    <a:pt x="0" y="0"/>
                  </a:lnTo>
                  <a:lnTo>
                    <a:pt x="6" y="1"/>
                  </a:lnTo>
                  <a:close/>
                </a:path>
              </a:pathLst>
            </a:custGeom>
            <a:solidFill>
              <a:srgbClr val="30415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16" name="Freeform 632"/>
            <p:cNvSpPr>
              <a:spLocks/>
            </p:cNvSpPr>
            <p:nvPr/>
          </p:nvSpPr>
          <p:spPr bwMode="auto">
            <a:xfrm>
              <a:off x="10704513" y="4905144"/>
              <a:ext cx="39687" cy="52388"/>
            </a:xfrm>
            <a:custGeom>
              <a:avLst/>
              <a:gdLst>
                <a:gd name="T0" fmla="*/ 15875 w 20"/>
                <a:gd name="T1" fmla="*/ 0 h 27"/>
                <a:gd name="T2" fmla="*/ 39687 w 20"/>
                <a:gd name="T3" fmla="*/ 44627 h 27"/>
                <a:gd name="T4" fmla="*/ 23812 w 20"/>
                <a:gd name="T5" fmla="*/ 52388 h 27"/>
                <a:gd name="T6" fmla="*/ 0 w 20"/>
                <a:gd name="T7" fmla="*/ 7761 h 27"/>
                <a:gd name="T8" fmla="*/ 15875 w 20"/>
                <a:gd name="T9" fmla="*/ 0 h 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27">
                  <a:moveTo>
                    <a:pt x="8" y="0"/>
                  </a:moveTo>
                  <a:cubicBezTo>
                    <a:pt x="8" y="0"/>
                    <a:pt x="19" y="8"/>
                    <a:pt x="20" y="23"/>
                  </a:cubicBezTo>
                  <a:cubicBezTo>
                    <a:pt x="12" y="27"/>
                    <a:pt x="12" y="27"/>
                    <a:pt x="12" y="27"/>
                  </a:cubicBezTo>
                  <a:cubicBezTo>
                    <a:pt x="0" y="4"/>
                    <a:pt x="0" y="4"/>
                    <a:pt x="0" y="4"/>
                  </a:cubicBezTo>
                  <a:lnTo>
                    <a:pt x="8" y="0"/>
                  </a:lnTo>
                  <a:close/>
                </a:path>
              </a:pathLst>
            </a:custGeom>
            <a:solidFill>
              <a:srgbClr val="3E5B7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17" name="Freeform 633"/>
            <p:cNvSpPr>
              <a:spLocks/>
            </p:cNvSpPr>
            <p:nvPr/>
          </p:nvSpPr>
          <p:spPr bwMode="auto">
            <a:xfrm>
              <a:off x="10679113" y="4913081"/>
              <a:ext cx="49212" cy="55563"/>
            </a:xfrm>
            <a:custGeom>
              <a:avLst/>
              <a:gdLst>
                <a:gd name="T0" fmla="*/ 25590 w 25"/>
                <a:gd name="T1" fmla="*/ 0 h 28"/>
                <a:gd name="T2" fmla="*/ 7874 w 25"/>
                <a:gd name="T3" fmla="*/ 9922 h 28"/>
                <a:gd name="T4" fmla="*/ 31496 w 25"/>
                <a:gd name="T5" fmla="*/ 55563 h 28"/>
                <a:gd name="T6" fmla="*/ 49212 w 25"/>
                <a:gd name="T7" fmla="*/ 45641 h 28"/>
                <a:gd name="T8" fmla="*/ 25590 w 25"/>
                <a:gd name="T9" fmla="*/ 0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28">
                  <a:moveTo>
                    <a:pt x="13" y="0"/>
                  </a:moveTo>
                  <a:cubicBezTo>
                    <a:pt x="4" y="5"/>
                    <a:pt x="4" y="5"/>
                    <a:pt x="4" y="5"/>
                  </a:cubicBezTo>
                  <a:cubicBezTo>
                    <a:pt x="4" y="5"/>
                    <a:pt x="0" y="16"/>
                    <a:pt x="16" y="28"/>
                  </a:cubicBezTo>
                  <a:cubicBezTo>
                    <a:pt x="25" y="23"/>
                    <a:pt x="25" y="23"/>
                    <a:pt x="25" y="23"/>
                  </a:cubicBezTo>
                  <a:cubicBezTo>
                    <a:pt x="25" y="23"/>
                    <a:pt x="25" y="9"/>
                    <a:pt x="13" y="0"/>
                  </a:cubicBezTo>
                  <a:close/>
                </a:path>
              </a:pathLst>
            </a:custGeom>
            <a:solidFill>
              <a:srgbClr val="F6989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18" name="Freeform 634"/>
            <p:cNvSpPr>
              <a:spLocks/>
            </p:cNvSpPr>
            <p:nvPr/>
          </p:nvSpPr>
          <p:spPr bwMode="auto">
            <a:xfrm>
              <a:off x="11690350" y="3392256"/>
              <a:ext cx="117475" cy="215900"/>
            </a:xfrm>
            <a:custGeom>
              <a:avLst/>
              <a:gdLst>
                <a:gd name="T0" fmla="*/ 93663 w 74"/>
                <a:gd name="T1" fmla="*/ 0 h 136"/>
                <a:gd name="T2" fmla="*/ 117475 w 74"/>
                <a:gd name="T3" fmla="*/ 12700 h 136"/>
                <a:gd name="T4" fmla="*/ 23813 w 74"/>
                <a:gd name="T5" fmla="*/ 215900 h 136"/>
                <a:gd name="T6" fmla="*/ 0 w 74"/>
                <a:gd name="T7" fmla="*/ 204788 h 136"/>
                <a:gd name="T8" fmla="*/ 93663 w 74"/>
                <a:gd name="T9" fmla="*/ 0 h 1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4" h="136">
                  <a:moveTo>
                    <a:pt x="59" y="0"/>
                  </a:moveTo>
                  <a:lnTo>
                    <a:pt x="74" y="8"/>
                  </a:lnTo>
                  <a:lnTo>
                    <a:pt x="15" y="136"/>
                  </a:lnTo>
                  <a:lnTo>
                    <a:pt x="0" y="129"/>
                  </a:lnTo>
                  <a:lnTo>
                    <a:pt x="59" y="0"/>
                  </a:lnTo>
                  <a:close/>
                </a:path>
              </a:pathLst>
            </a:custGeom>
            <a:solidFill>
              <a:srgbClr val="F89A3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19" name="Freeform 635"/>
            <p:cNvSpPr>
              <a:spLocks/>
            </p:cNvSpPr>
            <p:nvPr/>
          </p:nvSpPr>
          <p:spPr bwMode="auto">
            <a:xfrm>
              <a:off x="11668125" y="3382731"/>
              <a:ext cx="117475" cy="214313"/>
            </a:xfrm>
            <a:custGeom>
              <a:avLst/>
              <a:gdLst>
                <a:gd name="T0" fmla="*/ 92075 w 74"/>
                <a:gd name="T1" fmla="*/ 0 h 135"/>
                <a:gd name="T2" fmla="*/ 117475 w 74"/>
                <a:gd name="T3" fmla="*/ 11113 h 135"/>
                <a:gd name="T4" fmla="*/ 23813 w 74"/>
                <a:gd name="T5" fmla="*/ 214313 h 135"/>
                <a:gd name="T6" fmla="*/ 0 w 74"/>
                <a:gd name="T7" fmla="*/ 204788 h 135"/>
                <a:gd name="T8" fmla="*/ 92075 w 74"/>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4" h="135">
                  <a:moveTo>
                    <a:pt x="58" y="0"/>
                  </a:moveTo>
                  <a:lnTo>
                    <a:pt x="74" y="7"/>
                  </a:lnTo>
                  <a:lnTo>
                    <a:pt x="15" y="135"/>
                  </a:lnTo>
                  <a:lnTo>
                    <a:pt x="0" y="129"/>
                  </a:lnTo>
                  <a:lnTo>
                    <a:pt x="58" y="0"/>
                  </a:lnTo>
                  <a:close/>
                </a:path>
              </a:pathLst>
            </a:custGeom>
            <a:solidFill>
              <a:srgbClr val="F2C13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20" name="Freeform 636"/>
            <p:cNvSpPr>
              <a:spLocks/>
            </p:cNvSpPr>
            <p:nvPr/>
          </p:nvSpPr>
          <p:spPr bwMode="auto">
            <a:xfrm>
              <a:off x="11668125" y="3581169"/>
              <a:ext cx="46037" cy="53975"/>
            </a:xfrm>
            <a:custGeom>
              <a:avLst/>
              <a:gdLst>
                <a:gd name="T0" fmla="*/ 46037 w 23"/>
                <a:gd name="T1" fmla="*/ 25988 h 27"/>
                <a:gd name="T2" fmla="*/ 4003 w 23"/>
                <a:gd name="T3" fmla="*/ 53975 h 27"/>
                <a:gd name="T4" fmla="*/ 0 w 23"/>
                <a:gd name="T5" fmla="*/ 5997 h 27"/>
                <a:gd name="T6" fmla="*/ 46037 w 23"/>
                <a:gd name="T7" fmla="*/ 25988 h 2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 h="27">
                  <a:moveTo>
                    <a:pt x="23" y="13"/>
                  </a:moveTo>
                  <a:cubicBezTo>
                    <a:pt x="2" y="27"/>
                    <a:pt x="2" y="27"/>
                    <a:pt x="2" y="27"/>
                  </a:cubicBezTo>
                  <a:cubicBezTo>
                    <a:pt x="0" y="3"/>
                    <a:pt x="0" y="3"/>
                    <a:pt x="0" y="3"/>
                  </a:cubicBezTo>
                  <a:cubicBezTo>
                    <a:pt x="0" y="3"/>
                    <a:pt x="15" y="0"/>
                    <a:pt x="23" y="13"/>
                  </a:cubicBezTo>
                  <a:close/>
                </a:path>
              </a:pathLst>
            </a:custGeom>
            <a:solidFill>
              <a:srgbClr val="F6DBA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21" name="Freeform 637"/>
            <p:cNvSpPr>
              <a:spLocks/>
            </p:cNvSpPr>
            <p:nvPr/>
          </p:nvSpPr>
          <p:spPr bwMode="auto">
            <a:xfrm>
              <a:off x="11669713" y="3627206"/>
              <a:ext cx="7937" cy="7938"/>
            </a:xfrm>
            <a:custGeom>
              <a:avLst/>
              <a:gdLst>
                <a:gd name="T0" fmla="*/ 3175 w 5"/>
                <a:gd name="T1" fmla="*/ 7938 h 5"/>
                <a:gd name="T2" fmla="*/ 0 w 5"/>
                <a:gd name="T3" fmla="*/ 0 h 5"/>
                <a:gd name="T4" fmla="*/ 7937 w 5"/>
                <a:gd name="T5" fmla="*/ 4763 h 5"/>
                <a:gd name="T6" fmla="*/ 3175 w 5"/>
                <a:gd name="T7" fmla="*/ 7938 h 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5">
                  <a:moveTo>
                    <a:pt x="2" y="5"/>
                  </a:moveTo>
                  <a:lnTo>
                    <a:pt x="0" y="0"/>
                  </a:lnTo>
                  <a:lnTo>
                    <a:pt x="5" y="3"/>
                  </a:lnTo>
                  <a:lnTo>
                    <a:pt x="2" y="5"/>
                  </a:lnTo>
                  <a:close/>
                </a:path>
              </a:pathLst>
            </a:custGeom>
            <a:solidFill>
              <a:srgbClr val="30415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22" name="Freeform 638"/>
            <p:cNvSpPr>
              <a:spLocks/>
            </p:cNvSpPr>
            <p:nvPr/>
          </p:nvSpPr>
          <p:spPr bwMode="auto">
            <a:xfrm>
              <a:off x="11760200" y="3366856"/>
              <a:ext cx="55562" cy="38100"/>
            </a:xfrm>
            <a:custGeom>
              <a:avLst/>
              <a:gdLst>
                <a:gd name="T0" fmla="*/ 47625 w 28"/>
                <a:gd name="T1" fmla="*/ 38100 h 19"/>
                <a:gd name="T2" fmla="*/ 0 w 28"/>
                <a:gd name="T3" fmla="*/ 16042 h 19"/>
                <a:gd name="T4" fmla="*/ 7937 w 28"/>
                <a:gd name="T5" fmla="*/ 0 h 19"/>
                <a:gd name="T6" fmla="*/ 55562 w 28"/>
                <a:gd name="T7" fmla="*/ 20053 h 19"/>
                <a:gd name="T8" fmla="*/ 47625 w 28"/>
                <a:gd name="T9" fmla="*/ 38100 h 1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19">
                  <a:moveTo>
                    <a:pt x="24" y="19"/>
                  </a:moveTo>
                  <a:cubicBezTo>
                    <a:pt x="24" y="19"/>
                    <a:pt x="10" y="19"/>
                    <a:pt x="0" y="8"/>
                  </a:cubicBezTo>
                  <a:cubicBezTo>
                    <a:pt x="4" y="0"/>
                    <a:pt x="4" y="0"/>
                    <a:pt x="4" y="0"/>
                  </a:cubicBezTo>
                  <a:cubicBezTo>
                    <a:pt x="28" y="10"/>
                    <a:pt x="28" y="10"/>
                    <a:pt x="28" y="10"/>
                  </a:cubicBezTo>
                  <a:lnTo>
                    <a:pt x="24" y="19"/>
                  </a:lnTo>
                  <a:close/>
                </a:path>
              </a:pathLst>
            </a:custGeom>
            <a:solidFill>
              <a:srgbClr val="3E5B7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23" name="Freeform 639"/>
            <p:cNvSpPr>
              <a:spLocks/>
            </p:cNvSpPr>
            <p:nvPr/>
          </p:nvSpPr>
          <p:spPr bwMode="auto">
            <a:xfrm>
              <a:off x="11768138" y="3346219"/>
              <a:ext cx="55562" cy="42863"/>
            </a:xfrm>
            <a:custGeom>
              <a:avLst/>
              <a:gdLst>
                <a:gd name="T0" fmla="*/ 47625 w 28"/>
                <a:gd name="T1" fmla="*/ 40822 h 21"/>
                <a:gd name="T2" fmla="*/ 55562 w 28"/>
                <a:gd name="T3" fmla="*/ 22452 h 21"/>
                <a:gd name="T4" fmla="*/ 7937 w 28"/>
                <a:gd name="T5" fmla="*/ 0 h 21"/>
                <a:gd name="T6" fmla="*/ 0 w 28"/>
                <a:gd name="T7" fmla="*/ 20411 h 21"/>
                <a:gd name="T8" fmla="*/ 47625 w 28"/>
                <a:gd name="T9" fmla="*/ 40822 h 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21">
                  <a:moveTo>
                    <a:pt x="24" y="20"/>
                  </a:moveTo>
                  <a:cubicBezTo>
                    <a:pt x="28" y="11"/>
                    <a:pt x="28" y="11"/>
                    <a:pt x="28" y="11"/>
                  </a:cubicBezTo>
                  <a:cubicBezTo>
                    <a:pt x="28" y="11"/>
                    <a:pt x="25" y="0"/>
                    <a:pt x="4" y="0"/>
                  </a:cubicBezTo>
                  <a:cubicBezTo>
                    <a:pt x="0" y="10"/>
                    <a:pt x="0" y="10"/>
                    <a:pt x="0" y="10"/>
                  </a:cubicBezTo>
                  <a:cubicBezTo>
                    <a:pt x="0" y="10"/>
                    <a:pt x="8" y="21"/>
                    <a:pt x="24" y="20"/>
                  </a:cubicBezTo>
                  <a:close/>
                </a:path>
              </a:pathLst>
            </a:custGeom>
            <a:solidFill>
              <a:srgbClr val="F6989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24" name="Freeform 640"/>
            <p:cNvSpPr>
              <a:spLocks/>
            </p:cNvSpPr>
            <p:nvPr/>
          </p:nvSpPr>
          <p:spPr bwMode="auto">
            <a:xfrm>
              <a:off x="10842625" y="4811481"/>
              <a:ext cx="55562" cy="125413"/>
            </a:xfrm>
            <a:custGeom>
              <a:avLst/>
              <a:gdLst>
                <a:gd name="T0" fmla="*/ 47625 w 28"/>
                <a:gd name="T1" fmla="*/ 75646 h 63"/>
                <a:gd name="T2" fmla="*/ 55562 w 28"/>
                <a:gd name="T3" fmla="*/ 21898 h 63"/>
                <a:gd name="T4" fmla="*/ 17859 w 28"/>
                <a:gd name="T5" fmla="*/ 29860 h 63"/>
                <a:gd name="T6" fmla="*/ 3969 w 28"/>
                <a:gd name="T7" fmla="*/ 109488 h 63"/>
                <a:gd name="T8" fmla="*/ 47625 w 28"/>
                <a:gd name="T9" fmla="*/ 75646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63">
                  <a:moveTo>
                    <a:pt x="24" y="38"/>
                  </a:moveTo>
                  <a:cubicBezTo>
                    <a:pt x="28" y="11"/>
                    <a:pt x="28" y="11"/>
                    <a:pt x="28" y="11"/>
                  </a:cubicBezTo>
                  <a:cubicBezTo>
                    <a:pt x="28" y="11"/>
                    <a:pt x="22" y="0"/>
                    <a:pt x="9" y="15"/>
                  </a:cubicBezTo>
                  <a:cubicBezTo>
                    <a:pt x="9" y="15"/>
                    <a:pt x="0" y="47"/>
                    <a:pt x="2" y="55"/>
                  </a:cubicBezTo>
                  <a:cubicBezTo>
                    <a:pt x="5" y="63"/>
                    <a:pt x="24" y="38"/>
                    <a:pt x="24" y="38"/>
                  </a:cubicBezTo>
                  <a:close/>
                </a:path>
              </a:pathLst>
            </a:custGeom>
            <a:solidFill>
              <a:srgbClr val="FED4A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25" name="Freeform 641"/>
            <p:cNvSpPr>
              <a:spLocks/>
            </p:cNvSpPr>
            <p:nvPr/>
          </p:nvSpPr>
          <p:spPr bwMode="auto">
            <a:xfrm>
              <a:off x="10564813" y="4757506"/>
              <a:ext cx="63500" cy="55563"/>
            </a:xfrm>
            <a:custGeom>
              <a:avLst/>
              <a:gdLst>
                <a:gd name="T0" fmla="*/ 53578 w 32"/>
                <a:gd name="T1" fmla="*/ 39688 h 28"/>
                <a:gd name="T2" fmla="*/ 25797 w 32"/>
                <a:gd name="T3" fmla="*/ 51594 h 28"/>
                <a:gd name="T4" fmla="*/ 5953 w 32"/>
                <a:gd name="T5" fmla="*/ 43657 h 28"/>
                <a:gd name="T6" fmla="*/ 1984 w 32"/>
                <a:gd name="T7" fmla="*/ 35719 h 28"/>
                <a:gd name="T8" fmla="*/ 9922 w 32"/>
                <a:gd name="T9" fmla="*/ 15875 h 28"/>
                <a:gd name="T10" fmla="*/ 37703 w 32"/>
                <a:gd name="T11" fmla="*/ 3969 h 28"/>
                <a:gd name="T12" fmla="*/ 57547 w 32"/>
                <a:gd name="T13" fmla="*/ 11906 h 28"/>
                <a:gd name="T14" fmla="*/ 61516 w 32"/>
                <a:gd name="T15" fmla="*/ 19844 h 28"/>
                <a:gd name="T16" fmla="*/ 53578 w 32"/>
                <a:gd name="T17" fmla="*/ 39688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2" h="28">
                  <a:moveTo>
                    <a:pt x="27" y="20"/>
                  </a:moveTo>
                  <a:cubicBezTo>
                    <a:pt x="13" y="26"/>
                    <a:pt x="13" y="26"/>
                    <a:pt x="13" y="26"/>
                  </a:cubicBezTo>
                  <a:cubicBezTo>
                    <a:pt x="9" y="28"/>
                    <a:pt x="5" y="26"/>
                    <a:pt x="3" y="22"/>
                  </a:cubicBezTo>
                  <a:cubicBezTo>
                    <a:pt x="1" y="18"/>
                    <a:pt x="1" y="18"/>
                    <a:pt x="1" y="18"/>
                  </a:cubicBezTo>
                  <a:cubicBezTo>
                    <a:pt x="0" y="14"/>
                    <a:pt x="2" y="10"/>
                    <a:pt x="5" y="8"/>
                  </a:cubicBezTo>
                  <a:cubicBezTo>
                    <a:pt x="19" y="2"/>
                    <a:pt x="19" y="2"/>
                    <a:pt x="19" y="2"/>
                  </a:cubicBezTo>
                  <a:cubicBezTo>
                    <a:pt x="23" y="0"/>
                    <a:pt x="27" y="2"/>
                    <a:pt x="29" y="6"/>
                  </a:cubicBezTo>
                  <a:cubicBezTo>
                    <a:pt x="31" y="10"/>
                    <a:pt x="31" y="10"/>
                    <a:pt x="31" y="10"/>
                  </a:cubicBezTo>
                  <a:cubicBezTo>
                    <a:pt x="32" y="14"/>
                    <a:pt x="30" y="18"/>
                    <a:pt x="27" y="20"/>
                  </a:cubicBezTo>
                </a:path>
              </a:pathLst>
            </a:custGeom>
            <a:solidFill>
              <a:srgbClr val="F6989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26" name="Freeform 642"/>
            <p:cNvSpPr>
              <a:spLocks/>
            </p:cNvSpPr>
            <p:nvPr/>
          </p:nvSpPr>
          <p:spPr bwMode="auto">
            <a:xfrm>
              <a:off x="10607675" y="4854344"/>
              <a:ext cx="63500" cy="53975"/>
            </a:xfrm>
            <a:custGeom>
              <a:avLst/>
              <a:gdLst>
                <a:gd name="T0" fmla="*/ 53578 w 32"/>
                <a:gd name="T1" fmla="*/ 39981 h 27"/>
                <a:gd name="T2" fmla="*/ 25797 w 32"/>
                <a:gd name="T3" fmla="*/ 51976 h 27"/>
                <a:gd name="T4" fmla="*/ 5953 w 32"/>
                <a:gd name="T5" fmla="*/ 43980 h 27"/>
                <a:gd name="T6" fmla="*/ 3969 w 32"/>
                <a:gd name="T7" fmla="*/ 35983 h 27"/>
                <a:gd name="T8" fmla="*/ 11906 w 32"/>
                <a:gd name="T9" fmla="*/ 15993 h 27"/>
                <a:gd name="T10" fmla="*/ 37703 w 32"/>
                <a:gd name="T11" fmla="*/ 3998 h 27"/>
                <a:gd name="T12" fmla="*/ 57547 w 32"/>
                <a:gd name="T13" fmla="*/ 11994 h 27"/>
                <a:gd name="T14" fmla="*/ 61516 w 32"/>
                <a:gd name="T15" fmla="*/ 19991 h 27"/>
                <a:gd name="T16" fmla="*/ 53578 w 32"/>
                <a:gd name="T17" fmla="*/ 39981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2" h="27">
                  <a:moveTo>
                    <a:pt x="27" y="20"/>
                  </a:moveTo>
                  <a:cubicBezTo>
                    <a:pt x="13" y="26"/>
                    <a:pt x="13" y="26"/>
                    <a:pt x="13" y="26"/>
                  </a:cubicBezTo>
                  <a:cubicBezTo>
                    <a:pt x="9" y="27"/>
                    <a:pt x="5" y="26"/>
                    <a:pt x="3" y="22"/>
                  </a:cubicBezTo>
                  <a:cubicBezTo>
                    <a:pt x="2" y="18"/>
                    <a:pt x="2" y="18"/>
                    <a:pt x="2" y="18"/>
                  </a:cubicBezTo>
                  <a:cubicBezTo>
                    <a:pt x="0" y="14"/>
                    <a:pt x="2" y="9"/>
                    <a:pt x="6" y="8"/>
                  </a:cubicBezTo>
                  <a:cubicBezTo>
                    <a:pt x="19" y="2"/>
                    <a:pt x="19" y="2"/>
                    <a:pt x="19" y="2"/>
                  </a:cubicBezTo>
                  <a:cubicBezTo>
                    <a:pt x="23" y="0"/>
                    <a:pt x="27" y="2"/>
                    <a:pt x="29" y="6"/>
                  </a:cubicBezTo>
                  <a:cubicBezTo>
                    <a:pt x="31" y="10"/>
                    <a:pt x="31" y="10"/>
                    <a:pt x="31" y="10"/>
                  </a:cubicBezTo>
                  <a:cubicBezTo>
                    <a:pt x="32" y="14"/>
                    <a:pt x="31" y="18"/>
                    <a:pt x="27" y="20"/>
                  </a:cubicBezTo>
                </a:path>
              </a:pathLst>
            </a:custGeom>
            <a:solidFill>
              <a:srgbClr val="F6989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27" name="Freeform 643"/>
            <p:cNvSpPr>
              <a:spLocks/>
            </p:cNvSpPr>
            <p:nvPr/>
          </p:nvSpPr>
          <p:spPr bwMode="auto">
            <a:xfrm>
              <a:off x="10607675" y="4854344"/>
              <a:ext cx="63500" cy="53975"/>
            </a:xfrm>
            <a:custGeom>
              <a:avLst/>
              <a:gdLst>
                <a:gd name="T0" fmla="*/ 53578 w 32"/>
                <a:gd name="T1" fmla="*/ 39981 h 27"/>
                <a:gd name="T2" fmla="*/ 25797 w 32"/>
                <a:gd name="T3" fmla="*/ 51976 h 27"/>
                <a:gd name="T4" fmla="*/ 5953 w 32"/>
                <a:gd name="T5" fmla="*/ 43980 h 27"/>
                <a:gd name="T6" fmla="*/ 3969 w 32"/>
                <a:gd name="T7" fmla="*/ 35983 h 27"/>
                <a:gd name="T8" fmla="*/ 11906 w 32"/>
                <a:gd name="T9" fmla="*/ 15993 h 27"/>
                <a:gd name="T10" fmla="*/ 37703 w 32"/>
                <a:gd name="T11" fmla="*/ 3998 h 27"/>
                <a:gd name="T12" fmla="*/ 57547 w 32"/>
                <a:gd name="T13" fmla="*/ 11994 h 27"/>
                <a:gd name="T14" fmla="*/ 61516 w 32"/>
                <a:gd name="T15" fmla="*/ 19991 h 27"/>
                <a:gd name="T16" fmla="*/ 53578 w 32"/>
                <a:gd name="T17" fmla="*/ 39981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2" h="27">
                  <a:moveTo>
                    <a:pt x="27" y="20"/>
                  </a:moveTo>
                  <a:cubicBezTo>
                    <a:pt x="13" y="26"/>
                    <a:pt x="13" y="26"/>
                    <a:pt x="13" y="26"/>
                  </a:cubicBezTo>
                  <a:cubicBezTo>
                    <a:pt x="9" y="27"/>
                    <a:pt x="5" y="26"/>
                    <a:pt x="3" y="22"/>
                  </a:cubicBezTo>
                  <a:cubicBezTo>
                    <a:pt x="2" y="18"/>
                    <a:pt x="2" y="18"/>
                    <a:pt x="2" y="18"/>
                  </a:cubicBezTo>
                  <a:cubicBezTo>
                    <a:pt x="0" y="14"/>
                    <a:pt x="2" y="9"/>
                    <a:pt x="6" y="8"/>
                  </a:cubicBezTo>
                  <a:cubicBezTo>
                    <a:pt x="19" y="2"/>
                    <a:pt x="19" y="2"/>
                    <a:pt x="19" y="2"/>
                  </a:cubicBezTo>
                  <a:cubicBezTo>
                    <a:pt x="23" y="0"/>
                    <a:pt x="27" y="2"/>
                    <a:pt x="29" y="6"/>
                  </a:cubicBezTo>
                  <a:cubicBezTo>
                    <a:pt x="31" y="10"/>
                    <a:pt x="31" y="10"/>
                    <a:pt x="31" y="10"/>
                  </a:cubicBezTo>
                  <a:cubicBezTo>
                    <a:pt x="32" y="14"/>
                    <a:pt x="31" y="18"/>
                    <a:pt x="27" y="20"/>
                  </a:cubicBezTo>
                </a:path>
              </a:pathLst>
            </a:custGeom>
            <a:solidFill>
              <a:srgbClr val="E5E5E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28" name="Rectangle 644"/>
            <p:cNvSpPr>
              <a:spLocks noChangeArrowheads="1"/>
            </p:cNvSpPr>
            <p:nvPr/>
          </p:nvSpPr>
          <p:spPr bwMode="auto">
            <a:xfrm>
              <a:off x="10609263" y="4855931"/>
              <a:ext cx="58737" cy="50800"/>
            </a:xfrm>
            <a:prstGeom prst="rect">
              <a:avLst/>
            </a:prstGeom>
            <a:solidFill>
              <a:srgbClr val="E5E5E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19729" name="Freeform 645"/>
            <p:cNvSpPr>
              <a:spLocks/>
            </p:cNvSpPr>
            <p:nvPr/>
          </p:nvSpPr>
          <p:spPr bwMode="auto">
            <a:xfrm>
              <a:off x="10564813" y="4757506"/>
              <a:ext cx="63500" cy="55563"/>
            </a:xfrm>
            <a:custGeom>
              <a:avLst/>
              <a:gdLst>
                <a:gd name="T0" fmla="*/ 53578 w 32"/>
                <a:gd name="T1" fmla="*/ 39688 h 28"/>
                <a:gd name="T2" fmla="*/ 25797 w 32"/>
                <a:gd name="T3" fmla="*/ 51594 h 28"/>
                <a:gd name="T4" fmla="*/ 5953 w 32"/>
                <a:gd name="T5" fmla="*/ 43657 h 28"/>
                <a:gd name="T6" fmla="*/ 1984 w 32"/>
                <a:gd name="T7" fmla="*/ 35719 h 28"/>
                <a:gd name="T8" fmla="*/ 9922 w 32"/>
                <a:gd name="T9" fmla="*/ 15875 h 28"/>
                <a:gd name="T10" fmla="*/ 37703 w 32"/>
                <a:gd name="T11" fmla="*/ 3969 h 28"/>
                <a:gd name="T12" fmla="*/ 57547 w 32"/>
                <a:gd name="T13" fmla="*/ 11906 h 28"/>
                <a:gd name="T14" fmla="*/ 61516 w 32"/>
                <a:gd name="T15" fmla="*/ 19844 h 28"/>
                <a:gd name="T16" fmla="*/ 53578 w 32"/>
                <a:gd name="T17" fmla="*/ 39688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2" h="28">
                  <a:moveTo>
                    <a:pt x="27" y="20"/>
                  </a:moveTo>
                  <a:cubicBezTo>
                    <a:pt x="13" y="26"/>
                    <a:pt x="13" y="26"/>
                    <a:pt x="13" y="26"/>
                  </a:cubicBezTo>
                  <a:cubicBezTo>
                    <a:pt x="9" y="28"/>
                    <a:pt x="5" y="26"/>
                    <a:pt x="3" y="22"/>
                  </a:cubicBezTo>
                  <a:cubicBezTo>
                    <a:pt x="1" y="18"/>
                    <a:pt x="1" y="18"/>
                    <a:pt x="1" y="18"/>
                  </a:cubicBezTo>
                  <a:cubicBezTo>
                    <a:pt x="0" y="14"/>
                    <a:pt x="2" y="10"/>
                    <a:pt x="5" y="8"/>
                  </a:cubicBezTo>
                  <a:cubicBezTo>
                    <a:pt x="19" y="2"/>
                    <a:pt x="19" y="2"/>
                    <a:pt x="19" y="2"/>
                  </a:cubicBezTo>
                  <a:cubicBezTo>
                    <a:pt x="23" y="0"/>
                    <a:pt x="27" y="2"/>
                    <a:pt x="29" y="6"/>
                  </a:cubicBezTo>
                  <a:cubicBezTo>
                    <a:pt x="31" y="10"/>
                    <a:pt x="31" y="10"/>
                    <a:pt x="31" y="10"/>
                  </a:cubicBezTo>
                  <a:cubicBezTo>
                    <a:pt x="32" y="14"/>
                    <a:pt x="30" y="18"/>
                    <a:pt x="27" y="20"/>
                  </a:cubicBezTo>
                </a:path>
              </a:pathLst>
            </a:custGeom>
            <a:solidFill>
              <a:srgbClr val="E5E5E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30" name="Freeform 646"/>
            <p:cNvSpPr>
              <a:spLocks/>
            </p:cNvSpPr>
            <p:nvPr/>
          </p:nvSpPr>
          <p:spPr bwMode="auto">
            <a:xfrm>
              <a:off x="10566400" y="4760681"/>
              <a:ext cx="60325" cy="47625"/>
            </a:xfrm>
            <a:custGeom>
              <a:avLst/>
              <a:gdLst>
                <a:gd name="T0" fmla="*/ 42228 w 30"/>
                <a:gd name="T1" fmla="*/ 0 h 24"/>
                <a:gd name="T2" fmla="*/ 36195 w 30"/>
                <a:gd name="T3" fmla="*/ 0 h 24"/>
                <a:gd name="T4" fmla="*/ 8043 w 30"/>
                <a:gd name="T5" fmla="*/ 11906 h 24"/>
                <a:gd name="T6" fmla="*/ 0 w 30"/>
                <a:gd name="T7" fmla="*/ 25797 h 24"/>
                <a:gd name="T8" fmla="*/ 0 w 30"/>
                <a:gd name="T9" fmla="*/ 31750 h 24"/>
                <a:gd name="T10" fmla="*/ 4022 w 30"/>
                <a:gd name="T11" fmla="*/ 39688 h 24"/>
                <a:gd name="T12" fmla="*/ 18098 w 30"/>
                <a:gd name="T13" fmla="*/ 47625 h 24"/>
                <a:gd name="T14" fmla="*/ 24130 w 30"/>
                <a:gd name="T15" fmla="*/ 47625 h 24"/>
                <a:gd name="T16" fmla="*/ 52282 w 30"/>
                <a:gd name="T17" fmla="*/ 35719 h 24"/>
                <a:gd name="T18" fmla="*/ 60325 w 30"/>
                <a:gd name="T19" fmla="*/ 21828 h 24"/>
                <a:gd name="T20" fmla="*/ 60325 w 30"/>
                <a:gd name="T21" fmla="*/ 15875 h 24"/>
                <a:gd name="T22" fmla="*/ 56303 w 30"/>
                <a:gd name="T23" fmla="*/ 7938 h 24"/>
                <a:gd name="T24" fmla="*/ 42228 w 30"/>
                <a:gd name="T25" fmla="*/ 0 h 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 h="24">
                  <a:moveTo>
                    <a:pt x="21" y="0"/>
                  </a:moveTo>
                  <a:cubicBezTo>
                    <a:pt x="20" y="0"/>
                    <a:pt x="19" y="0"/>
                    <a:pt x="18" y="0"/>
                  </a:cubicBezTo>
                  <a:cubicBezTo>
                    <a:pt x="4" y="6"/>
                    <a:pt x="4" y="6"/>
                    <a:pt x="4" y="6"/>
                  </a:cubicBezTo>
                  <a:cubicBezTo>
                    <a:pt x="2" y="7"/>
                    <a:pt x="0" y="10"/>
                    <a:pt x="0" y="13"/>
                  </a:cubicBezTo>
                  <a:cubicBezTo>
                    <a:pt x="0" y="14"/>
                    <a:pt x="0" y="15"/>
                    <a:pt x="0" y="16"/>
                  </a:cubicBezTo>
                  <a:cubicBezTo>
                    <a:pt x="2" y="20"/>
                    <a:pt x="2" y="20"/>
                    <a:pt x="2" y="20"/>
                  </a:cubicBezTo>
                  <a:cubicBezTo>
                    <a:pt x="3" y="23"/>
                    <a:pt x="6" y="24"/>
                    <a:pt x="9" y="24"/>
                  </a:cubicBezTo>
                  <a:cubicBezTo>
                    <a:pt x="10" y="24"/>
                    <a:pt x="11" y="24"/>
                    <a:pt x="12" y="24"/>
                  </a:cubicBezTo>
                  <a:cubicBezTo>
                    <a:pt x="26" y="18"/>
                    <a:pt x="26" y="18"/>
                    <a:pt x="26" y="18"/>
                  </a:cubicBezTo>
                  <a:cubicBezTo>
                    <a:pt x="28" y="17"/>
                    <a:pt x="30" y="14"/>
                    <a:pt x="30" y="11"/>
                  </a:cubicBezTo>
                  <a:cubicBezTo>
                    <a:pt x="30" y="10"/>
                    <a:pt x="30" y="9"/>
                    <a:pt x="30" y="8"/>
                  </a:cubicBezTo>
                  <a:cubicBezTo>
                    <a:pt x="28" y="4"/>
                    <a:pt x="28" y="4"/>
                    <a:pt x="28" y="4"/>
                  </a:cubicBezTo>
                  <a:cubicBezTo>
                    <a:pt x="27" y="1"/>
                    <a:pt x="24" y="0"/>
                    <a:pt x="21" y="0"/>
                  </a:cubicBezTo>
                </a:path>
              </a:pathLst>
            </a:custGeom>
            <a:solidFill>
              <a:srgbClr val="E5E5E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31" name="Freeform 647"/>
            <p:cNvSpPr>
              <a:spLocks/>
            </p:cNvSpPr>
            <p:nvPr/>
          </p:nvSpPr>
          <p:spPr bwMode="auto">
            <a:xfrm>
              <a:off x="10569575" y="4773381"/>
              <a:ext cx="98425" cy="120650"/>
            </a:xfrm>
            <a:custGeom>
              <a:avLst/>
              <a:gdLst>
                <a:gd name="T0" fmla="*/ 26988 w 62"/>
                <a:gd name="T1" fmla="*/ 12700 h 76"/>
                <a:gd name="T2" fmla="*/ 0 w 62"/>
                <a:gd name="T3" fmla="*/ 25400 h 76"/>
                <a:gd name="T4" fmla="*/ 39688 w 62"/>
                <a:gd name="T5" fmla="*/ 120650 h 76"/>
                <a:gd name="T6" fmla="*/ 69850 w 62"/>
                <a:gd name="T7" fmla="*/ 109538 h 76"/>
                <a:gd name="T8" fmla="*/ 98425 w 62"/>
                <a:gd name="T9" fmla="*/ 96838 h 76"/>
                <a:gd name="T10" fmla="*/ 57150 w 62"/>
                <a:gd name="T11" fmla="*/ 0 h 76"/>
                <a:gd name="T12" fmla="*/ 26988 w 62"/>
                <a:gd name="T13" fmla="*/ 12700 h 7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2" h="76">
                  <a:moveTo>
                    <a:pt x="17" y="8"/>
                  </a:moveTo>
                  <a:lnTo>
                    <a:pt x="0" y="16"/>
                  </a:lnTo>
                  <a:lnTo>
                    <a:pt x="25" y="76"/>
                  </a:lnTo>
                  <a:lnTo>
                    <a:pt x="44" y="69"/>
                  </a:lnTo>
                  <a:lnTo>
                    <a:pt x="62" y="61"/>
                  </a:lnTo>
                  <a:lnTo>
                    <a:pt x="36" y="0"/>
                  </a:lnTo>
                  <a:lnTo>
                    <a:pt x="17" y="8"/>
                  </a:lnTo>
                  <a:close/>
                </a:path>
              </a:pathLst>
            </a:custGeom>
            <a:solidFill>
              <a:srgbClr val="3E5B7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32" name="Freeform 648"/>
            <p:cNvSpPr>
              <a:spLocks/>
            </p:cNvSpPr>
            <p:nvPr/>
          </p:nvSpPr>
          <p:spPr bwMode="auto">
            <a:xfrm>
              <a:off x="11628438" y="4759094"/>
              <a:ext cx="39687" cy="44450"/>
            </a:xfrm>
            <a:custGeom>
              <a:avLst/>
              <a:gdLst>
                <a:gd name="T0" fmla="*/ 13890 w 20"/>
                <a:gd name="T1" fmla="*/ 40409 h 22"/>
                <a:gd name="T2" fmla="*/ 3969 w 20"/>
                <a:gd name="T3" fmla="*/ 34348 h 22"/>
                <a:gd name="T4" fmla="*/ 1984 w 20"/>
                <a:gd name="T5" fmla="*/ 24245 h 22"/>
                <a:gd name="T6" fmla="*/ 15875 w 20"/>
                <a:gd name="T7" fmla="*/ 6061 h 22"/>
                <a:gd name="T8" fmla="*/ 25797 w 20"/>
                <a:gd name="T9" fmla="*/ 2020 h 22"/>
                <a:gd name="T10" fmla="*/ 35718 w 20"/>
                <a:gd name="T11" fmla="*/ 10102 h 22"/>
                <a:gd name="T12" fmla="*/ 37703 w 20"/>
                <a:gd name="T13" fmla="*/ 20205 h 22"/>
                <a:gd name="T14" fmla="*/ 25797 w 20"/>
                <a:gd name="T15" fmla="*/ 38389 h 22"/>
                <a:gd name="T16" fmla="*/ 13890 w 20"/>
                <a:gd name="T17" fmla="*/ 40409 h 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 h="22">
                  <a:moveTo>
                    <a:pt x="7" y="20"/>
                  </a:moveTo>
                  <a:cubicBezTo>
                    <a:pt x="2" y="17"/>
                    <a:pt x="2" y="17"/>
                    <a:pt x="2" y="17"/>
                  </a:cubicBezTo>
                  <a:cubicBezTo>
                    <a:pt x="0" y="16"/>
                    <a:pt x="0" y="13"/>
                    <a:pt x="1" y="12"/>
                  </a:cubicBezTo>
                  <a:cubicBezTo>
                    <a:pt x="8" y="3"/>
                    <a:pt x="8" y="3"/>
                    <a:pt x="8" y="3"/>
                  </a:cubicBezTo>
                  <a:cubicBezTo>
                    <a:pt x="9" y="1"/>
                    <a:pt x="11" y="0"/>
                    <a:pt x="13" y="1"/>
                  </a:cubicBezTo>
                  <a:cubicBezTo>
                    <a:pt x="18" y="5"/>
                    <a:pt x="18" y="5"/>
                    <a:pt x="18" y="5"/>
                  </a:cubicBezTo>
                  <a:cubicBezTo>
                    <a:pt x="20" y="6"/>
                    <a:pt x="20" y="8"/>
                    <a:pt x="19" y="10"/>
                  </a:cubicBezTo>
                  <a:cubicBezTo>
                    <a:pt x="13" y="19"/>
                    <a:pt x="13" y="19"/>
                    <a:pt x="13" y="19"/>
                  </a:cubicBezTo>
                  <a:cubicBezTo>
                    <a:pt x="11" y="21"/>
                    <a:pt x="9" y="22"/>
                    <a:pt x="7" y="20"/>
                  </a:cubicBezTo>
                  <a:close/>
                </a:path>
              </a:pathLst>
            </a:custGeom>
            <a:solidFill>
              <a:srgbClr val="5A6684"/>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33" name="Freeform 649"/>
            <p:cNvSpPr>
              <a:spLocks/>
            </p:cNvSpPr>
            <p:nvPr/>
          </p:nvSpPr>
          <p:spPr bwMode="auto">
            <a:xfrm>
              <a:off x="11634788" y="4587644"/>
              <a:ext cx="152400" cy="203200"/>
            </a:xfrm>
            <a:custGeom>
              <a:avLst/>
              <a:gdLst>
                <a:gd name="T0" fmla="*/ 17813 w 77"/>
                <a:gd name="T1" fmla="*/ 199216 h 102"/>
                <a:gd name="T2" fmla="*/ 5938 w 77"/>
                <a:gd name="T3" fmla="*/ 191247 h 102"/>
                <a:gd name="T4" fmla="*/ 3958 w 77"/>
                <a:gd name="T5" fmla="*/ 177302 h 102"/>
                <a:gd name="T6" fmla="*/ 120732 w 77"/>
                <a:gd name="T7" fmla="*/ 5976 h 102"/>
                <a:gd name="T8" fmla="*/ 134587 w 77"/>
                <a:gd name="T9" fmla="*/ 3984 h 102"/>
                <a:gd name="T10" fmla="*/ 146462 w 77"/>
                <a:gd name="T11" fmla="*/ 11953 h 102"/>
                <a:gd name="T12" fmla="*/ 148442 w 77"/>
                <a:gd name="T13" fmla="*/ 25898 h 102"/>
                <a:gd name="T14" fmla="*/ 31668 w 77"/>
                <a:gd name="T15" fmla="*/ 197224 h 102"/>
                <a:gd name="T16" fmla="*/ 17813 w 77"/>
                <a:gd name="T17" fmla="*/ 199216 h 10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7" h="102">
                  <a:moveTo>
                    <a:pt x="9" y="100"/>
                  </a:moveTo>
                  <a:cubicBezTo>
                    <a:pt x="3" y="96"/>
                    <a:pt x="3" y="96"/>
                    <a:pt x="3" y="96"/>
                  </a:cubicBezTo>
                  <a:cubicBezTo>
                    <a:pt x="1" y="95"/>
                    <a:pt x="0" y="92"/>
                    <a:pt x="2" y="89"/>
                  </a:cubicBezTo>
                  <a:cubicBezTo>
                    <a:pt x="61" y="3"/>
                    <a:pt x="61" y="3"/>
                    <a:pt x="61" y="3"/>
                  </a:cubicBezTo>
                  <a:cubicBezTo>
                    <a:pt x="63" y="1"/>
                    <a:pt x="66" y="0"/>
                    <a:pt x="68" y="2"/>
                  </a:cubicBezTo>
                  <a:cubicBezTo>
                    <a:pt x="74" y="6"/>
                    <a:pt x="74" y="6"/>
                    <a:pt x="74" y="6"/>
                  </a:cubicBezTo>
                  <a:cubicBezTo>
                    <a:pt x="76" y="8"/>
                    <a:pt x="77" y="11"/>
                    <a:pt x="75" y="13"/>
                  </a:cubicBezTo>
                  <a:cubicBezTo>
                    <a:pt x="16" y="99"/>
                    <a:pt x="16" y="99"/>
                    <a:pt x="16" y="99"/>
                  </a:cubicBezTo>
                  <a:cubicBezTo>
                    <a:pt x="14" y="101"/>
                    <a:pt x="11" y="102"/>
                    <a:pt x="9" y="100"/>
                  </a:cubicBezTo>
                  <a:close/>
                </a:path>
              </a:pathLst>
            </a:custGeom>
            <a:solidFill>
              <a:srgbClr val="434D6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34" name="Freeform 650"/>
            <p:cNvSpPr>
              <a:spLocks/>
            </p:cNvSpPr>
            <p:nvPr/>
          </p:nvSpPr>
          <p:spPr bwMode="auto">
            <a:xfrm>
              <a:off x="11709400" y="4651144"/>
              <a:ext cx="36512" cy="28575"/>
            </a:xfrm>
            <a:custGeom>
              <a:avLst/>
              <a:gdLst>
                <a:gd name="T0" fmla="*/ 32455 w 18"/>
                <a:gd name="T1" fmla="*/ 28575 h 14"/>
                <a:gd name="T2" fmla="*/ 0 w 18"/>
                <a:gd name="T3" fmla="*/ 6123 h 14"/>
                <a:gd name="T4" fmla="*/ 0 w 18"/>
                <a:gd name="T5" fmla="*/ 4082 h 14"/>
                <a:gd name="T6" fmla="*/ 2028 w 18"/>
                <a:gd name="T7" fmla="*/ 2041 h 14"/>
                <a:gd name="T8" fmla="*/ 4057 w 18"/>
                <a:gd name="T9" fmla="*/ 0 h 14"/>
                <a:gd name="T10" fmla="*/ 36512 w 18"/>
                <a:gd name="T11" fmla="*/ 22452 h 14"/>
                <a:gd name="T12" fmla="*/ 36512 w 18"/>
                <a:gd name="T13" fmla="*/ 24493 h 14"/>
                <a:gd name="T14" fmla="*/ 34484 w 18"/>
                <a:gd name="T15" fmla="*/ 26534 h 14"/>
                <a:gd name="T16" fmla="*/ 32455 w 18"/>
                <a:gd name="T17" fmla="*/ 28575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14">
                  <a:moveTo>
                    <a:pt x="16" y="14"/>
                  </a:moveTo>
                  <a:cubicBezTo>
                    <a:pt x="0" y="3"/>
                    <a:pt x="0" y="3"/>
                    <a:pt x="0" y="3"/>
                  </a:cubicBezTo>
                  <a:cubicBezTo>
                    <a:pt x="0" y="3"/>
                    <a:pt x="0" y="2"/>
                    <a:pt x="0" y="2"/>
                  </a:cubicBezTo>
                  <a:cubicBezTo>
                    <a:pt x="1" y="1"/>
                    <a:pt x="1" y="1"/>
                    <a:pt x="1" y="1"/>
                  </a:cubicBezTo>
                  <a:cubicBezTo>
                    <a:pt x="1" y="0"/>
                    <a:pt x="2" y="0"/>
                    <a:pt x="2" y="0"/>
                  </a:cubicBezTo>
                  <a:cubicBezTo>
                    <a:pt x="18" y="11"/>
                    <a:pt x="18" y="11"/>
                    <a:pt x="18" y="11"/>
                  </a:cubicBezTo>
                  <a:cubicBezTo>
                    <a:pt x="18" y="11"/>
                    <a:pt x="18" y="12"/>
                    <a:pt x="18" y="12"/>
                  </a:cubicBezTo>
                  <a:cubicBezTo>
                    <a:pt x="17" y="13"/>
                    <a:pt x="17" y="13"/>
                    <a:pt x="17" y="13"/>
                  </a:cubicBezTo>
                  <a:cubicBezTo>
                    <a:pt x="17" y="14"/>
                    <a:pt x="16" y="14"/>
                    <a:pt x="16" y="14"/>
                  </a:cubicBezTo>
                  <a:close/>
                </a:path>
              </a:pathLst>
            </a:custGeom>
            <a:solidFill>
              <a:srgbClr val="2C364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35" name="Freeform 651"/>
            <p:cNvSpPr>
              <a:spLocks/>
            </p:cNvSpPr>
            <p:nvPr/>
          </p:nvSpPr>
          <p:spPr bwMode="auto">
            <a:xfrm>
              <a:off x="11714163" y="4549544"/>
              <a:ext cx="100012" cy="123825"/>
            </a:xfrm>
            <a:custGeom>
              <a:avLst/>
              <a:gdLst>
                <a:gd name="T0" fmla="*/ 84010 w 50"/>
                <a:gd name="T1" fmla="*/ 47932 h 62"/>
                <a:gd name="T2" fmla="*/ 90011 w 50"/>
                <a:gd name="T3" fmla="*/ 5992 h 62"/>
                <a:gd name="T4" fmla="*/ 52006 w 50"/>
                <a:gd name="T5" fmla="*/ 25963 h 62"/>
                <a:gd name="T6" fmla="*/ 0 w 50"/>
                <a:gd name="T7" fmla="*/ 101856 h 62"/>
                <a:gd name="T8" fmla="*/ 32004 w 50"/>
                <a:gd name="T9" fmla="*/ 123825 h 62"/>
                <a:gd name="T10" fmla="*/ 84010 w 50"/>
                <a:gd name="T11" fmla="*/ 47932 h 6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0" h="62">
                  <a:moveTo>
                    <a:pt x="42" y="24"/>
                  </a:moveTo>
                  <a:cubicBezTo>
                    <a:pt x="50" y="12"/>
                    <a:pt x="50" y="6"/>
                    <a:pt x="45" y="3"/>
                  </a:cubicBezTo>
                  <a:cubicBezTo>
                    <a:pt x="41" y="0"/>
                    <a:pt x="34" y="1"/>
                    <a:pt x="26" y="13"/>
                  </a:cubicBezTo>
                  <a:cubicBezTo>
                    <a:pt x="0" y="51"/>
                    <a:pt x="0" y="51"/>
                    <a:pt x="0" y="51"/>
                  </a:cubicBezTo>
                  <a:cubicBezTo>
                    <a:pt x="16" y="62"/>
                    <a:pt x="16" y="62"/>
                    <a:pt x="16" y="62"/>
                  </a:cubicBezTo>
                  <a:cubicBezTo>
                    <a:pt x="42" y="24"/>
                    <a:pt x="42" y="24"/>
                    <a:pt x="42" y="24"/>
                  </a:cubicBezTo>
                  <a:close/>
                </a:path>
              </a:pathLst>
            </a:custGeom>
            <a:solidFill>
              <a:srgbClr val="4D597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36" name="Freeform 652"/>
            <p:cNvSpPr>
              <a:spLocks/>
            </p:cNvSpPr>
            <p:nvPr/>
          </p:nvSpPr>
          <p:spPr bwMode="auto">
            <a:xfrm>
              <a:off x="11763375" y="4573356"/>
              <a:ext cx="36512" cy="28575"/>
            </a:xfrm>
            <a:custGeom>
              <a:avLst/>
              <a:gdLst>
                <a:gd name="T0" fmla="*/ 32455 w 18"/>
                <a:gd name="T1" fmla="*/ 26534 h 14"/>
                <a:gd name="T2" fmla="*/ 0 w 18"/>
                <a:gd name="T3" fmla="*/ 6123 h 14"/>
                <a:gd name="T4" fmla="*/ 0 w 18"/>
                <a:gd name="T5" fmla="*/ 2041 h 14"/>
                <a:gd name="T6" fmla="*/ 2028 w 18"/>
                <a:gd name="T7" fmla="*/ 0 h 14"/>
                <a:gd name="T8" fmla="*/ 4057 w 18"/>
                <a:gd name="T9" fmla="*/ 0 h 14"/>
                <a:gd name="T10" fmla="*/ 36512 w 18"/>
                <a:gd name="T11" fmla="*/ 22452 h 14"/>
                <a:gd name="T12" fmla="*/ 36512 w 18"/>
                <a:gd name="T13" fmla="*/ 24493 h 14"/>
                <a:gd name="T14" fmla="*/ 34484 w 18"/>
                <a:gd name="T15" fmla="*/ 26534 h 14"/>
                <a:gd name="T16" fmla="*/ 32455 w 18"/>
                <a:gd name="T17" fmla="*/ 26534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14">
                  <a:moveTo>
                    <a:pt x="16" y="13"/>
                  </a:moveTo>
                  <a:cubicBezTo>
                    <a:pt x="0" y="3"/>
                    <a:pt x="0" y="3"/>
                    <a:pt x="0" y="3"/>
                  </a:cubicBezTo>
                  <a:cubicBezTo>
                    <a:pt x="0" y="2"/>
                    <a:pt x="0" y="2"/>
                    <a:pt x="0" y="1"/>
                  </a:cubicBezTo>
                  <a:cubicBezTo>
                    <a:pt x="1" y="0"/>
                    <a:pt x="1" y="0"/>
                    <a:pt x="1" y="0"/>
                  </a:cubicBezTo>
                  <a:cubicBezTo>
                    <a:pt x="1" y="0"/>
                    <a:pt x="2" y="0"/>
                    <a:pt x="2" y="0"/>
                  </a:cubicBezTo>
                  <a:cubicBezTo>
                    <a:pt x="18" y="11"/>
                    <a:pt x="18" y="11"/>
                    <a:pt x="18" y="11"/>
                  </a:cubicBezTo>
                  <a:cubicBezTo>
                    <a:pt x="18" y="11"/>
                    <a:pt x="18" y="12"/>
                    <a:pt x="18" y="12"/>
                  </a:cubicBezTo>
                  <a:cubicBezTo>
                    <a:pt x="17" y="13"/>
                    <a:pt x="17" y="13"/>
                    <a:pt x="17" y="13"/>
                  </a:cubicBezTo>
                  <a:cubicBezTo>
                    <a:pt x="17" y="14"/>
                    <a:pt x="16" y="14"/>
                    <a:pt x="16" y="13"/>
                  </a:cubicBezTo>
                  <a:close/>
                </a:path>
              </a:pathLst>
            </a:custGeom>
            <a:solidFill>
              <a:srgbClr val="2C364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37" name="Freeform 653"/>
            <p:cNvSpPr>
              <a:spLocks/>
            </p:cNvSpPr>
            <p:nvPr/>
          </p:nvSpPr>
          <p:spPr bwMode="auto">
            <a:xfrm>
              <a:off x="11731625" y="4579706"/>
              <a:ext cx="46037" cy="63500"/>
            </a:xfrm>
            <a:custGeom>
              <a:avLst/>
              <a:gdLst>
                <a:gd name="T0" fmla="*/ 12010 w 23"/>
                <a:gd name="T1" fmla="*/ 51594 h 32"/>
                <a:gd name="T2" fmla="*/ 44035 w 23"/>
                <a:gd name="T3" fmla="*/ 3969 h 32"/>
                <a:gd name="T4" fmla="*/ 44035 w 23"/>
                <a:gd name="T5" fmla="*/ 0 h 32"/>
                <a:gd name="T6" fmla="*/ 42034 w 23"/>
                <a:gd name="T7" fmla="*/ 3969 h 32"/>
                <a:gd name="T8" fmla="*/ 2002 w 23"/>
                <a:gd name="T9" fmla="*/ 57547 h 32"/>
                <a:gd name="T10" fmla="*/ 2002 w 23"/>
                <a:gd name="T11" fmla="*/ 63500 h 32"/>
                <a:gd name="T12" fmla="*/ 2002 w 23"/>
                <a:gd name="T13" fmla="*/ 63500 h 32"/>
                <a:gd name="T14" fmla="*/ 2002 w 23"/>
                <a:gd name="T15" fmla="*/ 63500 h 32"/>
                <a:gd name="T16" fmla="*/ 2002 w 23"/>
                <a:gd name="T17" fmla="*/ 63500 h 32"/>
                <a:gd name="T18" fmla="*/ 6005 w 23"/>
                <a:gd name="T19" fmla="*/ 61516 h 32"/>
                <a:gd name="T20" fmla="*/ 10008 w 23"/>
                <a:gd name="T21" fmla="*/ 55563 h 32"/>
                <a:gd name="T22" fmla="*/ 12010 w 23"/>
                <a:gd name="T23" fmla="*/ 51594 h 3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3" h="32">
                  <a:moveTo>
                    <a:pt x="6" y="26"/>
                  </a:moveTo>
                  <a:cubicBezTo>
                    <a:pt x="22" y="2"/>
                    <a:pt x="22" y="2"/>
                    <a:pt x="22" y="2"/>
                  </a:cubicBezTo>
                  <a:cubicBezTo>
                    <a:pt x="23" y="2"/>
                    <a:pt x="23" y="1"/>
                    <a:pt x="22" y="0"/>
                  </a:cubicBezTo>
                  <a:cubicBezTo>
                    <a:pt x="22" y="0"/>
                    <a:pt x="21" y="1"/>
                    <a:pt x="21" y="2"/>
                  </a:cubicBezTo>
                  <a:cubicBezTo>
                    <a:pt x="1" y="29"/>
                    <a:pt x="1" y="29"/>
                    <a:pt x="1" y="29"/>
                  </a:cubicBezTo>
                  <a:cubicBezTo>
                    <a:pt x="1" y="30"/>
                    <a:pt x="0" y="31"/>
                    <a:pt x="1" y="32"/>
                  </a:cubicBezTo>
                  <a:cubicBezTo>
                    <a:pt x="1" y="32"/>
                    <a:pt x="1" y="32"/>
                    <a:pt x="1" y="32"/>
                  </a:cubicBezTo>
                  <a:cubicBezTo>
                    <a:pt x="1" y="32"/>
                    <a:pt x="1" y="32"/>
                    <a:pt x="1" y="32"/>
                  </a:cubicBezTo>
                  <a:cubicBezTo>
                    <a:pt x="1" y="32"/>
                    <a:pt x="1" y="32"/>
                    <a:pt x="1" y="32"/>
                  </a:cubicBezTo>
                  <a:cubicBezTo>
                    <a:pt x="2" y="32"/>
                    <a:pt x="3" y="32"/>
                    <a:pt x="3" y="31"/>
                  </a:cubicBezTo>
                  <a:cubicBezTo>
                    <a:pt x="5" y="28"/>
                    <a:pt x="5" y="28"/>
                    <a:pt x="5" y="28"/>
                  </a:cubicBezTo>
                  <a:cubicBezTo>
                    <a:pt x="6" y="27"/>
                    <a:pt x="6" y="26"/>
                    <a:pt x="6" y="26"/>
                  </a:cubicBezTo>
                  <a:close/>
                </a:path>
              </a:pathLst>
            </a:custGeom>
            <a:solidFill>
              <a:srgbClr val="2C364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38" name="Freeform 654"/>
            <p:cNvSpPr>
              <a:spLocks/>
            </p:cNvSpPr>
            <p:nvPr/>
          </p:nvSpPr>
          <p:spPr bwMode="auto">
            <a:xfrm>
              <a:off x="11625263" y="4790844"/>
              <a:ext cx="20637" cy="22225"/>
            </a:xfrm>
            <a:custGeom>
              <a:avLst/>
              <a:gdLst>
                <a:gd name="T0" fmla="*/ 13133 w 11"/>
                <a:gd name="T1" fmla="*/ 6061 h 11"/>
                <a:gd name="T2" fmla="*/ 3752 w 11"/>
                <a:gd name="T3" fmla="*/ 0 h 11"/>
                <a:gd name="T4" fmla="*/ 0 w 11"/>
                <a:gd name="T5" fmla="*/ 18184 h 11"/>
                <a:gd name="T6" fmla="*/ 3752 w 11"/>
                <a:gd name="T7" fmla="*/ 20205 h 11"/>
                <a:gd name="T8" fmla="*/ 7504 w 11"/>
                <a:gd name="T9" fmla="*/ 22225 h 11"/>
                <a:gd name="T10" fmla="*/ 20637 w 11"/>
                <a:gd name="T11" fmla="*/ 12123 h 11"/>
                <a:gd name="T12" fmla="*/ 13133 w 11"/>
                <a:gd name="T13" fmla="*/ 6061 h 1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 h="11">
                  <a:moveTo>
                    <a:pt x="7" y="3"/>
                  </a:moveTo>
                  <a:cubicBezTo>
                    <a:pt x="2" y="0"/>
                    <a:pt x="2" y="0"/>
                    <a:pt x="2" y="0"/>
                  </a:cubicBezTo>
                  <a:cubicBezTo>
                    <a:pt x="2" y="0"/>
                    <a:pt x="2" y="6"/>
                    <a:pt x="0" y="9"/>
                  </a:cubicBezTo>
                  <a:cubicBezTo>
                    <a:pt x="2" y="10"/>
                    <a:pt x="2" y="10"/>
                    <a:pt x="2" y="10"/>
                  </a:cubicBezTo>
                  <a:cubicBezTo>
                    <a:pt x="4" y="11"/>
                    <a:pt x="4" y="11"/>
                    <a:pt x="4" y="11"/>
                  </a:cubicBezTo>
                  <a:cubicBezTo>
                    <a:pt x="5" y="9"/>
                    <a:pt x="11" y="6"/>
                    <a:pt x="11" y="6"/>
                  </a:cubicBezTo>
                  <a:lnTo>
                    <a:pt x="7" y="3"/>
                  </a:lnTo>
                  <a:close/>
                </a:path>
              </a:pathLst>
            </a:custGeom>
            <a:solidFill>
              <a:srgbClr val="434D6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39" name="Freeform 655"/>
            <p:cNvSpPr>
              <a:spLocks/>
            </p:cNvSpPr>
            <p:nvPr/>
          </p:nvSpPr>
          <p:spPr bwMode="auto">
            <a:xfrm>
              <a:off x="11618913" y="4808306"/>
              <a:ext cx="11112" cy="14288"/>
            </a:xfrm>
            <a:custGeom>
              <a:avLst/>
              <a:gdLst>
                <a:gd name="T0" fmla="*/ 9525 w 7"/>
                <a:gd name="T1" fmla="*/ 3175 h 9"/>
                <a:gd name="T2" fmla="*/ 6350 w 7"/>
                <a:gd name="T3" fmla="*/ 0 h 9"/>
                <a:gd name="T4" fmla="*/ 0 w 7"/>
                <a:gd name="T5" fmla="*/ 12700 h 9"/>
                <a:gd name="T6" fmla="*/ 1587 w 7"/>
                <a:gd name="T7" fmla="*/ 14288 h 9"/>
                <a:gd name="T8" fmla="*/ 1587 w 7"/>
                <a:gd name="T9" fmla="*/ 14288 h 9"/>
                <a:gd name="T10" fmla="*/ 11112 w 7"/>
                <a:gd name="T11" fmla="*/ 4763 h 9"/>
                <a:gd name="T12" fmla="*/ 9525 w 7"/>
                <a:gd name="T13" fmla="*/ 3175 h 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9">
                  <a:moveTo>
                    <a:pt x="6" y="2"/>
                  </a:moveTo>
                  <a:lnTo>
                    <a:pt x="4" y="0"/>
                  </a:lnTo>
                  <a:lnTo>
                    <a:pt x="0" y="8"/>
                  </a:lnTo>
                  <a:lnTo>
                    <a:pt x="1" y="9"/>
                  </a:lnTo>
                  <a:lnTo>
                    <a:pt x="7" y="3"/>
                  </a:lnTo>
                  <a:lnTo>
                    <a:pt x="6" y="2"/>
                  </a:lnTo>
                  <a:close/>
                </a:path>
              </a:pathLst>
            </a:custGeom>
            <a:solidFill>
              <a:srgbClr val="1D212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40" name="Freeform 656"/>
            <p:cNvSpPr>
              <a:spLocks/>
            </p:cNvSpPr>
            <p:nvPr/>
          </p:nvSpPr>
          <p:spPr bwMode="auto">
            <a:xfrm>
              <a:off x="11731625" y="4628919"/>
              <a:ext cx="14287" cy="15875"/>
            </a:xfrm>
            <a:custGeom>
              <a:avLst/>
              <a:gdLst>
                <a:gd name="T0" fmla="*/ 4082 w 7"/>
                <a:gd name="T1" fmla="*/ 15875 h 8"/>
                <a:gd name="T2" fmla="*/ 2041 w 7"/>
                <a:gd name="T3" fmla="*/ 13891 h 8"/>
                <a:gd name="T4" fmla="*/ 2041 w 7"/>
                <a:gd name="T5" fmla="*/ 9922 h 8"/>
                <a:gd name="T6" fmla="*/ 8164 w 7"/>
                <a:gd name="T7" fmla="*/ 1984 h 8"/>
                <a:gd name="T8" fmla="*/ 10205 w 7"/>
                <a:gd name="T9" fmla="*/ 0 h 8"/>
                <a:gd name="T10" fmla="*/ 14287 w 7"/>
                <a:gd name="T11" fmla="*/ 1984 h 8"/>
                <a:gd name="T12" fmla="*/ 14287 w 7"/>
                <a:gd name="T13" fmla="*/ 5953 h 8"/>
                <a:gd name="T14" fmla="*/ 8164 w 7"/>
                <a:gd name="T15" fmla="*/ 13891 h 8"/>
                <a:gd name="T16" fmla="*/ 4082 w 7"/>
                <a:gd name="T17" fmla="*/ 15875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 h="8">
                  <a:moveTo>
                    <a:pt x="2" y="8"/>
                  </a:moveTo>
                  <a:cubicBezTo>
                    <a:pt x="1" y="7"/>
                    <a:pt x="1" y="7"/>
                    <a:pt x="1" y="7"/>
                  </a:cubicBezTo>
                  <a:cubicBezTo>
                    <a:pt x="1" y="6"/>
                    <a:pt x="0" y="6"/>
                    <a:pt x="1" y="5"/>
                  </a:cubicBezTo>
                  <a:cubicBezTo>
                    <a:pt x="4" y="1"/>
                    <a:pt x="4" y="1"/>
                    <a:pt x="4" y="1"/>
                  </a:cubicBezTo>
                  <a:cubicBezTo>
                    <a:pt x="4" y="0"/>
                    <a:pt x="5" y="0"/>
                    <a:pt x="5" y="0"/>
                  </a:cubicBezTo>
                  <a:cubicBezTo>
                    <a:pt x="7" y="1"/>
                    <a:pt x="7" y="1"/>
                    <a:pt x="7" y="1"/>
                  </a:cubicBezTo>
                  <a:cubicBezTo>
                    <a:pt x="7" y="2"/>
                    <a:pt x="7" y="2"/>
                    <a:pt x="7" y="3"/>
                  </a:cubicBezTo>
                  <a:cubicBezTo>
                    <a:pt x="4" y="7"/>
                    <a:pt x="4" y="7"/>
                    <a:pt x="4" y="7"/>
                  </a:cubicBezTo>
                  <a:cubicBezTo>
                    <a:pt x="3" y="8"/>
                    <a:pt x="3" y="8"/>
                    <a:pt x="2" y="8"/>
                  </a:cubicBezTo>
                  <a:close/>
                </a:path>
              </a:pathLst>
            </a:custGeom>
            <a:solidFill>
              <a:srgbClr val="2C364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41" name="Freeform 657"/>
            <p:cNvSpPr>
              <a:spLocks/>
            </p:cNvSpPr>
            <p:nvPr/>
          </p:nvSpPr>
          <p:spPr bwMode="auto">
            <a:xfrm>
              <a:off x="9429750" y="4730519"/>
              <a:ext cx="42862" cy="39688"/>
            </a:xfrm>
            <a:custGeom>
              <a:avLst/>
              <a:gdLst>
                <a:gd name="T0" fmla="*/ 32657 w 21"/>
                <a:gd name="T1" fmla="*/ 3969 h 20"/>
                <a:gd name="T2" fmla="*/ 40821 w 21"/>
                <a:gd name="T3" fmla="*/ 11906 h 20"/>
                <a:gd name="T4" fmla="*/ 38780 w 21"/>
                <a:gd name="T5" fmla="*/ 23813 h 20"/>
                <a:gd name="T6" fmla="*/ 20410 w 21"/>
                <a:gd name="T7" fmla="*/ 35719 h 20"/>
                <a:gd name="T8" fmla="*/ 10205 w 21"/>
                <a:gd name="T9" fmla="*/ 35719 h 20"/>
                <a:gd name="T10" fmla="*/ 2041 w 21"/>
                <a:gd name="T11" fmla="*/ 25797 h 20"/>
                <a:gd name="T12" fmla="*/ 4082 w 21"/>
                <a:gd name="T13" fmla="*/ 15875 h 20"/>
                <a:gd name="T14" fmla="*/ 22452 w 21"/>
                <a:gd name="T15" fmla="*/ 1984 h 20"/>
                <a:gd name="T16" fmla="*/ 32657 w 21"/>
                <a:gd name="T17" fmla="*/ 3969 h 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0">
                  <a:moveTo>
                    <a:pt x="16" y="2"/>
                  </a:moveTo>
                  <a:cubicBezTo>
                    <a:pt x="20" y="6"/>
                    <a:pt x="20" y="6"/>
                    <a:pt x="20" y="6"/>
                  </a:cubicBezTo>
                  <a:cubicBezTo>
                    <a:pt x="21" y="8"/>
                    <a:pt x="21" y="10"/>
                    <a:pt x="19" y="12"/>
                  </a:cubicBezTo>
                  <a:cubicBezTo>
                    <a:pt x="10" y="18"/>
                    <a:pt x="10" y="18"/>
                    <a:pt x="10" y="18"/>
                  </a:cubicBezTo>
                  <a:cubicBezTo>
                    <a:pt x="9" y="20"/>
                    <a:pt x="6" y="20"/>
                    <a:pt x="5" y="18"/>
                  </a:cubicBezTo>
                  <a:cubicBezTo>
                    <a:pt x="1" y="13"/>
                    <a:pt x="1" y="13"/>
                    <a:pt x="1" y="13"/>
                  </a:cubicBezTo>
                  <a:cubicBezTo>
                    <a:pt x="0" y="12"/>
                    <a:pt x="0" y="9"/>
                    <a:pt x="2" y="8"/>
                  </a:cubicBezTo>
                  <a:cubicBezTo>
                    <a:pt x="11" y="1"/>
                    <a:pt x="11" y="1"/>
                    <a:pt x="11" y="1"/>
                  </a:cubicBezTo>
                  <a:cubicBezTo>
                    <a:pt x="12" y="0"/>
                    <a:pt x="15" y="0"/>
                    <a:pt x="16" y="2"/>
                  </a:cubicBezTo>
                  <a:close/>
                </a:path>
              </a:pathLst>
            </a:custGeom>
            <a:solidFill>
              <a:srgbClr val="5A6684"/>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42" name="Freeform 658"/>
            <p:cNvSpPr>
              <a:spLocks/>
            </p:cNvSpPr>
            <p:nvPr/>
          </p:nvSpPr>
          <p:spPr bwMode="auto">
            <a:xfrm>
              <a:off x="9266238" y="4736869"/>
              <a:ext cx="195262" cy="161925"/>
            </a:xfrm>
            <a:custGeom>
              <a:avLst/>
              <a:gdLst>
                <a:gd name="T0" fmla="*/ 183307 w 98"/>
                <a:gd name="T1" fmla="*/ 5997 h 81"/>
                <a:gd name="T2" fmla="*/ 191277 w 98"/>
                <a:gd name="T3" fmla="*/ 15993 h 81"/>
                <a:gd name="T4" fmla="*/ 189285 w 98"/>
                <a:gd name="T5" fmla="*/ 31985 h 81"/>
                <a:gd name="T6" fmla="*/ 25902 w 98"/>
                <a:gd name="T7" fmla="*/ 159926 h 81"/>
                <a:gd name="T8" fmla="*/ 11955 w 98"/>
                <a:gd name="T9" fmla="*/ 157927 h 81"/>
                <a:gd name="T10" fmla="*/ 1992 w 98"/>
                <a:gd name="T11" fmla="*/ 145932 h 81"/>
                <a:gd name="T12" fmla="*/ 3985 w 98"/>
                <a:gd name="T13" fmla="*/ 131939 h 81"/>
                <a:gd name="T14" fmla="*/ 169360 w 98"/>
                <a:gd name="T15" fmla="*/ 3998 h 81"/>
                <a:gd name="T16" fmla="*/ 183307 w 98"/>
                <a:gd name="T17" fmla="*/ 5997 h 8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8" h="81">
                  <a:moveTo>
                    <a:pt x="92" y="3"/>
                  </a:moveTo>
                  <a:cubicBezTo>
                    <a:pt x="96" y="8"/>
                    <a:pt x="96" y="8"/>
                    <a:pt x="96" y="8"/>
                  </a:cubicBezTo>
                  <a:cubicBezTo>
                    <a:pt x="98" y="11"/>
                    <a:pt x="97" y="14"/>
                    <a:pt x="95" y="16"/>
                  </a:cubicBezTo>
                  <a:cubicBezTo>
                    <a:pt x="13" y="80"/>
                    <a:pt x="13" y="80"/>
                    <a:pt x="13" y="80"/>
                  </a:cubicBezTo>
                  <a:cubicBezTo>
                    <a:pt x="11" y="81"/>
                    <a:pt x="7" y="81"/>
                    <a:pt x="6" y="79"/>
                  </a:cubicBezTo>
                  <a:cubicBezTo>
                    <a:pt x="1" y="73"/>
                    <a:pt x="1" y="73"/>
                    <a:pt x="1" y="73"/>
                  </a:cubicBezTo>
                  <a:cubicBezTo>
                    <a:pt x="0" y="71"/>
                    <a:pt x="0" y="68"/>
                    <a:pt x="2" y="66"/>
                  </a:cubicBezTo>
                  <a:cubicBezTo>
                    <a:pt x="85" y="2"/>
                    <a:pt x="85" y="2"/>
                    <a:pt x="85" y="2"/>
                  </a:cubicBezTo>
                  <a:cubicBezTo>
                    <a:pt x="87" y="0"/>
                    <a:pt x="90" y="1"/>
                    <a:pt x="92" y="3"/>
                  </a:cubicBezTo>
                  <a:close/>
                </a:path>
              </a:pathLst>
            </a:custGeom>
            <a:solidFill>
              <a:srgbClr val="434D6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43" name="Freeform 659"/>
            <p:cNvSpPr>
              <a:spLocks/>
            </p:cNvSpPr>
            <p:nvPr/>
          </p:nvSpPr>
          <p:spPr bwMode="auto">
            <a:xfrm>
              <a:off x="9326563" y="4819419"/>
              <a:ext cx="28575" cy="34925"/>
            </a:xfrm>
            <a:custGeom>
              <a:avLst/>
              <a:gdLst>
                <a:gd name="T0" fmla="*/ 6123 w 14"/>
                <a:gd name="T1" fmla="*/ 1940 h 18"/>
                <a:gd name="T2" fmla="*/ 28575 w 14"/>
                <a:gd name="T3" fmla="*/ 29104 h 18"/>
                <a:gd name="T4" fmla="*/ 28575 w 14"/>
                <a:gd name="T5" fmla="*/ 32985 h 18"/>
                <a:gd name="T6" fmla="*/ 26534 w 14"/>
                <a:gd name="T7" fmla="*/ 34925 h 18"/>
                <a:gd name="T8" fmla="*/ 24493 w 14"/>
                <a:gd name="T9" fmla="*/ 32985 h 18"/>
                <a:gd name="T10" fmla="*/ 0 w 14"/>
                <a:gd name="T11" fmla="*/ 5821 h 18"/>
                <a:gd name="T12" fmla="*/ 0 w 14"/>
                <a:gd name="T13" fmla="*/ 1940 h 18"/>
                <a:gd name="T14" fmla="*/ 2041 w 14"/>
                <a:gd name="T15" fmla="*/ 0 h 18"/>
                <a:gd name="T16" fmla="*/ 6123 w 14"/>
                <a:gd name="T17" fmla="*/ 1940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4" h="18">
                  <a:moveTo>
                    <a:pt x="3" y="1"/>
                  </a:moveTo>
                  <a:cubicBezTo>
                    <a:pt x="14" y="15"/>
                    <a:pt x="14" y="15"/>
                    <a:pt x="14" y="15"/>
                  </a:cubicBezTo>
                  <a:cubicBezTo>
                    <a:pt x="14" y="16"/>
                    <a:pt x="14" y="16"/>
                    <a:pt x="14" y="17"/>
                  </a:cubicBezTo>
                  <a:cubicBezTo>
                    <a:pt x="13" y="18"/>
                    <a:pt x="13" y="18"/>
                    <a:pt x="13" y="18"/>
                  </a:cubicBezTo>
                  <a:cubicBezTo>
                    <a:pt x="12" y="18"/>
                    <a:pt x="12" y="18"/>
                    <a:pt x="12" y="17"/>
                  </a:cubicBezTo>
                  <a:cubicBezTo>
                    <a:pt x="0" y="3"/>
                    <a:pt x="0" y="3"/>
                    <a:pt x="0" y="3"/>
                  </a:cubicBezTo>
                  <a:cubicBezTo>
                    <a:pt x="0" y="2"/>
                    <a:pt x="0" y="1"/>
                    <a:pt x="0" y="1"/>
                  </a:cubicBezTo>
                  <a:cubicBezTo>
                    <a:pt x="1" y="0"/>
                    <a:pt x="1" y="0"/>
                    <a:pt x="1" y="0"/>
                  </a:cubicBezTo>
                  <a:cubicBezTo>
                    <a:pt x="2" y="0"/>
                    <a:pt x="2" y="0"/>
                    <a:pt x="3" y="1"/>
                  </a:cubicBezTo>
                  <a:close/>
                </a:path>
              </a:pathLst>
            </a:custGeom>
            <a:solidFill>
              <a:srgbClr val="2C364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44" name="Freeform 660"/>
            <p:cNvSpPr>
              <a:spLocks/>
            </p:cNvSpPr>
            <p:nvPr/>
          </p:nvSpPr>
          <p:spPr bwMode="auto">
            <a:xfrm>
              <a:off x="9229725" y="4822594"/>
              <a:ext cx="120650" cy="106363"/>
            </a:xfrm>
            <a:custGeom>
              <a:avLst/>
              <a:gdLst>
                <a:gd name="T0" fmla="*/ 23734 w 61"/>
                <a:gd name="T1" fmla="*/ 58199 h 53"/>
                <a:gd name="T2" fmla="*/ 5934 w 61"/>
                <a:gd name="T3" fmla="*/ 96329 h 53"/>
                <a:gd name="T4" fmla="*/ 47469 w 61"/>
                <a:gd name="T5" fmla="*/ 88301 h 53"/>
                <a:gd name="T6" fmla="*/ 120650 w 61"/>
                <a:gd name="T7" fmla="*/ 32110 h 53"/>
                <a:gd name="T8" fmla="*/ 96916 w 61"/>
                <a:gd name="T9" fmla="*/ 0 h 53"/>
                <a:gd name="T10" fmla="*/ 23734 w 61"/>
                <a:gd name="T11" fmla="*/ 58199 h 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1" h="53">
                  <a:moveTo>
                    <a:pt x="12" y="29"/>
                  </a:moveTo>
                  <a:cubicBezTo>
                    <a:pt x="1" y="37"/>
                    <a:pt x="0" y="44"/>
                    <a:pt x="3" y="48"/>
                  </a:cubicBezTo>
                  <a:cubicBezTo>
                    <a:pt x="6" y="52"/>
                    <a:pt x="13" y="53"/>
                    <a:pt x="24" y="44"/>
                  </a:cubicBezTo>
                  <a:cubicBezTo>
                    <a:pt x="61" y="16"/>
                    <a:pt x="61" y="16"/>
                    <a:pt x="61" y="16"/>
                  </a:cubicBezTo>
                  <a:cubicBezTo>
                    <a:pt x="49" y="0"/>
                    <a:pt x="49" y="0"/>
                    <a:pt x="49" y="0"/>
                  </a:cubicBezTo>
                  <a:cubicBezTo>
                    <a:pt x="12" y="29"/>
                    <a:pt x="12" y="29"/>
                    <a:pt x="12" y="29"/>
                  </a:cubicBezTo>
                  <a:close/>
                </a:path>
              </a:pathLst>
            </a:custGeom>
            <a:solidFill>
              <a:srgbClr val="4D597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45" name="Freeform 661"/>
            <p:cNvSpPr>
              <a:spLocks/>
            </p:cNvSpPr>
            <p:nvPr/>
          </p:nvSpPr>
          <p:spPr bwMode="auto">
            <a:xfrm>
              <a:off x="9250363" y="4876569"/>
              <a:ext cx="30162" cy="36513"/>
            </a:xfrm>
            <a:custGeom>
              <a:avLst/>
              <a:gdLst>
                <a:gd name="T0" fmla="*/ 6032 w 15"/>
                <a:gd name="T1" fmla="*/ 2029 h 18"/>
                <a:gd name="T2" fmla="*/ 30162 w 15"/>
                <a:gd name="T3" fmla="*/ 32456 h 18"/>
                <a:gd name="T4" fmla="*/ 28151 w 15"/>
                <a:gd name="T5" fmla="*/ 34485 h 18"/>
                <a:gd name="T6" fmla="*/ 26140 w 15"/>
                <a:gd name="T7" fmla="*/ 36513 h 18"/>
                <a:gd name="T8" fmla="*/ 24130 w 15"/>
                <a:gd name="T9" fmla="*/ 36513 h 18"/>
                <a:gd name="T10" fmla="*/ 2011 w 15"/>
                <a:gd name="T11" fmla="*/ 6086 h 18"/>
                <a:gd name="T12" fmla="*/ 2011 w 15"/>
                <a:gd name="T13" fmla="*/ 2029 h 18"/>
                <a:gd name="T14" fmla="*/ 4022 w 15"/>
                <a:gd name="T15" fmla="*/ 2029 h 18"/>
                <a:gd name="T16" fmla="*/ 6032 w 15"/>
                <a:gd name="T17" fmla="*/ 2029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 h="18">
                  <a:moveTo>
                    <a:pt x="3" y="1"/>
                  </a:moveTo>
                  <a:cubicBezTo>
                    <a:pt x="15" y="16"/>
                    <a:pt x="15" y="16"/>
                    <a:pt x="15" y="16"/>
                  </a:cubicBezTo>
                  <a:cubicBezTo>
                    <a:pt x="15" y="16"/>
                    <a:pt x="15" y="17"/>
                    <a:pt x="14" y="17"/>
                  </a:cubicBezTo>
                  <a:cubicBezTo>
                    <a:pt x="13" y="18"/>
                    <a:pt x="13" y="18"/>
                    <a:pt x="13" y="18"/>
                  </a:cubicBezTo>
                  <a:cubicBezTo>
                    <a:pt x="13" y="18"/>
                    <a:pt x="12" y="18"/>
                    <a:pt x="12" y="18"/>
                  </a:cubicBezTo>
                  <a:cubicBezTo>
                    <a:pt x="1" y="3"/>
                    <a:pt x="1" y="3"/>
                    <a:pt x="1" y="3"/>
                  </a:cubicBezTo>
                  <a:cubicBezTo>
                    <a:pt x="0" y="2"/>
                    <a:pt x="0" y="2"/>
                    <a:pt x="1" y="1"/>
                  </a:cubicBezTo>
                  <a:cubicBezTo>
                    <a:pt x="2" y="1"/>
                    <a:pt x="2" y="1"/>
                    <a:pt x="2" y="1"/>
                  </a:cubicBezTo>
                  <a:cubicBezTo>
                    <a:pt x="2" y="0"/>
                    <a:pt x="3" y="0"/>
                    <a:pt x="3" y="1"/>
                  </a:cubicBezTo>
                  <a:close/>
                </a:path>
              </a:pathLst>
            </a:custGeom>
            <a:solidFill>
              <a:srgbClr val="2C364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46" name="Freeform 662"/>
            <p:cNvSpPr>
              <a:spLocks/>
            </p:cNvSpPr>
            <p:nvPr/>
          </p:nvSpPr>
          <p:spPr bwMode="auto">
            <a:xfrm>
              <a:off x="9269413" y="4854344"/>
              <a:ext cx="58737" cy="50800"/>
            </a:xfrm>
            <a:custGeom>
              <a:avLst/>
              <a:gdLst>
                <a:gd name="T0" fmla="*/ 45032 w 30"/>
                <a:gd name="T1" fmla="*/ 10160 h 25"/>
                <a:gd name="T2" fmla="*/ 1958 w 30"/>
                <a:gd name="T3" fmla="*/ 44704 h 25"/>
                <a:gd name="T4" fmla="*/ 0 w 30"/>
                <a:gd name="T5" fmla="*/ 48768 h 25"/>
                <a:gd name="T6" fmla="*/ 3916 w 30"/>
                <a:gd name="T7" fmla="*/ 48768 h 25"/>
                <a:gd name="T8" fmla="*/ 56779 w 30"/>
                <a:gd name="T9" fmla="*/ 6096 h 25"/>
                <a:gd name="T10" fmla="*/ 58737 w 30"/>
                <a:gd name="T11" fmla="*/ 2032 h 25"/>
                <a:gd name="T12" fmla="*/ 58737 w 30"/>
                <a:gd name="T13" fmla="*/ 2032 h 25"/>
                <a:gd name="T14" fmla="*/ 58737 w 30"/>
                <a:gd name="T15" fmla="*/ 2032 h 25"/>
                <a:gd name="T16" fmla="*/ 56779 w 30"/>
                <a:gd name="T17" fmla="*/ 0 h 25"/>
                <a:gd name="T18" fmla="*/ 52863 w 30"/>
                <a:gd name="T19" fmla="*/ 2032 h 25"/>
                <a:gd name="T20" fmla="*/ 48948 w 30"/>
                <a:gd name="T21" fmla="*/ 6096 h 25"/>
                <a:gd name="T22" fmla="*/ 45032 w 30"/>
                <a:gd name="T23" fmla="*/ 10160 h 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 h="25">
                  <a:moveTo>
                    <a:pt x="23" y="5"/>
                  </a:moveTo>
                  <a:cubicBezTo>
                    <a:pt x="1" y="22"/>
                    <a:pt x="1" y="22"/>
                    <a:pt x="1" y="22"/>
                  </a:cubicBezTo>
                  <a:cubicBezTo>
                    <a:pt x="0" y="23"/>
                    <a:pt x="0" y="24"/>
                    <a:pt x="0" y="24"/>
                  </a:cubicBezTo>
                  <a:cubicBezTo>
                    <a:pt x="0" y="25"/>
                    <a:pt x="1" y="24"/>
                    <a:pt x="2" y="24"/>
                  </a:cubicBezTo>
                  <a:cubicBezTo>
                    <a:pt x="29" y="3"/>
                    <a:pt x="29" y="3"/>
                    <a:pt x="29" y="3"/>
                  </a:cubicBezTo>
                  <a:cubicBezTo>
                    <a:pt x="30" y="2"/>
                    <a:pt x="30" y="1"/>
                    <a:pt x="30" y="1"/>
                  </a:cubicBezTo>
                  <a:cubicBezTo>
                    <a:pt x="30" y="1"/>
                    <a:pt x="30" y="1"/>
                    <a:pt x="30" y="1"/>
                  </a:cubicBezTo>
                  <a:cubicBezTo>
                    <a:pt x="30" y="1"/>
                    <a:pt x="30" y="1"/>
                    <a:pt x="30" y="1"/>
                  </a:cubicBezTo>
                  <a:cubicBezTo>
                    <a:pt x="29" y="0"/>
                    <a:pt x="29" y="0"/>
                    <a:pt x="29" y="0"/>
                  </a:cubicBezTo>
                  <a:cubicBezTo>
                    <a:pt x="29" y="0"/>
                    <a:pt x="28" y="0"/>
                    <a:pt x="27" y="1"/>
                  </a:cubicBezTo>
                  <a:cubicBezTo>
                    <a:pt x="25" y="3"/>
                    <a:pt x="25" y="3"/>
                    <a:pt x="25" y="3"/>
                  </a:cubicBezTo>
                  <a:cubicBezTo>
                    <a:pt x="24" y="4"/>
                    <a:pt x="23" y="5"/>
                    <a:pt x="23" y="5"/>
                  </a:cubicBezTo>
                  <a:close/>
                </a:path>
              </a:pathLst>
            </a:custGeom>
            <a:solidFill>
              <a:srgbClr val="2C364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47" name="Freeform 663"/>
            <p:cNvSpPr>
              <a:spLocks/>
            </p:cNvSpPr>
            <p:nvPr/>
          </p:nvSpPr>
          <p:spPr bwMode="auto">
            <a:xfrm>
              <a:off x="9459913" y="4725756"/>
              <a:ext cx="22225" cy="20638"/>
            </a:xfrm>
            <a:custGeom>
              <a:avLst/>
              <a:gdLst>
                <a:gd name="T0" fmla="*/ 6061 w 11"/>
                <a:gd name="T1" fmla="*/ 13133 h 11"/>
                <a:gd name="T2" fmla="*/ 12123 w 11"/>
                <a:gd name="T3" fmla="*/ 20638 h 11"/>
                <a:gd name="T4" fmla="*/ 22225 w 11"/>
                <a:gd name="T5" fmla="*/ 5629 h 11"/>
                <a:gd name="T6" fmla="*/ 20205 w 11"/>
                <a:gd name="T7" fmla="*/ 3752 h 11"/>
                <a:gd name="T8" fmla="*/ 18184 w 11"/>
                <a:gd name="T9" fmla="*/ 0 h 11"/>
                <a:gd name="T10" fmla="*/ 0 w 11"/>
                <a:gd name="T11" fmla="*/ 5629 h 11"/>
                <a:gd name="T12" fmla="*/ 6061 w 11"/>
                <a:gd name="T13" fmla="*/ 13133 h 1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 h="11">
                  <a:moveTo>
                    <a:pt x="3" y="7"/>
                  </a:moveTo>
                  <a:cubicBezTo>
                    <a:pt x="6" y="11"/>
                    <a:pt x="6" y="11"/>
                    <a:pt x="6" y="11"/>
                  </a:cubicBezTo>
                  <a:cubicBezTo>
                    <a:pt x="6" y="11"/>
                    <a:pt x="9" y="5"/>
                    <a:pt x="11" y="3"/>
                  </a:cubicBezTo>
                  <a:cubicBezTo>
                    <a:pt x="10" y="2"/>
                    <a:pt x="10" y="2"/>
                    <a:pt x="10" y="2"/>
                  </a:cubicBezTo>
                  <a:cubicBezTo>
                    <a:pt x="9" y="0"/>
                    <a:pt x="9" y="0"/>
                    <a:pt x="9" y="0"/>
                  </a:cubicBezTo>
                  <a:cubicBezTo>
                    <a:pt x="6" y="2"/>
                    <a:pt x="0" y="3"/>
                    <a:pt x="0" y="3"/>
                  </a:cubicBezTo>
                  <a:lnTo>
                    <a:pt x="3" y="7"/>
                  </a:lnTo>
                  <a:close/>
                </a:path>
              </a:pathLst>
            </a:custGeom>
            <a:solidFill>
              <a:srgbClr val="434D6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48" name="Freeform 664"/>
            <p:cNvSpPr>
              <a:spLocks/>
            </p:cNvSpPr>
            <p:nvPr/>
          </p:nvSpPr>
          <p:spPr bwMode="auto">
            <a:xfrm>
              <a:off x="9477375" y="4717819"/>
              <a:ext cx="14287" cy="12700"/>
            </a:xfrm>
            <a:custGeom>
              <a:avLst/>
              <a:gdLst>
                <a:gd name="T0" fmla="*/ 3175 w 9"/>
                <a:gd name="T1" fmla="*/ 11113 h 8"/>
                <a:gd name="T2" fmla="*/ 4762 w 9"/>
                <a:gd name="T3" fmla="*/ 12700 h 8"/>
                <a:gd name="T4" fmla="*/ 14287 w 9"/>
                <a:gd name="T5" fmla="*/ 3175 h 8"/>
                <a:gd name="T6" fmla="*/ 14287 w 9"/>
                <a:gd name="T7" fmla="*/ 1588 h 8"/>
                <a:gd name="T8" fmla="*/ 12700 w 9"/>
                <a:gd name="T9" fmla="*/ 0 h 8"/>
                <a:gd name="T10" fmla="*/ 0 w 9"/>
                <a:gd name="T11" fmla="*/ 7938 h 8"/>
                <a:gd name="T12" fmla="*/ 3175 w 9"/>
                <a:gd name="T13" fmla="*/ 11113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 h="8">
                  <a:moveTo>
                    <a:pt x="2" y="7"/>
                  </a:moveTo>
                  <a:lnTo>
                    <a:pt x="3" y="8"/>
                  </a:lnTo>
                  <a:lnTo>
                    <a:pt x="9" y="2"/>
                  </a:lnTo>
                  <a:lnTo>
                    <a:pt x="9" y="1"/>
                  </a:lnTo>
                  <a:lnTo>
                    <a:pt x="8" y="0"/>
                  </a:lnTo>
                  <a:lnTo>
                    <a:pt x="0" y="5"/>
                  </a:lnTo>
                  <a:lnTo>
                    <a:pt x="2" y="7"/>
                  </a:lnTo>
                  <a:close/>
                </a:path>
              </a:pathLst>
            </a:custGeom>
            <a:solidFill>
              <a:srgbClr val="1D212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49" name="Freeform 665"/>
            <p:cNvSpPr>
              <a:spLocks/>
            </p:cNvSpPr>
            <p:nvPr/>
          </p:nvSpPr>
          <p:spPr bwMode="auto">
            <a:xfrm>
              <a:off x="9313863" y="4852756"/>
              <a:ext cx="14287" cy="14288"/>
            </a:xfrm>
            <a:custGeom>
              <a:avLst/>
              <a:gdLst>
                <a:gd name="T0" fmla="*/ 12246 w 7"/>
                <a:gd name="T1" fmla="*/ 2041 h 7"/>
                <a:gd name="T2" fmla="*/ 14287 w 7"/>
                <a:gd name="T3" fmla="*/ 4082 h 7"/>
                <a:gd name="T4" fmla="*/ 14287 w 7"/>
                <a:gd name="T5" fmla="*/ 6123 h 7"/>
                <a:gd name="T6" fmla="*/ 4082 w 7"/>
                <a:gd name="T7" fmla="*/ 14288 h 7"/>
                <a:gd name="T8" fmla="*/ 2041 w 7"/>
                <a:gd name="T9" fmla="*/ 12247 h 7"/>
                <a:gd name="T10" fmla="*/ 0 w 7"/>
                <a:gd name="T11" fmla="*/ 10206 h 7"/>
                <a:gd name="T12" fmla="*/ 0 w 7"/>
                <a:gd name="T13" fmla="*/ 8165 h 7"/>
                <a:gd name="T14" fmla="*/ 8164 w 7"/>
                <a:gd name="T15" fmla="*/ 2041 h 7"/>
                <a:gd name="T16" fmla="*/ 12246 w 7"/>
                <a:gd name="T17" fmla="*/ 2041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 h="7">
                  <a:moveTo>
                    <a:pt x="6" y="1"/>
                  </a:moveTo>
                  <a:cubicBezTo>
                    <a:pt x="7" y="2"/>
                    <a:pt x="7" y="2"/>
                    <a:pt x="7" y="2"/>
                  </a:cubicBezTo>
                  <a:cubicBezTo>
                    <a:pt x="7" y="2"/>
                    <a:pt x="7" y="3"/>
                    <a:pt x="7" y="3"/>
                  </a:cubicBezTo>
                  <a:cubicBezTo>
                    <a:pt x="2" y="7"/>
                    <a:pt x="2" y="7"/>
                    <a:pt x="2" y="7"/>
                  </a:cubicBezTo>
                  <a:cubicBezTo>
                    <a:pt x="2" y="7"/>
                    <a:pt x="1" y="7"/>
                    <a:pt x="1" y="6"/>
                  </a:cubicBezTo>
                  <a:cubicBezTo>
                    <a:pt x="0" y="5"/>
                    <a:pt x="0" y="5"/>
                    <a:pt x="0" y="5"/>
                  </a:cubicBezTo>
                  <a:cubicBezTo>
                    <a:pt x="0" y="5"/>
                    <a:pt x="0" y="4"/>
                    <a:pt x="0" y="4"/>
                  </a:cubicBezTo>
                  <a:cubicBezTo>
                    <a:pt x="4" y="1"/>
                    <a:pt x="4" y="1"/>
                    <a:pt x="4" y="1"/>
                  </a:cubicBezTo>
                  <a:cubicBezTo>
                    <a:pt x="5" y="0"/>
                    <a:pt x="6" y="0"/>
                    <a:pt x="6" y="1"/>
                  </a:cubicBezTo>
                  <a:close/>
                </a:path>
              </a:pathLst>
            </a:custGeom>
            <a:solidFill>
              <a:srgbClr val="2C364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50" name="Freeform 666"/>
            <p:cNvSpPr>
              <a:spLocks/>
            </p:cNvSpPr>
            <p:nvPr/>
          </p:nvSpPr>
          <p:spPr bwMode="auto">
            <a:xfrm>
              <a:off x="6907213" y="4093931"/>
              <a:ext cx="420687" cy="431800"/>
            </a:xfrm>
            <a:custGeom>
              <a:avLst/>
              <a:gdLst>
                <a:gd name="T0" fmla="*/ 404737 w 211"/>
                <a:gd name="T1" fmla="*/ 298479 h 217"/>
                <a:gd name="T2" fmla="*/ 183428 w 211"/>
                <a:gd name="T3" fmla="*/ 425830 h 217"/>
                <a:gd name="T4" fmla="*/ 151527 w 211"/>
                <a:gd name="T5" fmla="*/ 415881 h 217"/>
                <a:gd name="T6" fmla="*/ 5981 w 211"/>
                <a:gd name="T7" fmla="*/ 165159 h 217"/>
                <a:gd name="T8" fmla="*/ 13956 w 211"/>
                <a:gd name="T9" fmla="*/ 133321 h 217"/>
                <a:gd name="T10" fmla="*/ 237259 w 211"/>
                <a:gd name="T11" fmla="*/ 5970 h 217"/>
                <a:gd name="T12" fmla="*/ 269160 w 211"/>
                <a:gd name="T13" fmla="*/ 13929 h 217"/>
                <a:gd name="T14" fmla="*/ 414706 w 211"/>
                <a:gd name="T15" fmla="*/ 266641 h 217"/>
                <a:gd name="T16" fmla="*/ 404737 w 211"/>
                <a:gd name="T17" fmla="*/ 298479 h 2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1" h="217">
                  <a:moveTo>
                    <a:pt x="203" y="150"/>
                  </a:moveTo>
                  <a:cubicBezTo>
                    <a:pt x="92" y="214"/>
                    <a:pt x="92" y="214"/>
                    <a:pt x="92" y="214"/>
                  </a:cubicBezTo>
                  <a:cubicBezTo>
                    <a:pt x="86" y="217"/>
                    <a:pt x="79" y="215"/>
                    <a:pt x="76" y="209"/>
                  </a:cubicBezTo>
                  <a:cubicBezTo>
                    <a:pt x="3" y="83"/>
                    <a:pt x="3" y="83"/>
                    <a:pt x="3" y="83"/>
                  </a:cubicBezTo>
                  <a:cubicBezTo>
                    <a:pt x="0" y="78"/>
                    <a:pt x="2" y="70"/>
                    <a:pt x="7" y="67"/>
                  </a:cubicBezTo>
                  <a:cubicBezTo>
                    <a:pt x="119" y="3"/>
                    <a:pt x="119" y="3"/>
                    <a:pt x="119" y="3"/>
                  </a:cubicBezTo>
                  <a:cubicBezTo>
                    <a:pt x="125" y="0"/>
                    <a:pt x="132" y="2"/>
                    <a:pt x="135" y="7"/>
                  </a:cubicBezTo>
                  <a:cubicBezTo>
                    <a:pt x="208" y="134"/>
                    <a:pt x="208" y="134"/>
                    <a:pt x="208" y="134"/>
                  </a:cubicBezTo>
                  <a:cubicBezTo>
                    <a:pt x="211" y="139"/>
                    <a:pt x="209" y="146"/>
                    <a:pt x="203" y="150"/>
                  </a:cubicBezTo>
                  <a:close/>
                </a:path>
              </a:pathLst>
            </a:custGeom>
            <a:solidFill>
              <a:srgbClr val="4D597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51" name="Freeform 667"/>
            <p:cNvSpPr>
              <a:spLocks/>
            </p:cNvSpPr>
            <p:nvPr/>
          </p:nvSpPr>
          <p:spPr bwMode="auto">
            <a:xfrm>
              <a:off x="6937375" y="4125681"/>
              <a:ext cx="236537" cy="161925"/>
            </a:xfrm>
            <a:custGeom>
              <a:avLst/>
              <a:gdLst>
                <a:gd name="T0" fmla="*/ 236537 w 149"/>
                <a:gd name="T1" fmla="*/ 38100 h 102"/>
                <a:gd name="T2" fmla="*/ 22225 w 149"/>
                <a:gd name="T3" fmla="*/ 161925 h 102"/>
                <a:gd name="T4" fmla="*/ 0 w 149"/>
                <a:gd name="T5" fmla="*/ 123825 h 102"/>
                <a:gd name="T6" fmla="*/ 212725 w 149"/>
                <a:gd name="T7" fmla="*/ 0 h 102"/>
                <a:gd name="T8" fmla="*/ 236537 w 149"/>
                <a:gd name="T9" fmla="*/ 38100 h 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9" h="102">
                  <a:moveTo>
                    <a:pt x="149" y="24"/>
                  </a:moveTo>
                  <a:lnTo>
                    <a:pt x="14" y="102"/>
                  </a:lnTo>
                  <a:lnTo>
                    <a:pt x="0" y="78"/>
                  </a:lnTo>
                  <a:lnTo>
                    <a:pt x="134" y="0"/>
                  </a:lnTo>
                  <a:lnTo>
                    <a:pt x="149" y="24"/>
                  </a:lnTo>
                  <a:close/>
                </a:path>
              </a:pathLst>
            </a:custGeom>
            <a:solidFill>
              <a:srgbClr val="F9DB9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52" name="Freeform 668"/>
            <p:cNvSpPr>
              <a:spLocks/>
            </p:cNvSpPr>
            <p:nvPr/>
          </p:nvSpPr>
          <p:spPr bwMode="auto">
            <a:xfrm>
              <a:off x="6959600" y="4225694"/>
              <a:ext cx="34925" cy="23813"/>
            </a:xfrm>
            <a:custGeom>
              <a:avLst/>
              <a:gdLst>
                <a:gd name="T0" fmla="*/ 34925 w 22"/>
                <a:gd name="T1" fmla="*/ 4763 h 15"/>
                <a:gd name="T2" fmla="*/ 1588 w 22"/>
                <a:gd name="T3" fmla="*/ 23813 h 15"/>
                <a:gd name="T4" fmla="*/ 0 w 22"/>
                <a:gd name="T5" fmla="*/ 19050 h 15"/>
                <a:gd name="T6" fmla="*/ 31750 w 22"/>
                <a:gd name="T7" fmla="*/ 0 h 15"/>
                <a:gd name="T8" fmla="*/ 34925 w 22"/>
                <a:gd name="T9" fmla="*/ 4763 h 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15">
                  <a:moveTo>
                    <a:pt x="22" y="3"/>
                  </a:moveTo>
                  <a:lnTo>
                    <a:pt x="1" y="15"/>
                  </a:lnTo>
                  <a:lnTo>
                    <a:pt x="0" y="12"/>
                  </a:lnTo>
                  <a:lnTo>
                    <a:pt x="20" y="0"/>
                  </a:lnTo>
                  <a:lnTo>
                    <a:pt x="22" y="3"/>
                  </a:lnTo>
                  <a:close/>
                </a:path>
              </a:pathLst>
            </a:custGeom>
            <a:solidFill>
              <a:srgbClr val="4D597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53" name="Freeform 669"/>
            <p:cNvSpPr>
              <a:spLocks/>
            </p:cNvSpPr>
            <p:nvPr/>
          </p:nvSpPr>
          <p:spPr bwMode="auto">
            <a:xfrm>
              <a:off x="6986588" y="4228869"/>
              <a:ext cx="20637" cy="25400"/>
            </a:xfrm>
            <a:custGeom>
              <a:avLst/>
              <a:gdLst>
                <a:gd name="T0" fmla="*/ 0 w 13"/>
                <a:gd name="T1" fmla="*/ 4763 h 16"/>
                <a:gd name="T2" fmla="*/ 6350 w 13"/>
                <a:gd name="T3" fmla="*/ 0 h 16"/>
                <a:gd name="T4" fmla="*/ 20637 w 13"/>
                <a:gd name="T5" fmla="*/ 22225 h 16"/>
                <a:gd name="T6" fmla="*/ 12700 w 13"/>
                <a:gd name="T7" fmla="*/ 25400 h 16"/>
                <a:gd name="T8" fmla="*/ 0 w 13"/>
                <a:gd name="T9" fmla="*/ 4763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 h="16">
                  <a:moveTo>
                    <a:pt x="0" y="3"/>
                  </a:moveTo>
                  <a:lnTo>
                    <a:pt x="4" y="0"/>
                  </a:lnTo>
                  <a:lnTo>
                    <a:pt x="13" y="14"/>
                  </a:lnTo>
                  <a:lnTo>
                    <a:pt x="8" y="16"/>
                  </a:lnTo>
                  <a:lnTo>
                    <a:pt x="0" y="3"/>
                  </a:lnTo>
                  <a:close/>
                </a:path>
              </a:pathLst>
            </a:custGeom>
            <a:solidFill>
              <a:srgbClr val="4D597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54" name="Freeform 670"/>
            <p:cNvSpPr>
              <a:spLocks/>
            </p:cNvSpPr>
            <p:nvPr/>
          </p:nvSpPr>
          <p:spPr bwMode="auto">
            <a:xfrm>
              <a:off x="7018338" y="4209819"/>
              <a:ext cx="14287" cy="12700"/>
            </a:xfrm>
            <a:custGeom>
              <a:avLst/>
              <a:gdLst>
                <a:gd name="T0" fmla="*/ 14287 w 9"/>
                <a:gd name="T1" fmla="*/ 9525 h 8"/>
                <a:gd name="T2" fmla="*/ 6350 w 9"/>
                <a:gd name="T3" fmla="*/ 12700 h 8"/>
                <a:gd name="T4" fmla="*/ 0 w 9"/>
                <a:gd name="T5" fmla="*/ 3175 h 8"/>
                <a:gd name="T6" fmla="*/ 7937 w 9"/>
                <a:gd name="T7" fmla="*/ 0 h 8"/>
                <a:gd name="T8" fmla="*/ 14287 w 9"/>
                <a:gd name="T9" fmla="*/ 9525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8">
                  <a:moveTo>
                    <a:pt x="9" y="6"/>
                  </a:moveTo>
                  <a:lnTo>
                    <a:pt x="4" y="8"/>
                  </a:lnTo>
                  <a:lnTo>
                    <a:pt x="0" y="2"/>
                  </a:lnTo>
                  <a:lnTo>
                    <a:pt x="5" y="0"/>
                  </a:lnTo>
                  <a:lnTo>
                    <a:pt x="9" y="6"/>
                  </a:lnTo>
                  <a:close/>
                </a:path>
              </a:pathLst>
            </a:custGeom>
            <a:solidFill>
              <a:srgbClr val="4D597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55" name="Freeform 671"/>
            <p:cNvSpPr>
              <a:spLocks/>
            </p:cNvSpPr>
            <p:nvPr/>
          </p:nvSpPr>
          <p:spPr bwMode="auto">
            <a:xfrm>
              <a:off x="7073900" y="4181244"/>
              <a:ext cx="23812" cy="25400"/>
            </a:xfrm>
            <a:custGeom>
              <a:avLst/>
              <a:gdLst>
                <a:gd name="T0" fmla="*/ 23812 w 15"/>
                <a:gd name="T1" fmla="*/ 17463 h 16"/>
                <a:gd name="T2" fmla="*/ 12700 w 15"/>
                <a:gd name="T3" fmla="*/ 25400 h 16"/>
                <a:gd name="T4" fmla="*/ 0 w 15"/>
                <a:gd name="T5" fmla="*/ 6350 h 16"/>
                <a:gd name="T6" fmla="*/ 12700 w 15"/>
                <a:gd name="T7" fmla="*/ 0 h 16"/>
                <a:gd name="T8" fmla="*/ 23812 w 15"/>
                <a:gd name="T9" fmla="*/ 17463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16">
                  <a:moveTo>
                    <a:pt x="15" y="11"/>
                  </a:moveTo>
                  <a:lnTo>
                    <a:pt x="8" y="16"/>
                  </a:lnTo>
                  <a:lnTo>
                    <a:pt x="0" y="4"/>
                  </a:lnTo>
                  <a:lnTo>
                    <a:pt x="8" y="0"/>
                  </a:lnTo>
                  <a:lnTo>
                    <a:pt x="15" y="11"/>
                  </a:lnTo>
                  <a:close/>
                </a:path>
              </a:pathLst>
            </a:custGeom>
            <a:solidFill>
              <a:srgbClr val="4D597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56" name="Freeform 672"/>
            <p:cNvSpPr>
              <a:spLocks/>
            </p:cNvSpPr>
            <p:nvPr/>
          </p:nvSpPr>
          <p:spPr bwMode="auto">
            <a:xfrm>
              <a:off x="7113588" y="4147906"/>
              <a:ext cx="19050" cy="15875"/>
            </a:xfrm>
            <a:custGeom>
              <a:avLst/>
              <a:gdLst>
                <a:gd name="T0" fmla="*/ 19050 w 12"/>
                <a:gd name="T1" fmla="*/ 7938 h 10"/>
                <a:gd name="T2" fmla="*/ 4763 w 12"/>
                <a:gd name="T3" fmla="*/ 15875 h 10"/>
                <a:gd name="T4" fmla="*/ 0 w 12"/>
                <a:gd name="T5" fmla="*/ 7938 h 10"/>
                <a:gd name="T6" fmla="*/ 14288 w 12"/>
                <a:gd name="T7" fmla="*/ 0 h 10"/>
                <a:gd name="T8" fmla="*/ 19050 w 12"/>
                <a:gd name="T9" fmla="*/ 7938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 h="10">
                  <a:moveTo>
                    <a:pt x="12" y="5"/>
                  </a:moveTo>
                  <a:lnTo>
                    <a:pt x="3" y="10"/>
                  </a:lnTo>
                  <a:lnTo>
                    <a:pt x="0" y="5"/>
                  </a:lnTo>
                  <a:lnTo>
                    <a:pt x="9" y="0"/>
                  </a:lnTo>
                  <a:lnTo>
                    <a:pt x="12" y="5"/>
                  </a:lnTo>
                  <a:close/>
                </a:path>
              </a:pathLst>
            </a:custGeom>
            <a:solidFill>
              <a:srgbClr val="4D597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57" name="Freeform 673"/>
            <p:cNvSpPr>
              <a:spLocks/>
            </p:cNvSpPr>
            <p:nvPr/>
          </p:nvSpPr>
          <p:spPr bwMode="auto">
            <a:xfrm>
              <a:off x="7127875" y="4157431"/>
              <a:ext cx="22225" cy="17463"/>
            </a:xfrm>
            <a:custGeom>
              <a:avLst/>
              <a:gdLst>
                <a:gd name="T0" fmla="*/ 22225 w 14"/>
                <a:gd name="T1" fmla="*/ 7938 h 11"/>
                <a:gd name="T2" fmla="*/ 4763 w 14"/>
                <a:gd name="T3" fmla="*/ 17463 h 11"/>
                <a:gd name="T4" fmla="*/ 0 w 14"/>
                <a:gd name="T5" fmla="*/ 9525 h 11"/>
                <a:gd name="T6" fmla="*/ 15875 w 14"/>
                <a:gd name="T7" fmla="*/ 0 h 11"/>
                <a:gd name="T8" fmla="*/ 22225 w 14"/>
                <a:gd name="T9" fmla="*/ 7938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11">
                  <a:moveTo>
                    <a:pt x="14" y="5"/>
                  </a:moveTo>
                  <a:lnTo>
                    <a:pt x="3" y="11"/>
                  </a:lnTo>
                  <a:lnTo>
                    <a:pt x="0" y="6"/>
                  </a:lnTo>
                  <a:lnTo>
                    <a:pt x="10" y="0"/>
                  </a:lnTo>
                  <a:lnTo>
                    <a:pt x="14" y="5"/>
                  </a:lnTo>
                  <a:close/>
                </a:path>
              </a:pathLst>
            </a:custGeom>
            <a:solidFill>
              <a:srgbClr val="4D597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58" name="Freeform 674"/>
            <p:cNvSpPr>
              <a:spLocks/>
            </p:cNvSpPr>
            <p:nvPr/>
          </p:nvSpPr>
          <p:spPr bwMode="auto">
            <a:xfrm>
              <a:off x="7032625" y="4211406"/>
              <a:ext cx="31750" cy="22225"/>
            </a:xfrm>
            <a:custGeom>
              <a:avLst/>
              <a:gdLst>
                <a:gd name="T0" fmla="*/ 31750 w 20"/>
                <a:gd name="T1" fmla="*/ 3175 h 14"/>
                <a:gd name="T2" fmla="*/ 1588 w 20"/>
                <a:gd name="T3" fmla="*/ 22225 h 14"/>
                <a:gd name="T4" fmla="*/ 0 w 20"/>
                <a:gd name="T5" fmla="*/ 15875 h 14"/>
                <a:gd name="T6" fmla="*/ 30163 w 20"/>
                <a:gd name="T7" fmla="*/ 0 h 14"/>
                <a:gd name="T8" fmla="*/ 31750 w 20"/>
                <a:gd name="T9" fmla="*/ 3175 h 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14">
                  <a:moveTo>
                    <a:pt x="20" y="2"/>
                  </a:moveTo>
                  <a:lnTo>
                    <a:pt x="1" y="14"/>
                  </a:lnTo>
                  <a:lnTo>
                    <a:pt x="0" y="10"/>
                  </a:lnTo>
                  <a:lnTo>
                    <a:pt x="19" y="0"/>
                  </a:lnTo>
                  <a:lnTo>
                    <a:pt x="20" y="2"/>
                  </a:lnTo>
                  <a:close/>
                </a:path>
              </a:pathLst>
            </a:custGeom>
            <a:solidFill>
              <a:srgbClr val="4D597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59" name="Freeform 675"/>
            <p:cNvSpPr>
              <a:spLocks/>
            </p:cNvSpPr>
            <p:nvPr/>
          </p:nvSpPr>
          <p:spPr bwMode="auto">
            <a:xfrm>
              <a:off x="6978650" y="4197119"/>
              <a:ext cx="304800" cy="287338"/>
            </a:xfrm>
            <a:custGeom>
              <a:avLst/>
              <a:gdLst>
                <a:gd name="T0" fmla="*/ 294839 w 153"/>
                <a:gd name="T1" fmla="*/ 177591 h 144"/>
                <a:gd name="T2" fmla="*/ 111561 w 153"/>
                <a:gd name="T3" fmla="*/ 281352 h 144"/>
                <a:gd name="T4" fmla="*/ 85663 w 153"/>
                <a:gd name="T5" fmla="*/ 275366 h 144"/>
                <a:gd name="T6" fmla="*/ 5976 w 153"/>
                <a:gd name="T7" fmla="*/ 135687 h 144"/>
                <a:gd name="T8" fmla="*/ 11953 w 153"/>
                <a:gd name="T9" fmla="*/ 109747 h 144"/>
                <a:gd name="T10" fmla="*/ 195231 w 153"/>
                <a:gd name="T11" fmla="*/ 5986 h 144"/>
                <a:gd name="T12" fmla="*/ 221129 w 153"/>
                <a:gd name="T13" fmla="*/ 11972 h 144"/>
                <a:gd name="T14" fmla="*/ 300816 w 153"/>
                <a:gd name="T15" fmla="*/ 151651 h 144"/>
                <a:gd name="T16" fmla="*/ 294839 w 153"/>
                <a:gd name="T17" fmla="*/ 177591 h 1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3" h="144">
                  <a:moveTo>
                    <a:pt x="148" y="89"/>
                  </a:moveTo>
                  <a:cubicBezTo>
                    <a:pt x="56" y="141"/>
                    <a:pt x="56" y="141"/>
                    <a:pt x="56" y="141"/>
                  </a:cubicBezTo>
                  <a:cubicBezTo>
                    <a:pt x="51" y="144"/>
                    <a:pt x="46" y="143"/>
                    <a:pt x="43" y="138"/>
                  </a:cubicBezTo>
                  <a:cubicBezTo>
                    <a:pt x="3" y="68"/>
                    <a:pt x="3" y="68"/>
                    <a:pt x="3" y="68"/>
                  </a:cubicBezTo>
                  <a:cubicBezTo>
                    <a:pt x="0" y="64"/>
                    <a:pt x="2" y="58"/>
                    <a:pt x="6" y="55"/>
                  </a:cubicBezTo>
                  <a:cubicBezTo>
                    <a:pt x="98" y="3"/>
                    <a:pt x="98" y="3"/>
                    <a:pt x="98" y="3"/>
                  </a:cubicBezTo>
                  <a:cubicBezTo>
                    <a:pt x="103" y="0"/>
                    <a:pt x="108" y="2"/>
                    <a:pt x="111" y="6"/>
                  </a:cubicBezTo>
                  <a:cubicBezTo>
                    <a:pt x="151" y="76"/>
                    <a:pt x="151" y="76"/>
                    <a:pt x="151" y="76"/>
                  </a:cubicBezTo>
                  <a:cubicBezTo>
                    <a:pt x="153" y="81"/>
                    <a:pt x="152" y="86"/>
                    <a:pt x="148" y="89"/>
                  </a:cubicBezTo>
                  <a:close/>
                </a:path>
              </a:pathLst>
            </a:custGeom>
            <a:solidFill>
              <a:srgbClr val="333C4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60" name="Freeform 676"/>
            <p:cNvSpPr>
              <a:spLocks/>
            </p:cNvSpPr>
            <p:nvPr/>
          </p:nvSpPr>
          <p:spPr bwMode="auto">
            <a:xfrm>
              <a:off x="7061200" y="4273319"/>
              <a:ext cx="57150" cy="55563"/>
            </a:xfrm>
            <a:custGeom>
              <a:avLst/>
              <a:gdLst>
                <a:gd name="T0" fmla="*/ 45326 w 29"/>
                <a:gd name="T1" fmla="*/ 41672 h 28"/>
                <a:gd name="T2" fmla="*/ 31531 w 29"/>
                <a:gd name="T3" fmla="*/ 49610 h 28"/>
                <a:gd name="T4" fmla="*/ 9853 w 29"/>
                <a:gd name="T5" fmla="*/ 43657 h 28"/>
                <a:gd name="T6" fmla="*/ 3941 w 29"/>
                <a:gd name="T7" fmla="*/ 35719 h 28"/>
                <a:gd name="T8" fmla="*/ 11824 w 29"/>
                <a:gd name="T9" fmla="*/ 11906 h 28"/>
                <a:gd name="T10" fmla="*/ 25619 w 29"/>
                <a:gd name="T11" fmla="*/ 3969 h 28"/>
                <a:gd name="T12" fmla="*/ 47297 w 29"/>
                <a:gd name="T13" fmla="*/ 11906 h 28"/>
                <a:gd name="T14" fmla="*/ 53209 w 29"/>
                <a:gd name="T15" fmla="*/ 17860 h 28"/>
                <a:gd name="T16" fmla="*/ 45326 w 29"/>
                <a:gd name="T17" fmla="*/ 41672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9" h="28">
                  <a:moveTo>
                    <a:pt x="23" y="21"/>
                  </a:moveTo>
                  <a:cubicBezTo>
                    <a:pt x="16" y="25"/>
                    <a:pt x="16" y="25"/>
                    <a:pt x="16" y="25"/>
                  </a:cubicBezTo>
                  <a:cubicBezTo>
                    <a:pt x="12" y="28"/>
                    <a:pt x="7" y="26"/>
                    <a:pt x="5" y="22"/>
                  </a:cubicBezTo>
                  <a:cubicBezTo>
                    <a:pt x="2" y="18"/>
                    <a:pt x="2" y="18"/>
                    <a:pt x="2" y="18"/>
                  </a:cubicBezTo>
                  <a:cubicBezTo>
                    <a:pt x="0" y="14"/>
                    <a:pt x="2" y="9"/>
                    <a:pt x="6" y="6"/>
                  </a:cubicBezTo>
                  <a:cubicBezTo>
                    <a:pt x="13" y="2"/>
                    <a:pt x="13" y="2"/>
                    <a:pt x="13" y="2"/>
                  </a:cubicBezTo>
                  <a:cubicBezTo>
                    <a:pt x="17" y="0"/>
                    <a:pt x="22" y="1"/>
                    <a:pt x="24" y="6"/>
                  </a:cubicBezTo>
                  <a:cubicBezTo>
                    <a:pt x="27" y="9"/>
                    <a:pt x="27" y="9"/>
                    <a:pt x="27" y="9"/>
                  </a:cubicBezTo>
                  <a:cubicBezTo>
                    <a:pt x="29" y="14"/>
                    <a:pt x="28" y="19"/>
                    <a:pt x="23" y="21"/>
                  </a:cubicBezTo>
                  <a:close/>
                </a:path>
              </a:pathLst>
            </a:custGeom>
            <a:solidFill>
              <a:srgbClr val="E2E2E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61" name="Freeform 677"/>
            <p:cNvSpPr>
              <a:spLocks/>
            </p:cNvSpPr>
            <p:nvPr/>
          </p:nvSpPr>
          <p:spPr bwMode="auto">
            <a:xfrm>
              <a:off x="7008813" y="4303481"/>
              <a:ext cx="57150" cy="52388"/>
            </a:xfrm>
            <a:custGeom>
              <a:avLst/>
              <a:gdLst>
                <a:gd name="T0" fmla="*/ 47297 w 29"/>
                <a:gd name="T1" fmla="*/ 40746 h 27"/>
                <a:gd name="T2" fmla="*/ 33502 w 29"/>
                <a:gd name="T3" fmla="*/ 48507 h 27"/>
                <a:gd name="T4" fmla="*/ 9853 w 29"/>
                <a:gd name="T5" fmla="*/ 42687 h 27"/>
                <a:gd name="T6" fmla="*/ 5912 w 29"/>
                <a:gd name="T7" fmla="*/ 34925 h 27"/>
                <a:gd name="T8" fmla="*/ 11824 w 29"/>
                <a:gd name="T9" fmla="*/ 11642 h 27"/>
                <a:gd name="T10" fmla="*/ 25619 w 29"/>
                <a:gd name="T11" fmla="*/ 3881 h 27"/>
                <a:gd name="T12" fmla="*/ 49267 w 29"/>
                <a:gd name="T13" fmla="*/ 9701 h 27"/>
                <a:gd name="T14" fmla="*/ 53209 w 29"/>
                <a:gd name="T15" fmla="*/ 17463 h 27"/>
                <a:gd name="T16" fmla="*/ 47297 w 29"/>
                <a:gd name="T17" fmla="*/ 40746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9" h="27">
                  <a:moveTo>
                    <a:pt x="24" y="21"/>
                  </a:moveTo>
                  <a:cubicBezTo>
                    <a:pt x="17" y="25"/>
                    <a:pt x="17" y="25"/>
                    <a:pt x="17" y="25"/>
                  </a:cubicBezTo>
                  <a:cubicBezTo>
                    <a:pt x="13" y="27"/>
                    <a:pt x="7" y="26"/>
                    <a:pt x="5" y="22"/>
                  </a:cubicBezTo>
                  <a:cubicBezTo>
                    <a:pt x="3" y="18"/>
                    <a:pt x="3" y="18"/>
                    <a:pt x="3" y="18"/>
                  </a:cubicBezTo>
                  <a:cubicBezTo>
                    <a:pt x="0" y="14"/>
                    <a:pt x="2" y="9"/>
                    <a:pt x="6" y="6"/>
                  </a:cubicBezTo>
                  <a:cubicBezTo>
                    <a:pt x="13" y="2"/>
                    <a:pt x="13" y="2"/>
                    <a:pt x="13" y="2"/>
                  </a:cubicBezTo>
                  <a:cubicBezTo>
                    <a:pt x="17" y="0"/>
                    <a:pt x="22" y="1"/>
                    <a:pt x="25" y="5"/>
                  </a:cubicBezTo>
                  <a:cubicBezTo>
                    <a:pt x="27" y="9"/>
                    <a:pt x="27" y="9"/>
                    <a:pt x="27" y="9"/>
                  </a:cubicBezTo>
                  <a:cubicBezTo>
                    <a:pt x="29" y="13"/>
                    <a:pt x="28" y="19"/>
                    <a:pt x="24" y="21"/>
                  </a:cubicBezTo>
                  <a:close/>
                </a:path>
              </a:pathLst>
            </a:custGeom>
            <a:solidFill>
              <a:srgbClr val="E2E2E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62" name="Freeform 678"/>
            <p:cNvSpPr>
              <a:spLocks/>
            </p:cNvSpPr>
            <p:nvPr/>
          </p:nvSpPr>
          <p:spPr bwMode="auto">
            <a:xfrm>
              <a:off x="7112000" y="4243156"/>
              <a:ext cx="58737" cy="55563"/>
            </a:xfrm>
            <a:custGeom>
              <a:avLst/>
              <a:gdLst>
                <a:gd name="T0" fmla="*/ 46585 w 29"/>
                <a:gd name="T1" fmla="*/ 41672 h 28"/>
                <a:gd name="T2" fmla="*/ 32407 w 29"/>
                <a:gd name="T3" fmla="*/ 49610 h 28"/>
                <a:gd name="T4" fmla="*/ 8102 w 29"/>
                <a:gd name="T5" fmla="*/ 43657 h 28"/>
                <a:gd name="T6" fmla="*/ 4051 w 29"/>
                <a:gd name="T7" fmla="*/ 35719 h 28"/>
                <a:gd name="T8" fmla="*/ 10127 w 29"/>
                <a:gd name="T9" fmla="*/ 13891 h 28"/>
                <a:gd name="T10" fmla="*/ 24305 w 29"/>
                <a:gd name="T11" fmla="*/ 5953 h 28"/>
                <a:gd name="T12" fmla="*/ 48610 w 29"/>
                <a:gd name="T13" fmla="*/ 11906 h 28"/>
                <a:gd name="T14" fmla="*/ 52661 w 29"/>
                <a:gd name="T15" fmla="*/ 19844 h 28"/>
                <a:gd name="T16" fmla="*/ 46585 w 29"/>
                <a:gd name="T17" fmla="*/ 41672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9" h="28">
                  <a:moveTo>
                    <a:pt x="23" y="21"/>
                  </a:moveTo>
                  <a:cubicBezTo>
                    <a:pt x="16" y="25"/>
                    <a:pt x="16" y="25"/>
                    <a:pt x="16" y="25"/>
                  </a:cubicBezTo>
                  <a:cubicBezTo>
                    <a:pt x="12" y="28"/>
                    <a:pt x="7" y="26"/>
                    <a:pt x="4" y="22"/>
                  </a:cubicBezTo>
                  <a:cubicBezTo>
                    <a:pt x="2" y="18"/>
                    <a:pt x="2" y="18"/>
                    <a:pt x="2" y="18"/>
                  </a:cubicBezTo>
                  <a:cubicBezTo>
                    <a:pt x="0" y="14"/>
                    <a:pt x="1" y="9"/>
                    <a:pt x="5" y="7"/>
                  </a:cubicBezTo>
                  <a:cubicBezTo>
                    <a:pt x="12" y="3"/>
                    <a:pt x="12" y="3"/>
                    <a:pt x="12" y="3"/>
                  </a:cubicBezTo>
                  <a:cubicBezTo>
                    <a:pt x="16" y="0"/>
                    <a:pt x="22" y="2"/>
                    <a:pt x="24" y="6"/>
                  </a:cubicBezTo>
                  <a:cubicBezTo>
                    <a:pt x="26" y="10"/>
                    <a:pt x="26" y="10"/>
                    <a:pt x="26" y="10"/>
                  </a:cubicBezTo>
                  <a:cubicBezTo>
                    <a:pt x="29" y="14"/>
                    <a:pt x="27" y="19"/>
                    <a:pt x="23" y="21"/>
                  </a:cubicBezTo>
                  <a:close/>
                </a:path>
              </a:pathLst>
            </a:custGeom>
            <a:solidFill>
              <a:srgbClr val="E2E2E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63" name="Freeform 679"/>
            <p:cNvSpPr>
              <a:spLocks/>
            </p:cNvSpPr>
            <p:nvPr/>
          </p:nvSpPr>
          <p:spPr bwMode="auto">
            <a:xfrm>
              <a:off x="7086600" y="4319356"/>
              <a:ext cx="57150" cy="53975"/>
            </a:xfrm>
            <a:custGeom>
              <a:avLst/>
              <a:gdLst>
                <a:gd name="T0" fmla="*/ 47297 w 29"/>
                <a:gd name="T1" fmla="*/ 41981 h 27"/>
                <a:gd name="T2" fmla="*/ 33502 w 29"/>
                <a:gd name="T3" fmla="*/ 49977 h 27"/>
                <a:gd name="T4" fmla="*/ 9853 w 29"/>
                <a:gd name="T5" fmla="*/ 43980 h 27"/>
                <a:gd name="T6" fmla="*/ 5912 w 29"/>
                <a:gd name="T7" fmla="*/ 35983 h 27"/>
                <a:gd name="T8" fmla="*/ 11824 w 29"/>
                <a:gd name="T9" fmla="*/ 11994 h 27"/>
                <a:gd name="T10" fmla="*/ 25619 w 29"/>
                <a:gd name="T11" fmla="*/ 3998 h 27"/>
                <a:gd name="T12" fmla="*/ 49267 w 29"/>
                <a:gd name="T13" fmla="*/ 9995 h 27"/>
                <a:gd name="T14" fmla="*/ 53209 w 29"/>
                <a:gd name="T15" fmla="*/ 17992 h 27"/>
                <a:gd name="T16" fmla="*/ 47297 w 29"/>
                <a:gd name="T17" fmla="*/ 41981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9" h="27">
                  <a:moveTo>
                    <a:pt x="24" y="21"/>
                  </a:moveTo>
                  <a:cubicBezTo>
                    <a:pt x="17" y="25"/>
                    <a:pt x="17" y="25"/>
                    <a:pt x="17" y="25"/>
                  </a:cubicBezTo>
                  <a:cubicBezTo>
                    <a:pt x="12" y="27"/>
                    <a:pt x="7" y="26"/>
                    <a:pt x="5" y="22"/>
                  </a:cubicBezTo>
                  <a:cubicBezTo>
                    <a:pt x="3" y="18"/>
                    <a:pt x="3" y="18"/>
                    <a:pt x="3" y="18"/>
                  </a:cubicBezTo>
                  <a:cubicBezTo>
                    <a:pt x="0" y="14"/>
                    <a:pt x="2" y="9"/>
                    <a:pt x="6" y="6"/>
                  </a:cubicBezTo>
                  <a:cubicBezTo>
                    <a:pt x="13" y="2"/>
                    <a:pt x="13" y="2"/>
                    <a:pt x="13" y="2"/>
                  </a:cubicBezTo>
                  <a:cubicBezTo>
                    <a:pt x="17" y="0"/>
                    <a:pt x="22" y="1"/>
                    <a:pt x="25" y="5"/>
                  </a:cubicBezTo>
                  <a:cubicBezTo>
                    <a:pt x="27" y="9"/>
                    <a:pt x="27" y="9"/>
                    <a:pt x="27" y="9"/>
                  </a:cubicBezTo>
                  <a:cubicBezTo>
                    <a:pt x="29" y="13"/>
                    <a:pt x="28" y="19"/>
                    <a:pt x="24" y="21"/>
                  </a:cubicBezTo>
                  <a:close/>
                </a:path>
              </a:pathLst>
            </a:custGeom>
            <a:solidFill>
              <a:srgbClr val="E2E2E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64" name="Freeform 680"/>
            <p:cNvSpPr>
              <a:spLocks/>
            </p:cNvSpPr>
            <p:nvPr/>
          </p:nvSpPr>
          <p:spPr bwMode="auto">
            <a:xfrm>
              <a:off x="7035800" y="4347931"/>
              <a:ext cx="57150" cy="53975"/>
            </a:xfrm>
            <a:custGeom>
              <a:avLst/>
              <a:gdLst>
                <a:gd name="T0" fmla="*/ 46945 w 28"/>
                <a:gd name="T1" fmla="*/ 41981 h 27"/>
                <a:gd name="T2" fmla="*/ 32657 w 28"/>
                <a:gd name="T3" fmla="*/ 49977 h 27"/>
                <a:gd name="T4" fmla="*/ 8164 w 28"/>
                <a:gd name="T5" fmla="*/ 43980 h 27"/>
                <a:gd name="T6" fmla="*/ 4082 w 28"/>
                <a:gd name="T7" fmla="*/ 35983 h 27"/>
                <a:gd name="T8" fmla="*/ 10205 w 28"/>
                <a:gd name="T9" fmla="*/ 11994 h 27"/>
                <a:gd name="T10" fmla="*/ 24493 w 28"/>
                <a:gd name="T11" fmla="*/ 3998 h 27"/>
                <a:gd name="T12" fmla="*/ 48986 w 28"/>
                <a:gd name="T13" fmla="*/ 9995 h 27"/>
                <a:gd name="T14" fmla="*/ 53068 w 28"/>
                <a:gd name="T15" fmla="*/ 17992 h 27"/>
                <a:gd name="T16" fmla="*/ 46945 w 28"/>
                <a:gd name="T17" fmla="*/ 41981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8" h="27">
                  <a:moveTo>
                    <a:pt x="23" y="21"/>
                  </a:moveTo>
                  <a:cubicBezTo>
                    <a:pt x="16" y="25"/>
                    <a:pt x="16" y="25"/>
                    <a:pt x="16" y="25"/>
                  </a:cubicBezTo>
                  <a:cubicBezTo>
                    <a:pt x="12" y="27"/>
                    <a:pt x="7" y="26"/>
                    <a:pt x="4" y="22"/>
                  </a:cubicBezTo>
                  <a:cubicBezTo>
                    <a:pt x="2" y="18"/>
                    <a:pt x="2" y="18"/>
                    <a:pt x="2" y="18"/>
                  </a:cubicBezTo>
                  <a:cubicBezTo>
                    <a:pt x="0" y="14"/>
                    <a:pt x="1" y="8"/>
                    <a:pt x="5" y="6"/>
                  </a:cubicBezTo>
                  <a:cubicBezTo>
                    <a:pt x="12" y="2"/>
                    <a:pt x="12" y="2"/>
                    <a:pt x="12" y="2"/>
                  </a:cubicBezTo>
                  <a:cubicBezTo>
                    <a:pt x="16" y="0"/>
                    <a:pt x="21" y="1"/>
                    <a:pt x="24" y="5"/>
                  </a:cubicBezTo>
                  <a:cubicBezTo>
                    <a:pt x="26" y="9"/>
                    <a:pt x="26" y="9"/>
                    <a:pt x="26" y="9"/>
                  </a:cubicBezTo>
                  <a:cubicBezTo>
                    <a:pt x="28" y="13"/>
                    <a:pt x="27" y="18"/>
                    <a:pt x="23" y="21"/>
                  </a:cubicBezTo>
                  <a:close/>
                </a:path>
              </a:pathLst>
            </a:custGeom>
            <a:solidFill>
              <a:srgbClr val="E2E2E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65" name="Freeform 681"/>
            <p:cNvSpPr>
              <a:spLocks/>
            </p:cNvSpPr>
            <p:nvPr/>
          </p:nvSpPr>
          <p:spPr bwMode="auto">
            <a:xfrm>
              <a:off x="7137400" y="4289194"/>
              <a:ext cx="58737" cy="55563"/>
            </a:xfrm>
            <a:custGeom>
              <a:avLst/>
              <a:gdLst>
                <a:gd name="T0" fmla="*/ 46585 w 29"/>
                <a:gd name="T1" fmla="*/ 41672 h 28"/>
                <a:gd name="T2" fmla="*/ 32407 w 29"/>
                <a:gd name="T3" fmla="*/ 49610 h 28"/>
                <a:gd name="T4" fmla="*/ 10127 w 29"/>
                <a:gd name="T5" fmla="*/ 43657 h 28"/>
                <a:gd name="T6" fmla="*/ 4051 w 29"/>
                <a:gd name="T7" fmla="*/ 35719 h 28"/>
                <a:gd name="T8" fmla="*/ 10127 w 29"/>
                <a:gd name="T9" fmla="*/ 11906 h 28"/>
                <a:gd name="T10" fmla="*/ 24305 w 29"/>
                <a:gd name="T11" fmla="*/ 3969 h 28"/>
                <a:gd name="T12" fmla="*/ 48610 w 29"/>
                <a:gd name="T13" fmla="*/ 11906 h 28"/>
                <a:gd name="T14" fmla="*/ 52661 w 29"/>
                <a:gd name="T15" fmla="*/ 19844 h 28"/>
                <a:gd name="T16" fmla="*/ 46585 w 29"/>
                <a:gd name="T17" fmla="*/ 41672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9" h="28">
                  <a:moveTo>
                    <a:pt x="23" y="21"/>
                  </a:moveTo>
                  <a:cubicBezTo>
                    <a:pt x="16" y="25"/>
                    <a:pt x="16" y="25"/>
                    <a:pt x="16" y="25"/>
                  </a:cubicBezTo>
                  <a:cubicBezTo>
                    <a:pt x="12" y="28"/>
                    <a:pt x="7" y="26"/>
                    <a:pt x="5" y="22"/>
                  </a:cubicBezTo>
                  <a:cubicBezTo>
                    <a:pt x="2" y="18"/>
                    <a:pt x="2" y="18"/>
                    <a:pt x="2" y="18"/>
                  </a:cubicBezTo>
                  <a:cubicBezTo>
                    <a:pt x="0" y="14"/>
                    <a:pt x="1" y="9"/>
                    <a:pt x="5" y="6"/>
                  </a:cubicBezTo>
                  <a:cubicBezTo>
                    <a:pt x="12" y="2"/>
                    <a:pt x="12" y="2"/>
                    <a:pt x="12" y="2"/>
                  </a:cubicBezTo>
                  <a:cubicBezTo>
                    <a:pt x="17" y="0"/>
                    <a:pt x="22" y="2"/>
                    <a:pt x="24" y="6"/>
                  </a:cubicBezTo>
                  <a:cubicBezTo>
                    <a:pt x="26" y="10"/>
                    <a:pt x="26" y="10"/>
                    <a:pt x="26" y="10"/>
                  </a:cubicBezTo>
                  <a:cubicBezTo>
                    <a:pt x="29" y="14"/>
                    <a:pt x="27" y="19"/>
                    <a:pt x="23" y="21"/>
                  </a:cubicBezTo>
                  <a:close/>
                </a:path>
              </a:pathLst>
            </a:custGeom>
            <a:solidFill>
              <a:srgbClr val="E2E2E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66" name="Freeform 682"/>
            <p:cNvSpPr>
              <a:spLocks/>
            </p:cNvSpPr>
            <p:nvPr/>
          </p:nvSpPr>
          <p:spPr bwMode="auto">
            <a:xfrm>
              <a:off x="7112000" y="4363806"/>
              <a:ext cx="58737" cy="53975"/>
            </a:xfrm>
            <a:custGeom>
              <a:avLst/>
              <a:gdLst>
                <a:gd name="T0" fmla="*/ 48610 w 29"/>
                <a:gd name="T1" fmla="*/ 41981 h 27"/>
                <a:gd name="T2" fmla="*/ 34432 w 29"/>
                <a:gd name="T3" fmla="*/ 49977 h 27"/>
                <a:gd name="T4" fmla="*/ 10127 w 29"/>
                <a:gd name="T5" fmla="*/ 43980 h 27"/>
                <a:gd name="T6" fmla="*/ 6076 w 29"/>
                <a:gd name="T7" fmla="*/ 35983 h 27"/>
                <a:gd name="T8" fmla="*/ 12152 w 29"/>
                <a:gd name="T9" fmla="*/ 11994 h 27"/>
                <a:gd name="T10" fmla="*/ 26330 w 29"/>
                <a:gd name="T11" fmla="*/ 3998 h 27"/>
                <a:gd name="T12" fmla="*/ 50635 w 29"/>
                <a:gd name="T13" fmla="*/ 9995 h 27"/>
                <a:gd name="T14" fmla="*/ 54686 w 29"/>
                <a:gd name="T15" fmla="*/ 17992 h 27"/>
                <a:gd name="T16" fmla="*/ 48610 w 29"/>
                <a:gd name="T17" fmla="*/ 41981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9" h="27">
                  <a:moveTo>
                    <a:pt x="24" y="21"/>
                  </a:moveTo>
                  <a:cubicBezTo>
                    <a:pt x="17" y="25"/>
                    <a:pt x="17" y="25"/>
                    <a:pt x="17" y="25"/>
                  </a:cubicBezTo>
                  <a:cubicBezTo>
                    <a:pt x="13" y="27"/>
                    <a:pt x="7" y="26"/>
                    <a:pt x="5" y="22"/>
                  </a:cubicBezTo>
                  <a:cubicBezTo>
                    <a:pt x="3" y="18"/>
                    <a:pt x="3" y="18"/>
                    <a:pt x="3" y="18"/>
                  </a:cubicBezTo>
                  <a:cubicBezTo>
                    <a:pt x="0" y="14"/>
                    <a:pt x="2" y="8"/>
                    <a:pt x="6" y="6"/>
                  </a:cubicBezTo>
                  <a:cubicBezTo>
                    <a:pt x="13" y="2"/>
                    <a:pt x="13" y="2"/>
                    <a:pt x="13" y="2"/>
                  </a:cubicBezTo>
                  <a:cubicBezTo>
                    <a:pt x="17" y="0"/>
                    <a:pt x="22" y="1"/>
                    <a:pt x="25" y="5"/>
                  </a:cubicBezTo>
                  <a:cubicBezTo>
                    <a:pt x="27" y="9"/>
                    <a:pt x="27" y="9"/>
                    <a:pt x="27" y="9"/>
                  </a:cubicBezTo>
                  <a:cubicBezTo>
                    <a:pt x="29" y="13"/>
                    <a:pt x="28" y="19"/>
                    <a:pt x="24" y="21"/>
                  </a:cubicBezTo>
                  <a:close/>
                </a:path>
              </a:pathLst>
            </a:custGeom>
            <a:solidFill>
              <a:srgbClr val="E2E2E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67" name="Freeform 683"/>
            <p:cNvSpPr>
              <a:spLocks/>
            </p:cNvSpPr>
            <p:nvPr/>
          </p:nvSpPr>
          <p:spPr bwMode="auto">
            <a:xfrm>
              <a:off x="7062788" y="4392381"/>
              <a:ext cx="57150" cy="55563"/>
            </a:xfrm>
            <a:custGeom>
              <a:avLst/>
              <a:gdLst>
                <a:gd name="T0" fmla="*/ 45326 w 29"/>
                <a:gd name="T1" fmla="*/ 43657 h 28"/>
                <a:gd name="T2" fmla="*/ 31531 w 29"/>
                <a:gd name="T3" fmla="*/ 51594 h 28"/>
                <a:gd name="T4" fmla="*/ 7883 w 29"/>
                <a:gd name="T5" fmla="*/ 43657 h 28"/>
                <a:gd name="T6" fmla="*/ 3941 w 29"/>
                <a:gd name="T7" fmla="*/ 37703 h 28"/>
                <a:gd name="T8" fmla="*/ 9853 w 29"/>
                <a:gd name="T9" fmla="*/ 13891 h 28"/>
                <a:gd name="T10" fmla="*/ 23648 w 29"/>
                <a:gd name="T11" fmla="*/ 5953 h 28"/>
                <a:gd name="T12" fmla="*/ 47297 w 29"/>
                <a:gd name="T13" fmla="*/ 11906 h 28"/>
                <a:gd name="T14" fmla="*/ 51238 w 29"/>
                <a:gd name="T15" fmla="*/ 19844 h 28"/>
                <a:gd name="T16" fmla="*/ 45326 w 29"/>
                <a:gd name="T17" fmla="*/ 43657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9" h="28">
                  <a:moveTo>
                    <a:pt x="23" y="22"/>
                  </a:moveTo>
                  <a:cubicBezTo>
                    <a:pt x="16" y="26"/>
                    <a:pt x="16" y="26"/>
                    <a:pt x="16" y="26"/>
                  </a:cubicBezTo>
                  <a:cubicBezTo>
                    <a:pt x="12" y="28"/>
                    <a:pt x="7" y="27"/>
                    <a:pt x="4" y="22"/>
                  </a:cubicBezTo>
                  <a:cubicBezTo>
                    <a:pt x="2" y="19"/>
                    <a:pt x="2" y="19"/>
                    <a:pt x="2" y="19"/>
                  </a:cubicBezTo>
                  <a:cubicBezTo>
                    <a:pt x="0" y="14"/>
                    <a:pt x="1" y="9"/>
                    <a:pt x="5" y="7"/>
                  </a:cubicBezTo>
                  <a:cubicBezTo>
                    <a:pt x="12" y="3"/>
                    <a:pt x="12" y="3"/>
                    <a:pt x="12" y="3"/>
                  </a:cubicBezTo>
                  <a:cubicBezTo>
                    <a:pt x="16" y="0"/>
                    <a:pt x="22" y="2"/>
                    <a:pt x="24" y="6"/>
                  </a:cubicBezTo>
                  <a:cubicBezTo>
                    <a:pt x="26" y="10"/>
                    <a:pt x="26" y="10"/>
                    <a:pt x="26" y="10"/>
                  </a:cubicBezTo>
                  <a:cubicBezTo>
                    <a:pt x="29" y="14"/>
                    <a:pt x="27" y="19"/>
                    <a:pt x="23" y="22"/>
                  </a:cubicBezTo>
                  <a:close/>
                </a:path>
              </a:pathLst>
            </a:custGeom>
            <a:solidFill>
              <a:srgbClr val="E2E2E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68" name="Freeform 684"/>
            <p:cNvSpPr>
              <a:spLocks/>
            </p:cNvSpPr>
            <p:nvPr/>
          </p:nvSpPr>
          <p:spPr bwMode="auto">
            <a:xfrm>
              <a:off x="7164388" y="4335231"/>
              <a:ext cx="57150" cy="53975"/>
            </a:xfrm>
            <a:custGeom>
              <a:avLst/>
              <a:gdLst>
                <a:gd name="T0" fmla="*/ 45326 w 29"/>
                <a:gd name="T1" fmla="*/ 41981 h 27"/>
                <a:gd name="T2" fmla="*/ 31531 w 29"/>
                <a:gd name="T3" fmla="*/ 49977 h 27"/>
                <a:gd name="T4" fmla="*/ 9853 w 29"/>
                <a:gd name="T5" fmla="*/ 43980 h 27"/>
                <a:gd name="T6" fmla="*/ 3941 w 29"/>
                <a:gd name="T7" fmla="*/ 35983 h 27"/>
                <a:gd name="T8" fmla="*/ 11824 w 29"/>
                <a:gd name="T9" fmla="*/ 11994 h 27"/>
                <a:gd name="T10" fmla="*/ 25619 w 29"/>
                <a:gd name="T11" fmla="*/ 3998 h 27"/>
                <a:gd name="T12" fmla="*/ 47297 w 29"/>
                <a:gd name="T13" fmla="*/ 9995 h 27"/>
                <a:gd name="T14" fmla="*/ 53209 w 29"/>
                <a:gd name="T15" fmla="*/ 17992 h 27"/>
                <a:gd name="T16" fmla="*/ 45326 w 29"/>
                <a:gd name="T17" fmla="*/ 41981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9" h="27">
                  <a:moveTo>
                    <a:pt x="23" y="21"/>
                  </a:moveTo>
                  <a:cubicBezTo>
                    <a:pt x="16" y="25"/>
                    <a:pt x="16" y="25"/>
                    <a:pt x="16" y="25"/>
                  </a:cubicBezTo>
                  <a:cubicBezTo>
                    <a:pt x="12" y="27"/>
                    <a:pt x="7" y="26"/>
                    <a:pt x="5" y="22"/>
                  </a:cubicBezTo>
                  <a:cubicBezTo>
                    <a:pt x="2" y="18"/>
                    <a:pt x="2" y="18"/>
                    <a:pt x="2" y="18"/>
                  </a:cubicBezTo>
                  <a:cubicBezTo>
                    <a:pt x="0" y="14"/>
                    <a:pt x="1" y="9"/>
                    <a:pt x="6" y="6"/>
                  </a:cubicBezTo>
                  <a:cubicBezTo>
                    <a:pt x="13" y="2"/>
                    <a:pt x="13" y="2"/>
                    <a:pt x="13" y="2"/>
                  </a:cubicBezTo>
                  <a:cubicBezTo>
                    <a:pt x="17" y="0"/>
                    <a:pt x="22" y="1"/>
                    <a:pt x="24" y="5"/>
                  </a:cubicBezTo>
                  <a:cubicBezTo>
                    <a:pt x="27" y="9"/>
                    <a:pt x="27" y="9"/>
                    <a:pt x="27" y="9"/>
                  </a:cubicBezTo>
                  <a:cubicBezTo>
                    <a:pt x="29" y="13"/>
                    <a:pt x="28" y="19"/>
                    <a:pt x="23" y="21"/>
                  </a:cubicBezTo>
                  <a:close/>
                </a:path>
              </a:pathLst>
            </a:custGeom>
            <a:solidFill>
              <a:srgbClr val="E2E2E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69" name="Freeform 685"/>
            <p:cNvSpPr>
              <a:spLocks/>
            </p:cNvSpPr>
            <p:nvPr/>
          </p:nvSpPr>
          <p:spPr bwMode="auto">
            <a:xfrm>
              <a:off x="7162800" y="4219344"/>
              <a:ext cx="49212" cy="52388"/>
            </a:xfrm>
            <a:custGeom>
              <a:avLst/>
              <a:gdLst>
                <a:gd name="T0" fmla="*/ 43307 w 25"/>
                <a:gd name="T1" fmla="*/ 40298 h 26"/>
                <a:gd name="T2" fmla="*/ 27559 w 25"/>
                <a:gd name="T3" fmla="*/ 50373 h 26"/>
                <a:gd name="T4" fmla="*/ 15748 w 25"/>
                <a:gd name="T5" fmla="*/ 46343 h 26"/>
                <a:gd name="T6" fmla="*/ 1968 w 25"/>
                <a:gd name="T7" fmla="*/ 24179 h 26"/>
                <a:gd name="T8" fmla="*/ 5905 w 25"/>
                <a:gd name="T9" fmla="*/ 12090 h 26"/>
                <a:gd name="T10" fmla="*/ 21653 w 25"/>
                <a:gd name="T11" fmla="*/ 2015 h 26"/>
                <a:gd name="T12" fmla="*/ 33464 w 25"/>
                <a:gd name="T13" fmla="*/ 4030 h 26"/>
                <a:gd name="T14" fmla="*/ 47244 w 25"/>
                <a:gd name="T15" fmla="*/ 28209 h 26"/>
                <a:gd name="T16" fmla="*/ 43307 w 25"/>
                <a:gd name="T17" fmla="*/ 40298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 h="26">
                  <a:moveTo>
                    <a:pt x="22" y="20"/>
                  </a:moveTo>
                  <a:cubicBezTo>
                    <a:pt x="14" y="25"/>
                    <a:pt x="14" y="25"/>
                    <a:pt x="14" y="25"/>
                  </a:cubicBezTo>
                  <a:cubicBezTo>
                    <a:pt x="12" y="26"/>
                    <a:pt x="9" y="25"/>
                    <a:pt x="8" y="23"/>
                  </a:cubicBezTo>
                  <a:cubicBezTo>
                    <a:pt x="1" y="12"/>
                    <a:pt x="1" y="12"/>
                    <a:pt x="1" y="12"/>
                  </a:cubicBezTo>
                  <a:cubicBezTo>
                    <a:pt x="0" y="10"/>
                    <a:pt x="1" y="7"/>
                    <a:pt x="3" y="6"/>
                  </a:cubicBezTo>
                  <a:cubicBezTo>
                    <a:pt x="11" y="1"/>
                    <a:pt x="11" y="1"/>
                    <a:pt x="11" y="1"/>
                  </a:cubicBezTo>
                  <a:cubicBezTo>
                    <a:pt x="13" y="0"/>
                    <a:pt x="16" y="0"/>
                    <a:pt x="17" y="2"/>
                  </a:cubicBezTo>
                  <a:cubicBezTo>
                    <a:pt x="24" y="14"/>
                    <a:pt x="24" y="14"/>
                    <a:pt x="24" y="14"/>
                  </a:cubicBezTo>
                  <a:cubicBezTo>
                    <a:pt x="25" y="16"/>
                    <a:pt x="24" y="19"/>
                    <a:pt x="22" y="20"/>
                  </a:cubicBezTo>
                  <a:close/>
                </a:path>
              </a:pathLst>
            </a:custGeom>
            <a:solidFill>
              <a:srgbClr val="EE2C3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70" name="Freeform 686"/>
            <p:cNvSpPr>
              <a:spLocks/>
            </p:cNvSpPr>
            <p:nvPr/>
          </p:nvSpPr>
          <p:spPr bwMode="auto">
            <a:xfrm>
              <a:off x="7213600" y="4308244"/>
              <a:ext cx="49212" cy="52388"/>
            </a:xfrm>
            <a:custGeom>
              <a:avLst/>
              <a:gdLst>
                <a:gd name="T0" fmla="*/ 43307 w 25"/>
                <a:gd name="T1" fmla="*/ 42313 h 26"/>
                <a:gd name="T2" fmla="*/ 27559 w 25"/>
                <a:gd name="T3" fmla="*/ 50373 h 26"/>
                <a:gd name="T4" fmla="*/ 15748 w 25"/>
                <a:gd name="T5" fmla="*/ 46343 h 26"/>
                <a:gd name="T6" fmla="*/ 3937 w 25"/>
                <a:gd name="T7" fmla="*/ 26194 h 26"/>
                <a:gd name="T8" fmla="*/ 5905 w 25"/>
                <a:gd name="T9" fmla="*/ 12090 h 26"/>
                <a:gd name="T10" fmla="*/ 21653 w 25"/>
                <a:gd name="T11" fmla="*/ 4030 h 26"/>
                <a:gd name="T12" fmla="*/ 35433 w 25"/>
                <a:gd name="T13" fmla="*/ 6045 h 26"/>
                <a:gd name="T14" fmla="*/ 47244 w 25"/>
                <a:gd name="T15" fmla="*/ 28209 h 26"/>
                <a:gd name="T16" fmla="*/ 43307 w 25"/>
                <a:gd name="T17" fmla="*/ 42313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 h="26">
                  <a:moveTo>
                    <a:pt x="22" y="21"/>
                  </a:moveTo>
                  <a:cubicBezTo>
                    <a:pt x="14" y="25"/>
                    <a:pt x="14" y="25"/>
                    <a:pt x="14" y="25"/>
                  </a:cubicBezTo>
                  <a:cubicBezTo>
                    <a:pt x="12" y="26"/>
                    <a:pt x="9" y="26"/>
                    <a:pt x="8" y="23"/>
                  </a:cubicBezTo>
                  <a:cubicBezTo>
                    <a:pt x="2" y="13"/>
                    <a:pt x="2" y="13"/>
                    <a:pt x="2" y="13"/>
                  </a:cubicBezTo>
                  <a:cubicBezTo>
                    <a:pt x="0" y="10"/>
                    <a:pt x="1" y="8"/>
                    <a:pt x="3" y="6"/>
                  </a:cubicBezTo>
                  <a:cubicBezTo>
                    <a:pt x="11" y="2"/>
                    <a:pt x="11" y="2"/>
                    <a:pt x="11" y="2"/>
                  </a:cubicBezTo>
                  <a:cubicBezTo>
                    <a:pt x="14" y="0"/>
                    <a:pt x="16" y="1"/>
                    <a:pt x="18" y="3"/>
                  </a:cubicBezTo>
                  <a:cubicBezTo>
                    <a:pt x="24" y="14"/>
                    <a:pt x="24" y="14"/>
                    <a:pt x="24" y="14"/>
                  </a:cubicBezTo>
                  <a:cubicBezTo>
                    <a:pt x="25" y="16"/>
                    <a:pt x="24" y="19"/>
                    <a:pt x="22" y="21"/>
                  </a:cubicBezTo>
                  <a:close/>
                </a:path>
              </a:pathLst>
            </a:custGeom>
            <a:solidFill>
              <a:srgbClr val="F7F8F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71" name="Freeform 687"/>
            <p:cNvSpPr>
              <a:spLocks/>
            </p:cNvSpPr>
            <p:nvPr/>
          </p:nvSpPr>
          <p:spPr bwMode="auto">
            <a:xfrm>
              <a:off x="7188200" y="4265381"/>
              <a:ext cx="49212" cy="49213"/>
            </a:xfrm>
            <a:custGeom>
              <a:avLst/>
              <a:gdLst>
                <a:gd name="T0" fmla="*/ 41338 w 25"/>
                <a:gd name="T1" fmla="*/ 39370 h 25"/>
                <a:gd name="T2" fmla="*/ 29527 w 25"/>
                <a:gd name="T3" fmla="*/ 47244 h 25"/>
                <a:gd name="T4" fmla="*/ 13779 w 25"/>
                <a:gd name="T5" fmla="*/ 43307 h 25"/>
                <a:gd name="T6" fmla="*/ 3937 w 25"/>
                <a:gd name="T7" fmla="*/ 25591 h 25"/>
                <a:gd name="T8" fmla="*/ 7874 w 25"/>
                <a:gd name="T9" fmla="*/ 9843 h 25"/>
                <a:gd name="T10" fmla="*/ 19685 w 25"/>
                <a:gd name="T11" fmla="*/ 1969 h 25"/>
                <a:gd name="T12" fmla="*/ 35433 w 25"/>
                <a:gd name="T13" fmla="*/ 5906 h 25"/>
                <a:gd name="T14" fmla="*/ 45275 w 25"/>
                <a:gd name="T15" fmla="*/ 25591 h 25"/>
                <a:gd name="T16" fmla="*/ 41338 w 25"/>
                <a:gd name="T17" fmla="*/ 39370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 h="25">
                  <a:moveTo>
                    <a:pt x="21" y="20"/>
                  </a:moveTo>
                  <a:cubicBezTo>
                    <a:pt x="15" y="24"/>
                    <a:pt x="15" y="24"/>
                    <a:pt x="15" y="24"/>
                  </a:cubicBezTo>
                  <a:cubicBezTo>
                    <a:pt x="12" y="25"/>
                    <a:pt x="9" y="24"/>
                    <a:pt x="7" y="22"/>
                  </a:cubicBezTo>
                  <a:cubicBezTo>
                    <a:pt x="2" y="13"/>
                    <a:pt x="2" y="13"/>
                    <a:pt x="2" y="13"/>
                  </a:cubicBezTo>
                  <a:cubicBezTo>
                    <a:pt x="0" y="10"/>
                    <a:pt x="1" y="7"/>
                    <a:pt x="4" y="5"/>
                  </a:cubicBezTo>
                  <a:cubicBezTo>
                    <a:pt x="10" y="1"/>
                    <a:pt x="10" y="1"/>
                    <a:pt x="10" y="1"/>
                  </a:cubicBezTo>
                  <a:cubicBezTo>
                    <a:pt x="13" y="0"/>
                    <a:pt x="16" y="1"/>
                    <a:pt x="18" y="3"/>
                  </a:cubicBezTo>
                  <a:cubicBezTo>
                    <a:pt x="23" y="13"/>
                    <a:pt x="23" y="13"/>
                    <a:pt x="23" y="13"/>
                  </a:cubicBezTo>
                  <a:cubicBezTo>
                    <a:pt x="25" y="15"/>
                    <a:pt x="24" y="19"/>
                    <a:pt x="21" y="20"/>
                  </a:cubicBezTo>
                  <a:close/>
                </a:path>
              </a:pathLst>
            </a:custGeom>
            <a:solidFill>
              <a:srgbClr val="E2E2E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72" name="Freeform 688"/>
            <p:cNvSpPr>
              <a:spLocks/>
            </p:cNvSpPr>
            <p:nvPr/>
          </p:nvSpPr>
          <p:spPr bwMode="auto">
            <a:xfrm>
              <a:off x="6959600" y="4163781"/>
              <a:ext cx="215900" cy="128588"/>
            </a:xfrm>
            <a:custGeom>
              <a:avLst/>
              <a:gdLst>
                <a:gd name="T0" fmla="*/ 215900 w 136"/>
                <a:gd name="T1" fmla="*/ 6350 h 81"/>
                <a:gd name="T2" fmla="*/ 1588 w 136"/>
                <a:gd name="T3" fmla="*/ 128588 h 81"/>
                <a:gd name="T4" fmla="*/ 0 w 136"/>
                <a:gd name="T5" fmla="*/ 123825 h 81"/>
                <a:gd name="T6" fmla="*/ 214313 w 136"/>
                <a:gd name="T7" fmla="*/ 0 h 81"/>
                <a:gd name="T8" fmla="*/ 215900 w 136"/>
                <a:gd name="T9" fmla="*/ 6350 h 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6" h="81">
                  <a:moveTo>
                    <a:pt x="136" y="4"/>
                  </a:moveTo>
                  <a:lnTo>
                    <a:pt x="1" y="81"/>
                  </a:lnTo>
                  <a:lnTo>
                    <a:pt x="0" y="78"/>
                  </a:lnTo>
                  <a:lnTo>
                    <a:pt x="135" y="0"/>
                  </a:lnTo>
                  <a:lnTo>
                    <a:pt x="136" y="4"/>
                  </a:lnTo>
                  <a:close/>
                </a:path>
              </a:pathLst>
            </a:custGeom>
            <a:solidFill>
              <a:srgbClr val="333C4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73" name="Freeform 689"/>
            <p:cNvSpPr>
              <a:spLocks/>
            </p:cNvSpPr>
            <p:nvPr/>
          </p:nvSpPr>
          <p:spPr bwMode="auto">
            <a:xfrm>
              <a:off x="9320213" y="4790844"/>
              <a:ext cx="55562" cy="125413"/>
            </a:xfrm>
            <a:custGeom>
              <a:avLst/>
              <a:gdLst>
                <a:gd name="T0" fmla="*/ 45640 w 28"/>
                <a:gd name="T1" fmla="*/ 73655 h 63"/>
                <a:gd name="T2" fmla="*/ 55562 w 28"/>
                <a:gd name="T3" fmla="*/ 21898 h 63"/>
                <a:gd name="T4" fmla="*/ 17859 w 28"/>
                <a:gd name="T5" fmla="*/ 27870 h 63"/>
                <a:gd name="T6" fmla="*/ 3969 w 28"/>
                <a:gd name="T7" fmla="*/ 107497 h 63"/>
                <a:gd name="T8" fmla="*/ 45640 w 28"/>
                <a:gd name="T9" fmla="*/ 73655 h 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63">
                  <a:moveTo>
                    <a:pt x="23" y="37"/>
                  </a:moveTo>
                  <a:cubicBezTo>
                    <a:pt x="28" y="11"/>
                    <a:pt x="28" y="11"/>
                    <a:pt x="28" y="11"/>
                  </a:cubicBezTo>
                  <a:cubicBezTo>
                    <a:pt x="28" y="11"/>
                    <a:pt x="21" y="0"/>
                    <a:pt x="9" y="14"/>
                  </a:cubicBezTo>
                  <a:cubicBezTo>
                    <a:pt x="9" y="14"/>
                    <a:pt x="0" y="46"/>
                    <a:pt x="2" y="54"/>
                  </a:cubicBezTo>
                  <a:cubicBezTo>
                    <a:pt x="4" y="63"/>
                    <a:pt x="23" y="37"/>
                    <a:pt x="23" y="37"/>
                  </a:cubicBezTo>
                  <a:close/>
                </a:path>
              </a:pathLst>
            </a:custGeom>
            <a:solidFill>
              <a:srgbClr val="FED4A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74" name="Freeform 690"/>
            <p:cNvSpPr>
              <a:spLocks/>
            </p:cNvSpPr>
            <p:nvPr/>
          </p:nvSpPr>
          <p:spPr bwMode="auto">
            <a:xfrm>
              <a:off x="7650163" y="4530494"/>
              <a:ext cx="565150" cy="630238"/>
            </a:xfrm>
            <a:custGeom>
              <a:avLst/>
              <a:gdLst>
                <a:gd name="T0" fmla="*/ 441325 w 356"/>
                <a:gd name="T1" fmla="*/ 25400 h 397"/>
                <a:gd name="T2" fmla="*/ 398463 w 356"/>
                <a:gd name="T3" fmla="*/ 11113 h 397"/>
                <a:gd name="T4" fmla="*/ 361950 w 356"/>
                <a:gd name="T5" fmla="*/ 36513 h 397"/>
                <a:gd name="T6" fmla="*/ 319088 w 356"/>
                <a:gd name="T7" fmla="*/ 23813 h 397"/>
                <a:gd name="T8" fmla="*/ 282575 w 356"/>
                <a:gd name="T9" fmla="*/ 49213 h 397"/>
                <a:gd name="T10" fmla="*/ 238125 w 356"/>
                <a:gd name="T11" fmla="*/ 36513 h 397"/>
                <a:gd name="T12" fmla="*/ 203200 w 356"/>
                <a:gd name="T13" fmla="*/ 61913 h 397"/>
                <a:gd name="T14" fmla="*/ 158750 w 356"/>
                <a:gd name="T15" fmla="*/ 49213 h 397"/>
                <a:gd name="T16" fmla="*/ 123825 w 356"/>
                <a:gd name="T17" fmla="*/ 74613 h 397"/>
                <a:gd name="T18" fmla="*/ 79375 w 356"/>
                <a:gd name="T19" fmla="*/ 61913 h 397"/>
                <a:gd name="T20" fmla="*/ 42863 w 356"/>
                <a:gd name="T21" fmla="*/ 87313 h 397"/>
                <a:gd name="T22" fmla="*/ 0 w 356"/>
                <a:gd name="T23" fmla="*/ 73025 h 397"/>
                <a:gd name="T24" fmla="*/ 3175 w 356"/>
                <a:gd name="T25" fmla="*/ 93663 h 397"/>
                <a:gd name="T26" fmla="*/ 38100 w 356"/>
                <a:gd name="T27" fmla="*/ 312738 h 397"/>
                <a:gd name="T28" fmla="*/ 87313 w 356"/>
                <a:gd name="T29" fmla="*/ 630238 h 397"/>
                <a:gd name="T30" fmla="*/ 565150 w 356"/>
                <a:gd name="T31" fmla="*/ 557213 h 397"/>
                <a:gd name="T32" fmla="*/ 515938 w 356"/>
                <a:gd name="T33" fmla="*/ 238125 h 397"/>
                <a:gd name="T34" fmla="*/ 481013 w 356"/>
                <a:gd name="T35" fmla="*/ 19050 h 397"/>
                <a:gd name="T36" fmla="*/ 477838 w 356"/>
                <a:gd name="T37" fmla="*/ 0 h 397"/>
                <a:gd name="T38" fmla="*/ 441325 w 356"/>
                <a:gd name="T39" fmla="*/ 25400 h 39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56" h="397">
                  <a:moveTo>
                    <a:pt x="278" y="16"/>
                  </a:moveTo>
                  <a:lnTo>
                    <a:pt x="251" y="7"/>
                  </a:lnTo>
                  <a:lnTo>
                    <a:pt x="228" y="23"/>
                  </a:lnTo>
                  <a:lnTo>
                    <a:pt x="201" y="15"/>
                  </a:lnTo>
                  <a:lnTo>
                    <a:pt x="178" y="31"/>
                  </a:lnTo>
                  <a:lnTo>
                    <a:pt x="150" y="23"/>
                  </a:lnTo>
                  <a:lnTo>
                    <a:pt x="128" y="39"/>
                  </a:lnTo>
                  <a:lnTo>
                    <a:pt x="100" y="31"/>
                  </a:lnTo>
                  <a:lnTo>
                    <a:pt x="78" y="47"/>
                  </a:lnTo>
                  <a:lnTo>
                    <a:pt x="50" y="39"/>
                  </a:lnTo>
                  <a:lnTo>
                    <a:pt x="27" y="55"/>
                  </a:lnTo>
                  <a:lnTo>
                    <a:pt x="0" y="46"/>
                  </a:lnTo>
                  <a:lnTo>
                    <a:pt x="2" y="59"/>
                  </a:lnTo>
                  <a:lnTo>
                    <a:pt x="24" y="197"/>
                  </a:lnTo>
                  <a:lnTo>
                    <a:pt x="55" y="397"/>
                  </a:lnTo>
                  <a:lnTo>
                    <a:pt x="356" y="351"/>
                  </a:lnTo>
                  <a:lnTo>
                    <a:pt x="325" y="150"/>
                  </a:lnTo>
                  <a:lnTo>
                    <a:pt x="303" y="12"/>
                  </a:lnTo>
                  <a:lnTo>
                    <a:pt x="301" y="0"/>
                  </a:lnTo>
                  <a:lnTo>
                    <a:pt x="278" y="16"/>
                  </a:lnTo>
                  <a:close/>
                </a:path>
              </a:pathLst>
            </a:custGeom>
            <a:solidFill>
              <a:srgbClr val="F3F3F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75" name="Freeform 691"/>
            <p:cNvSpPr>
              <a:spLocks/>
            </p:cNvSpPr>
            <p:nvPr/>
          </p:nvSpPr>
          <p:spPr bwMode="auto">
            <a:xfrm>
              <a:off x="7689850" y="4589231"/>
              <a:ext cx="423862" cy="117475"/>
            </a:xfrm>
            <a:custGeom>
              <a:avLst/>
              <a:gdLst>
                <a:gd name="T0" fmla="*/ 417892 w 213"/>
                <a:gd name="T1" fmla="*/ 53760 h 59"/>
                <a:gd name="T2" fmla="*/ 13930 w 213"/>
                <a:gd name="T3" fmla="*/ 115484 h 59"/>
                <a:gd name="T4" fmla="*/ 7960 w 213"/>
                <a:gd name="T5" fmla="*/ 111502 h 59"/>
                <a:gd name="T6" fmla="*/ 0 w 213"/>
                <a:gd name="T7" fmla="*/ 71680 h 59"/>
                <a:gd name="T8" fmla="*/ 5970 w 213"/>
                <a:gd name="T9" fmla="*/ 63715 h 59"/>
                <a:gd name="T10" fmla="*/ 409932 w 213"/>
                <a:gd name="T11" fmla="*/ 0 h 59"/>
                <a:gd name="T12" fmla="*/ 417892 w 213"/>
                <a:gd name="T13" fmla="*/ 5973 h 59"/>
                <a:gd name="T14" fmla="*/ 423862 w 213"/>
                <a:gd name="T15" fmla="*/ 45795 h 59"/>
                <a:gd name="T16" fmla="*/ 417892 w 213"/>
                <a:gd name="T17" fmla="*/ 53760 h 5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3" h="59">
                  <a:moveTo>
                    <a:pt x="210" y="27"/>
                  </a:moveTo>
                  <a:cubicBezTo>
                    <a:pt x="7" y="58"/>
                    <a:pt x="7" y="58"/>
                    <a:pt x="7" y="58"/>
                  </a:cubicBezTo>
                  <a:cubicBezTo>
                    <a:pt x="6" y="59"/>
                    <a:pt x="4" y="57"/>
                    <a:pt x="4" y="56"/>
                  </a:cubicBezTo>
                  <a:cubicBezTo>
                    <a:pt x="0" y="36"/>
                    <a:pt x="0" y="36"/>
                    <a:pt x="0" y="36"/>
                  </a:cubicBezTo>
                  <a:cubicBezTo>
                    <a:pt x="0" y="34"/>
                    <a:pt x="1" y="32"/>
                    <a:pt x="3" y="32"/>
                  </a:cubicBezTo>
                  <a:cubicBezTo>
                    <a:pt x="206" y="0"/>
                    <a:pt x="206" y="0"/>
                    <a:pt x="206" y="0"/>
                  </a:cubicBezTo>
                  <a:cubicBezTo>
                    <a:pt x="208" y="0"/>
                    <a:pt x="209" y="1"/>
                    <a:pt x="210" y="3"/>
                  </a:cubicBezTo>
                  <a:cubicBezTo>
                    <a:pt x="213" y="23"/>
                    <a:pt x="213" y="23"/>
                    <a:pt x="213" y="23"/>
                  </a:cubicBezTo>
                  <a:cubicBezTo>
                    <a:pt x="213" y="25"/>
                    <a:pt x="212" y="27"/>
                    <a:pt x="210" y="27"/>
                  </a:cubicBezTo>
                  <a:close/>
                </a:path>
              </a:pathLst>
            </a:custGeom>
            <a:solidFill>
              <a:srgbClr val="EE2C3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76" name="Freeform 692"/>
            <p:cNvSpPr>
              <a:spLocks/>
            </p:cNvSpPr>
            <p:nvPr/>
          </p:nvSpPr>
          <p:spPr bwMode="auto">
            <a:xfrm>
              <a:off x="7700963" y="4711469"/>
              <a:ext cx="144462" cy="166688"/>
            </a:xfrm>
            <a:custGeom>
              <a:avLst/>
              <a:gdLst>
                <a:gd name="T0" fmla="*/ 138443 w 72"/>
                <a:gd name="T1" fmla="*/ 148829 h 84"/>
                <a:gd name="T2" fmla="*/ 30096 w 72"/>
                <a:gd name="T3" fmla="*/ 164704 h 84"/>
                <a:gd name="T4" fmla="*/ 22071 w 72"/>
                <a:gd name="T5" fmla="*/ 160735 h 84"/>
                <a:gd name="T6" fmla="*/ 0 w 72"/>
                <a:gd name="T7" fmla="*/ 23813 h 84"/>
                <a:gd name="T8" fmla="*/ 6019 w 72"/>
                <a:gd name="T9" fmla="*/ 17859 h 84"/>
                <a:gd name="T10" fmla="*/ 116372 w 72"/>
                <a:gd name="T11" fmla="*/ 0 h 84"/>
                <a:gd name="T12" fmla="*/ 122391 w 72"/>
                <a:gd name="T13" fmla="*/ 5953 h 84"/>
                <a:gd name="T14" fmla="*/ 144462 w 72"/>
                <a:gd name="T15" fmla="*/ 140891 h 84"/>
                <a:gd name="T16" fmla="*/ 138443 w 72"/>
                <a:gd name="T17" fmla="*/ 148829 h 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2" h="84">
                  <a:moveTo>
                    <a:pt x="69" y="75"/>
                  </a:moveTo>
                  <a:cubicBezTo>
                    <a:pt x="15" y="83"/>
                    <a:pt x="15" y="83"/>
                    <a:pt x="15" y="83"/>
                  </a:cubicBezTo>
                  <a:cubicBezTo>
                    <a:pt x="13" y="84"/>
                    <a:pt x="11" y="82"/>
                    <a:pt x="11" y="81"/>
                  </a:cubicBezTo>
                  <a:cubicBezTo>
                    <a:pt x="0" y="12"/>
                    <a:pt x="0" y="12"/>
                    <a:pt x="0" y="12"/>
                  </a:cubicBezTo>
                  <a:cubicBezTo>
                    <a:pt x="0" y="11"/>
                    <a:pt x="1" y="9"/>
                    <a:pt x="3" y="9"/>
                  </a:cubicBezTo>
                  <a:cubicBezTo>
                    <a:pt x="58" y="0"/>
                    <a:pt x="58" y="0"/>
                    <a:pt x="58" y="0"/>
                  </a:cubicBezTo>
                  <a:cubicBezTo>
                    <a:pt x="59" y="0"/>
                    <a:pt x="61" y="1"/>
                    <a:pt x="61" y="3"/>
                  </a:cubicBezTo>
                  <a:cubicBezTo>
                    <a:pt x="72" y="71"/>
                    <a:pt x="72" y="71"/>
                    <a:pt x="72" y="71"/>
                  </a:cubicBezTo>
                  <a:cubicBezTo>
                    <a:pt x="72" y="73"/>
                    <a:pt x="71" y="75"/>
                    <a:pt x="69" y="75"/>
                  </a:cubicBezTo>
                  <a:close/>
                </a:path>
              </a:pathLst>
            </a:custGeom>
            <a:solidFill>
              <a:srgbClr val="D7D6D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77" name="Freeform 693"/>
            <p:cNvSpPr>
              <a:spLocks/>
            </p:cNvSpPr>
            <p:nvPr/>
          </p:nvSpPr>
          <p:spPr bwMode="auto">
            <a:xfrm>
              <a:off x="7727950" y="4874981"/>
              <a:ext cx="155575" cy="242888"/>
            </a:xfrm>
            <a:custGeom>
              <a:avLst/>
              <a:gdLst>
                <a:gd name="T0" fmla="*/ 147597 w 78"/>
                <a:gd name="T1" fmla="*/ 226961 h 122"/>
                <a:gd name="T2" fmla="*/ 41886 w 78"/>
                <a:gd name="T3" fmla="*/ 242888 h 122"/>
                <a:gd name="T4" fmla="*/ 33907 w 78"/>
                <a:gd name="T5" fmla="*/ 236915 h 122"/>
                <a:gd name="T6" fmla="*/ 0 w 78"/>
                <a:gd name="T7" fmla="*/ 25882 h 122"/>
                <a:gd name="T8" fmla="*/ 5984 w 78"/>
                <a:gd name="T9" fmla="*/ 15927 h 122"/>
                <a:gd name="T10" fmla="*/ 113689 w 78"/>
                <a:gd name="T11" fmla="*/ 0 h 122"/>
                <a:gd name="T12" fmla="*/ 121668 w 78"/>
                <a:gd name="T13" fmla="*/ 5973 h 122"/>
                <a:gd name="T14" fmla="*/ 155575 w 78"/>
                <a:gd name="T15" fmla="*/ 217006 h 122"/>
                <a:gd name="T16" fmla="*/ 147597 w 78"/>
                <a:gd name="T17" fmla="*/ 226961 h 1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8" h="122">
                  <a:moveTo>
                    <a:pt x="74" y="114"/>
                  </a:moveTo>
                  <a:cubicBezTo>
                    <a:pt x="21" y="122"/>
                    <a:pt x="21" y="122"/>
                    <a:pt x="21" y="122"/>
                  </a:cubicBezTo>
                  <a:cubicBezTo>
                    <a:pt x="19" y="122"/>
                    <a:pt x="17" y="121"/>
                    <a:pt x="17" y="119"/>
                  </a:cubicBezTo>
                  <a:cubicBezTo>
                    <a:pt x="0" y="13"/>
                    <a:pt x="0" y="13"/>
                    <a:pt x="0" y="13"/>
                  </a:cubicBezTo>
                  <a:cubicBezTo>
                    <a:pt x="0" y="11"/>
                    <a:pt x="1" y="9"/>
                    <a:pt x="3" y="8"/>
                  </a:cubicBezTo>
                  <a:cubicBezTo>
                    <a:pt x="57" y="0"/>
                    <a:pt x="57" y="0"/>
                    <a:pt x="57" y="0"/>
                  </a:cubicBezTo>
                  <a:cubicBezTo>
                    <a:pt x="59" y="0"/>
                    <a:pt x="61" y="1"/>
                    <a:pt x="61" y="3"/>
                  </a:cubicBezTo>
                  <a:cubicBezTo>
                    <a:pt x="78" y="109"/>
                    <a:pt x="78" y="109"/>
                    <a:pt x="78" y="109"/>
                  </a:cubicBezTo>
                  <a:cubicBezTo>
                    <a:pt x="78" y="111"/>
                    <a:pt x="76" y="113"/>
                    <a:pt x="74" y="114"/>
                  </a:cubicBezTo>
                  <a:close/>
                </a:path>
              </a:pathLst>
            </a:custGeom>
            <a:solidFill>
              <a:srgbClr val="D7D6D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78" name="Freeform 694"/>
            <p:cNvSpPr>
              <a:spLocks/>
            </p:cNvSpPr>
            <p:nvPr/>
          </p:nvSpPr>
          <p:spPr bwMode="auto">
            <a:xfrm>
              <a:off x="7840663" y="4665431"/>
              <a:ext cx="282575" cy="85725"/>
            </a:xfrm>
            <a:custGeom>
              <a:avLst/>
              <a:gdLst>
                <a:gd name="T0" fmla="*/ 278595 w 142"/>
                <a:gd name="T1" fmla="*/ 43859 h 43"/>
                <a:gd name="T2" fmla="*/ 11940 w 142"/>
                <a:gd name="T3" fmla="*/ 85725 h 43"/>
                <a:gd name="T4" fmla="*/ 5970 w 142"/>
                <a:gd name="T5" fmla="*/ 81738 h 43"/>
                <a:gd name="T6" fmla="*/ 0 w 142"/>
                <a:gd name="T7" fmla="*/ 47847 h 43"/>
                <a:gd name="T8" fmla="*/ 3980 w 142"/>
                <a:gd name="T9" fmla="*/ 41866 h 43"/>
                <a:gd name="T10" fmla="*/ 272625 w 142"/>
                <a:gd name="T11" fmla="*/ 0 h 43"/>
                <a:gd name="T12" fmla="*/ 276605 w 142"/>
                <a:gd name="T13" fmla="*/ 3987 h 43"/>
                <a:gd name="T14" fmla="*/ 282575 w 142"/>
                <a:gd name="T15" fmla="*/ 37878 h 43"/>
                <a:gd name="T16" fmla="*/ 278595 w 142"/>
                <a:gd name="T17" fmla="*/ 43859 h 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42" h="43">
                  <a:moveTo>
                    <a:pt x="140" y="22"/>
                  </a:moveTo>
                  <a:cubicBezTo>
                    <a:pt x="6" y="43"/>
                    <a:pt x="6" y="43"/>
                    <a:pt x="6" y="43"/>
                  </a:cubicBezTo>
                  <a:cubicBezTo>
                    <a:pt x="4" y="43"/>
                    <a:pt x="3" y="42"/>
                    <a:pt x="3" y="41"/>
                  </a:cubicBezTo>
                  <a:cubicBezTo>
                    <a:pt x="0" y="24"/>
                    <a:pt x="0" y="24"/>
                    <a:pt x="0" y="24"/>
                  </a:cubicBezTo>
                  <a:cubicBezTo>
                    <a:pt x="0" y="22"/>
                    <a:pt x="1" y="21"/>
                    <a:pt x="2" y="21"/>
                  </a:cubicBezTo>
                  <a:cubicBezTo>
                    <a:pt x="137" y="0"/>
                    <a:pt x="137" y="0"/>
                    <a:pt x="137" y="0"/>
                  </a:cubicBezTo>
                  <a:cubicBezTo>
                    <a:pt x="138" y="0"/>
                    <a:pt x="139" y="1"/>
                    <a:pt x="139" y="2"/>
                  </a:cubicBezTo>
                  <a:cubicBezTo>
                    <a:pt x="142" y="19"/>
                    <a:pt x="142" y="19"/>
                    <a:pt x="142" y="19"/>
                  </a:cubicBezTo>
                  <a:cubicBezTo>
                    <a:pt x="142" y="20"/>
                    <a:pt x="141" y="21"/>
                    <a:pt x="140" y="22"/>
                  </a:cubicBezTo>
                  <a:close/>
                </a:path>
              </a:pathLst>
            </a:custGeom>
            <a:solidFill>
              <a:srgbClr val="D7D6D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79" name="Freeform 695"/>
            <p:cNvSpPr>
              <a:spLocks/>
            </p:cNvSpPr>
            <p:nvPr/>
          </p:nvSpPr>
          <p:spPr bwMode="auto">
            <a:xfrm>
              <a:off x="7848600" y="4720994"/>
              <a:ext cx="280987" cy="69850"/>
            </a:xfrm>
            <a:custGeom>
              <a:avLst/>
              <a:gdLst>
                <a:gd name="T0" fmla="*/ 280987 w 177"/>
                <a:gd name="T1" fmla="*/ 25400 h 44"/>
                <a:gd name="T2" fmla="*/ 4762 w 177"/>
                <a:gd name="T3" fmla="*/ 69850 h 44"/>
                <a:gd name="T4" fmla="*/ 0 w 177"/>
                <a:gd name="T5" fmla="*/ 44450 h 44"/>
                <a:gd name="T6" fmla="*/ 277812 w 177"/>
                <a:gd name="T7" fmla="*/ 0 h 44"/>
                <a:gd name="T8" fmla="*/ 280987 w 177"/>
                <a:gd name="T9" fmla="*/ 25400 h 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7" h="44">
                  <a:moveTo>
                    <a:pt x="177" y="16"/>
                  </a:moveTo>
                  <a:lnTo>
                    <a:pt x="3" y="44"/>
                  </a:lnTo>
                  <a:lnTo>
                    <a:pt x="0" y="28"/>
                  </a:lnTo>
                  <a:lnTo>
                    <a:pt x="175" y="0"/>
                  </a:lnTo>
                  <a:lnTo>
                    <a:pt x="177" y="16"/>
                  </a:lnTo>
                  <a:close/>
                </a:path>
              </a:pathLst>
            </a:custGeom>
            <a:solidFill>
              <a:srgbClr val="D7D6D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80" name="Freeform 696"/>
            <p:cNvSpPr>
              <a:spLocks/>
            </p:cNvSpPr>
            <p:nvPr/>
          </p:nvSpPr>
          <p:spPr bwMode="auto">
            <a:xfrm>
              <a:off x="7856538" y="4768619"/>
              <a:ext cx="279400" cy="53975"/>
            </a:xfrm>
            <a:custGeom>
              <a:avLst/>
              <a:gdLst>
                <a:gd name="T0" fmla="*/ 277404 w 140"/>
                <a:gd name="T1" fmla="*/ 9995 h 27"/>
                <a:gd name="T2" fmla="*/ 3991 w 140"/>
                <a:gd name="T3" fmla="*/ 53975 h 27"/>
                <a:gd name="T4" fmla="*/ 1996 w 140"/>
                <a:gd name="T5" fmla="*/ 49977 h 27"/>
                <a:gd name="T6" fmla="*/ 0 w 140"/>
                <a:gd name="T7" fmla="*/ 43980 h 27"/>
                <a:gd name="T8" fmla="*/ 1996 w 140"/>
                <a:gd name="T9" fmla="*/ 41981 h 27"/>
                <a:gd name="T10" fmla="*/ 275409 w 140"/>
                <a:gd name="T11" fmla="*/ 0 h 27"/>
                <a:gd name="T12" fmla="*/ 277404 w 140"/>
                <a:gd name="T13" fmla="*/ 1999 h 27"/>
                <a:gd name="T14" fmla="*/ 279400 w 140"/>
                <a:gd name="T15" fmla="*/ 7996 h 27"/>
                <a:gd name="T16" fmla="*/ 277404 w 140"/>
                <a:gd name="T17" fmla="*/ 9995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40" h="27">
                  <a:moveTo>
                    <a:pt x="139" y="5"/>
                  </a:moveTo>
                  <a:cubicBezTo>
                    <a:pt x="2" y="27"/>
                    <a:pt x="2" y="27"/>
                    <a:pt x="2" y="27"/>
                  </a:cubicBezTo>
                  <a:cubicBezTo>
                    <a:pt x="1" y="27"/>
                    <a:pt x="1" y="26"/>
                    <a:pt x="1" y="25"/>
                  </a:cubicBezTo>
                  <a:cubicBezTo>
                    <a:pt x="0" y="22"/>
                    <a:pt x="0" y="22"/>
                    <a:pt x="0" y="22"/>
                  </a:cubicBezTo>
                  <a:cubicBezTo>
                    <a:pt x="0" y="22"/>
                    <a:pt x="0" y="21"/>
                    <a:pt x="1" y="21"/>
                  </a:cubicBezTo>
                  <a:cubicBezTo>
                    <a:pt x="138" y="0"/>
                    <a:pt x="138" y="0"/>
                    <a:pt x="138" y="0"/>
                  </a:cubicBezTo>
                  <a:cubicBezTo>
                    <a:pt x="138" y="0"/>
                    <a:pt x="139" y="0"/>
                    <a:pt x="139" y="1"/>
                  </a:cubicBezTo>
                  <a:cubicBezTo>
                    <a:pt x="140" y="4"/>
                    <a:pt x="140" y="4"/>
                    <a:pt x="140" y="4"/>
                  </a:cubicBezTo>
                  <a:cubicBezTo>
                    <a:pt x="140" y="4"/>
                    <a:pt x="139" y="5"/>
                    <a:pt x="139" y="5"/>
                  </a:cubicBezTo>
                  <a:close/>
                </a:path>
              </a:pathLst>
            </a:custGeom>
            <a:solidFill>
              <a:srgbClr val="D7D6D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81" name="Freeform 697"/>
            <p:cNvSpPr>
              <a:spLocks/>
            </p:cNvSpPr>
            <p:nvPr/>
          </p:nvSpPr>
          <p:spPr bwMode="auto">
            <a:xfrm>
              <a:off x="7861300" y="4789256"/>
              <a:ext cx="276225" cy="53975"/>
            </a:xfrm>
            <a:custGeom>
              <a:avLst/>
              <a:gdLst>
                <a:gd name="T0" fmla="*/ 274238 w 139"/>
                <a:gd name="T1" fmla="*/ 11994 h 27"/>
                <a:gd name="T2" fmla="*/ 3974 w 139"/>
                <a:gd name="T3" fmla="*/ 53975 h 27"/>
                <a:gd name="T4" fmla="*/ 0 w 139"/>
                <a:gd name="T5" fmla="*/ 51976 h 27"/>
                <a:gd name="T6" fmla="*/ 0 w 139"/>
                <a:gd name="T7" fmla="*/ 45979 h 27"/>
                <a:gd name="T8" fmla="*/ 1987 w 139"/>
                <a:gd name="T9" fmla="*/ 41981 h 27"/>
                <a:gd name="T10" fmla="*/ 272251 w 139"/>
                <a:gd name="T11" fmla="*/ 0 h 27"/>
                <a:gd name="T12" fmla="*/ 276225 w 139"/>
                <a:gd name="T13" fmla="*/ 1999 h 27"/>
                <a:gd name="T14" fmla="*/ 276225 w 139"/>
                <a:gd name="T15" fmla="*/ 7996 h 27"/>
                <a:gd name="T16" fmla="*/ 274238 w 139"/>
                <a:gd name="T17" fmla="*/ 11994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9" h="27">
                  <a:moveTo>
                    <a:pt x="138" y="6"/>
                  </a:moveTo>
                  <a:cubicBezTo>
                    <a:pt x="2" y="27"/>
                    <a:pt x="2" y="27"/>
                    <a:pt x="2" y="27"/>
                  </a:cubicBezTo>
                  <a:cubicBezTo>
                    <a:pt x="1" y="27"/>
                    <a:pt x="0" y="26"/>
                    <a:pt x="0" y="26"/>
                  </a:cubicBezTo>
                  <a:cubicBezTo>
                    <a:pt x="0" y="23"/>
                    <a:pt x="0" y="23"/>
                    <a:pt x="0" y="23"/>
                  </a:cubicBezTo>
                  <a:cubicBezTo>
                    <a:pt x="0" y="22"/>
                    <a:pt x="0" y="21"/>
                    <a:pt x="1" y="21"/>
                  </a:cubicBezTo>
                  <a:cubicBezTo>
                    <a:pt x="137" y="0"/>
                    <a:pt x="137" y="0"/>
                    <a:pt x="137" y="0"/>
                  </a:cubicBezTo>
                  <a:cubicBezTo>
                    <a:pt x="138" y="0"/>
                    <a:pt x="139" y="0"/>
                    <a:pt x="139" y="1"/>
                  </a:cubicBezTo>
                  <a:cubicBezTo>
                    <a:pt x="139" y="4"/>
                    <a:pt x="139" y="4"/>
                    <a:pt x="139" y="4"/>
                  </a:cubicBezTo>
                  <a:cubicBezTo>
                    <a:pt x="139" y="5"/>
                    <a:pt x="139" y="5"/>
                    <a:pt x="138" y="6"/>
                  </a:cubicBezTo>
                  <a:close/>
                </a:path>
              </a:pathLst>
            </a:custGeom>
            <a:solidFill>
              <a:srgbClr val="D7D6D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82" name="Freeform 698"/>
            <p:cNvSpPr>
              <a:spLocks/>
            </p:cNvSpPr>
            <p:nvPr/>
          </p:nvSpPr>
          <p:spPr bwMode="auto">
            <a:xfrm>
              <a:off x="7862888" y="4808306"/>
              <a:ext cx="279400" cy="53975"/>
            </a:xfrm>
            <a:custGeom>
              <a:avLst/>
              <a:gdLst>
                <a:gd name="T0" fmla="*/ 277404 w 140"/>
                <a:gd name="T1" fmla="*/ 11994 h 27"/>
                <a:gd name="T2" fmla="*/ 3991 w 140"/>
                <a:gd name="T3" fmla="*/ 53975 h 27"/>
                <a:gd name="T4" fmla="*/ 1996 w 140"/>
                <a:gd name="T5" fmla="*/ 51976 h 27"/>
                <a:gd name="T6" fmla="*/ 0 w 140"/>
                <a:gd name="T7" fmla="*/ 45979 h 27"/>
                <a:gd name="T8" fmla="*/ 1996 w 140"/>
                <a:gd name="T9" fmla="*/ 41981 h 27"/>
                <a:gd name="T10" fmla="*/ 275409 w 140"/>
                <a:gd name="T11" fmla="*/ 0 h 27"/>
                <a:gd name="T12" fmla="*/ 277404 w 140"/>
                <a:gd name="T13" fmla="*/ 1999 h 27"/>
                <a:gd name="T14" fmla="*/ 279400 w 140"/>
                <a:gd name="T15" fmla="*/ 7996 h 27"/>
                <a:gd name="T16" fmla="*/ 277404 w 140"/>
                <a:gd name="T17" fmla="*/ 11994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40" h="27">
                  <a:moveTo>
                    <a:pt x="139" y="6"/>
                  </a:moveTo>
                  <a:cubicBezTo>
                    <a:pt x="2" y="27"/>
                    <a:pt x="2" y="27"/>
                    <a:pt x="2" y="27"/>
                  </a:cubicBezTo>
                  <a:cubicBezTo>
                    <a:pt x="2" y="27"/>
                    <a:pt x="1" y="27"/>
                    <a:pt x="1" y="26"/>
                  </a:cubicBezTo>
                  <a:cubicBezTo>
                    <a:pt x="0" y="23"/>
                    <a:pt x="0" y="23"/>
                    <a:pt x="0" y="23"/>
                  </a:cubicBezTo>
                  <a:cubicBezTo>
                    <a:pt x="0" y="22"/>
                    <a:pt x="1" y="21"/>
                    <a:pt x="1" y="21"/>
                  </a:cubicBezTo>
                  <a:cubicBezTo>
                    <a:pt x="138" y="0"/>
                    <a:pt x="138" y="0"/>
                    <a:pt x="138" y="0"/>
                  </a:cubicBezTo>
                  <a:cubicBezTo>
                    <a:pt x="139" y="0"/>
                    <a:pt x="139" y="0"/>
                    <a:pt x="139" y="1"/>
                  </a:cubicBezTo>
                  <a:cubicBezTo>
                    <a:pt x="140" y="4"/>
                    <a:pt x="140" y="4"/>
                    <a:pt x="140" y="4"/>
                  </a:cubicBezTo>
                  <a:cubicBezTo>
                    <a:pt x="140" y="5"/>
                    <a:pt x="140" y="6"/>
                    <a:pt x="139" y="6"/>
                  </a:cubicBezTo>
                  <a:close/>
                </a:path>
              </a:pathLst>
            </a:custGeom>
            <a:solidFill>
              <a:srgbClr val="D7D6D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83" name="Freeform 699"/>
            <p:cNvSpPr>
              <a:spLocks/>
            </p:cNvSpPr>
            <p:nvPr/>
          </p:nvSpPr>
          <p:spPr bwMode="auto">
            <a:xfrm>
              <a:off x="7867650" y="4828944"/>
              <a:ext cx="277812" cy="53975"/>
            </a:xfrm>
            <a:custGeom>
              <a:avLst/>
              <a:gdLst>
                <a:gd name="T0" fmla="*/ 273843 w 140"/>
                <a:gd name="T1" fmla="*/ 11994 h 27"/>
                <a:gd name="T2" fmla="*/ 3969 w 140"/>
                <a:gd name="T3" fmla="*/ 53975 h 27"/>
                <a:gd name="T4" fmla="*/ 0 w 140"/>
                <a:gd name="T5" fmla="*/ 51976 h 27"/>
                <a:gd name="T6" fmla="*/ 0 w 140"/>
                <a:gd name="T7" fmla="*/ 45979 h 27"/>
                <a:gd name="T8" fmla="*/ 1984 w 140"/>
                <a:gd name="T9" fmla="*/ 43980 h 27"/>
                <a:gd name="T10" fmla="*/ 273843 w 140"/>
                <a:gd name="T11" fmla="*/ 0 h 27"/>
                <a:gd name="T12" fmla="*/ 275828 w 140"/>
                <a:gd name="T13" fmla="*/ 1999 h 27"/>
                <a:gd name="T14" fmla="*/ 277812 w 140"/>
                <a:gd name="T15" fmla="*/ 7996 h 27"/>
                <a:gd name="T16" fmla="*/ 273843 w 140"/>
                <a:gd name="T17" fmla="*/ 11994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40" h="27">
                  <a:moveTo>
                    <a:pt x="138" y="6"/>
                  </a:moveTo>
                  <a:cubicBezTo>
                    <a:pt x="2" y="27"/>
                    <a:pt x="2" y="27"/>
                    <a:pt x="2" y="27"/>
                  </a:cubicBezTo>
                  <a:cubicBezTo>
                    <a:pt x="1" y="27"/>
                    <a:pt x="0" y="27"/>
                    <a:pt x="0" y="26"/>
                  </a:cubicBezTo>
                  <a:cubicBezTo>
                    <a:pt x="0" y="23"/>
                    <a:pt x="0" y="23"/>
                    <a:pt x="0" y="23"/>
                  </a:cubicBezTo>
                  <a:cubicBezTo>
                    <a:pt x="0" y="22"/>
                    <a:pt x="0" y="22"/>
                    <a:pt x="1" y="22"/>
                  </a:cubicBezTo>
                  <a:cubicBezTo>
                    <a:pt x="138" y="0"/>
                    <a:pt x="138" y="0"/>
                    <a:pt x="138" y="0"/>
                  </a:cubicBezTo>
                  <a:cubicBezTo>
                    <a:pt x="138" y="0"/>
                    <a:pt x="139" y="1"/>
                    <a:pt x="139" y="1"/>
                  </a:cubicBezTo>
                  <a:cubicBezTo>
                    <a:pt x="140" y="4"/>
                    <a:pt x="140" y="4"/>
                    <a:pt x="140" y="4"/>
                  </a:cubicBezTo>
                  <a:cubicBezTo>
                    <a:pt x="140" y="5"/>
                    <a:pt x="139" y="6"/>
                    <a:pt x="138" y="6"/>
                  </a:cubicBezTo>
                  <a:close/>
                </a:path>
              </a:pathLst>
            </a:custGeom>
            <a:solidFill>
              <a:srgbClr val="D7D6D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84" name="Freeform 700"/>
            <p:cNvSpPr>
              <a:spLocks/>
            </p:cNvSpPr>
            <p:nvPr/>
          </p:nvSpPr>
          <p:spPr bwMode="auto">
            <a:xfrm>
              <a:off x="7869238" y="4847994"/>
              <a:ext cx="277812" cy="57150"/>
            </a:xfrm>
            <a:custGeom>
              <a:avLst/>
              <a:gdLst>
                <a:gd name="T0" fmla="*/ 275828 w 140"/>
                <a:gd name="T1" fmla="*/ 12246 h 28"/>
                <a:gd name="T2" fmla="*/ 3969 w 140"/>
                <a:gd name="T3" fmla="*/ 55109 h 28"/>
                <a:gd name="T4" fmla="*/ 1984 w 140"/>
                <a:gd name="T5" fmla="*/ 53068 h 28"/>
                <a:gd name="T6" fmla="*/ 0 w 140"/>
                <a:gd name="T7" fmla="*/ 46945 h 28"/>
                <a:gd name="T8" fmla="*/ 3969 w 140"/>
                <a:gd name="T9" fmla="*/ 44904 h 28"/>
                <a:gd name="T10" fmla="*/ 273843 w 140"/>
                <a:gd name="T11" fmla="*/ 2041 h 28"/>
                <a:gd name="T12" fmla="*/ 277812 w 140"/>
                <a:gd name="T13" fmla="*/ 4082 h 28"/>
                <a:gd name="T14" fmla="*/ 277812 w 140"/>
                <a:gd name="T15" fmla="*/ 10205 h 28"/>
                <a:gd name="T16" fmla="*/ 275828 w 140"/>
                <a:gd name="T17" fmla="*/ 12246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40" h="28">
                  <a:moveTo>
                    <a:pt x="139" y="6"/>
                  </a:moveTo>
                  <a:cubicBezTo>
                    <a:pt x="2" y="27"/>
                    <a:pt x="2" y="27"/>
                    <a:pt x="2" y="27"/>
                  </a:cubicBezTo>
                  <a:cubicBezTo>
                    <a:pt x="2" y="28"/>
                    <a:pt x="1" y="27"/>
                    <a:pt x="1" y="26"/>
                  </a:cubicBezTo>
                  <a:cubicBezTo>
                    <a:pt x="0" y="23"/>
                    <a:pt x="0" y="23"/>
                    <a:pt x="0" y="23"/>
                  </a:cubicBezTo>
                  <a:cubicBezTo>
                    <a:pt x="0" y="23"/>
                    <a:pt x="1" y="22"/>
                    <a:pt x="2" y="22"/>
                  </a:cubicBezTo>
                  <a:cubicBezTo>
                    <a:pt x="138" y="1"/>
                    <a:pt x="138" y="1"/>
                    <a:pt x="138" y="1"/>
                  </a:cubicBezTo>
                  <a:cubicBezTo>
                    <a:pt x="139" y="0"/>
                    <a:pt x="140" y="1"/>
                    <a:pt x="140" y="2"/>
                  </a:cubicBezTo>
                  <a:cubicBezTo>
                    <a:pt x="140" y="5"/>
                    <a:pt x="140" y="5"/>
                    <a:pt x="140" y="5"/>
                  </a:cubicBezTo>
                  <a:cubicBezTo>
                    <a:pt x="140" y="5"/>
                    <a:pt x="140" y="6"/>
                    <a:pt x="139" y="6"/>
                  </a:cubicBezTo>
                  <a:close/>
                </a:path>
              </a:pathLst>
            </a:custGeom>
            <a:solidFill>
              <a:srgbClr val="D7D6D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85" name="Freeform 701"/>
            <p:cNvSpPr>
              <a:spLocks/>
            </p:cNvSpPr>
            <p:nvPr/>
          </p:nvSpPr>
          <p:spPr bwMode="auto">
            <a:xfrm>
              <a:off x="7872413" y="4870219"/>
              <a:ext cx="279400" cy="53975"/>
            </a:xfrm>
            <a:custGeom>
              <a:avLst/>
              <a:gdLst>
                <a:gd name="T0" fmla="*/ 277404 w 140"/>
                <a:gd name="T1" fmla="*/ 9995 h 27"/>
                <a:gd name="T2" fmla="*/ 3991 w 140"/>
                <a:gd name="T3" fmla="*/ 53975 h 27"/>
                <a:gd name="T4" fmla="*/ 1996 w 140"/>
                <a:gd name="T5" fmla="*/ 51976 h 27"/>
                <a:gd name="T6" fmla="*/ 0 w 140"/>
                <a:gd name="T7" fmla="*/ 45979 h 27"/>
                <a:gd name="T8" fmla="*/ 1996 w 140"/>
                <a:gd name="T9" fmla="*/ 41981 h 27"/>
                <a:gd name="T10" fmla="*/ 275409 w 140"/>
                <a:gd name="T11" fmla="*/ 0 h 27"/>
                <a:gd name="T12" fmla="*/ 277404 w 140"/>
                <a:gd name="T13" fmla="*/ 1999 h 27"/>
                <a:gd name="T14" fmla="*/ 279400 w 140"/>
                <a:gd name="T15" fmla="*/ 7996 h 27"/>
                <a:gd name="T16" fmla="*/ 277404 w 140"/>
                <a:gd name="T17" fmla="*/ 9995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40" h="27">
                  <a:moveTo>
                    <a:pt x="139" y="5"/>
                  </a:moveTo>
                  <a:cubicBezTo>
                    <a:pt x="2" y="27"/>
                    <a:pt x="2" y="27"/>
                    <a:pt x="2" y="27"/>
                  </a:cubicBezTo>
                  <a:cubicBezTo>
                    <a:pt x="1" y="27"/>
                    <a:pt x="1" y="26"/>
                    <a:pt x="1" y="26"/>
                  </a:cubicBezTo>
                  <a:cubicBezTo>
                    <a:pt x="0" y="23"/>
                    <a:pt x="0" y="23"/>
                    <a:pt x="0" y="23"/>
                  </a:cubicBezTo>
                  <a:cubicBezTo>
                    <a:pt x="0" y="22"/>
                    <a:pt x="0" y="21"/>
                    <a:pt x="1" y="21"/>
                  </a:cubicBezTo>
                  <a:cubicBezTo>
                    <a:pt x="138" y="0"/>
                    <a:pt x="138" y="0"/>
                    <a:pt x="138" y="0"/>
                  </a:cubicBezTo>
                  <a:cubicBezTo>
                    <a:pt x="138" y="0"/>
                    <a:pt x="139" y="0"/>
                    <a:pt x="139" y="1"/>
                  </a:cubicBezTo>
                  <a:cubicBezTo>
                    <a:pt x="140" y="4"/>
                    <a:pt x="140" y="4"/>
                    <a:pt x="140" y="4"/>
                  </a:cubicBezTo>
                  <a:cubicBezTo>
                    <a:pt x="140" y="5"/>
                    <a:pt x="139" y="5"/>
                    <a:pt x="139" y="5"/>
                  </a:cubicBezTo>
                  <a:close/>
                </a:path>
              </a:pathLst>
            </a:custGeom>
            <a:solidFill>
              <a:srgbClr val="D7D6D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86" name="Freeform 702"/>
            <p:cNvSpPr>
              <a:spLocks/>
            </p:cNvSpPr>
            <p:nvPr/>
          </p:nvSpPr>
          <p:spPr bwMode="auto">
            <a:xfrm>
              <a:off x="7877175" y="4890856"/>
              <a:ext cx="276225" cy="53975"/>
            </a:xfrm>
            <a:custGeom>
              <a:avLst/>
              <a:gdLst>
                <a:gd name="T0" fmla="*/ 274238 w 139"/>
                <a:gd name="T1" fmla="*/ 11994 h 27"/>
                <a:gd name="T2" fmla="*/ 3974 w 139"/>
                <a:gd name="T3" fmla="*/ 53975 h 27"/>
                <a:gd name="T4" fmla="*/ 0 w 139"/>
                <a:gd name="T5" fmla="*/ 51976 h 27"/>
                <a:gd name="T6" fmla="*/ 0 w 139"/>
                <a:gd name="T7" fmla="*/ 45979 h 27"/>
                <a:gd name="T8" fmla="*/ 1987 w 139"/>
                <a:gd name="T9" fmla="*/ 41981 h 27"/>
                <a:gd name="T10" fmla="*/ 272251 w 139"/>
                <a:gd name="T11" fmla="*/ 0 h 27"/>
                <a:gd name="T12" fmla="*/ 276225 w 139"/>
                <a:gd name="T13" fmla="*/ 1999 h 27"/>
                <a:gd name="T14" fmla="*/ 276225 w 139"/>
                <a:gd name="T15" fmla="*/ 7996 h 27"/>
                <a:gd name="T16" fmla="*/ 274238 w 139"/>
                <a:gd name="T17" fmla="*/ 11994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9" h="27">
                  <a:moveTo>
                    <a:pt x="138" y="6"/>
                  </a:moveTo>
                  <a:cubicBezTo>
                    <a:pt x="2" y="27"/>
                    <a:pt x="2" y="27"/>
                    <a:pt x="2" y="27"/>
                  </a:cubicBezTo>
                  <a:cubicBezTo>
                    <a:pt x="1" y="27"/>
                    <a:pt x="0" y="27"/>
                    <a:pt x="0" y="26"/>
                  </a:cubicBezTo>
                  <a:cubicBezTo>
                    <a:pt x="0" y="23"/>
                    <a:pt x="0" y="23"/>
                    <a:pt x="0" y="23"/>
                  </a:cubicBezTo>
                  <a:cubicBezTo>
                    <a:pt x="0" y="22"/>
                    <a:pt x="0" y="21"/>
                    <a:pt x="1" y="21"/>
                  </a:cubicBezTo>
                  <a:cubicBezTo>
                    <a:pt x="137" y="0"/>
                    <a:pt x="137" y="0"/>
                    <a:pt x="137" y="0"/>
                  </a:cubicBezTo>
                  <a:cubicBezTo>
                    <a:pt x="138" y="0"/>
                    <a:pt x="139" y="0"/>
                    <a:pt x="139" y="1"/>
                  </a:cubicBezTo>
                  <a:cubicBezTo>
                    <a:pt x="139" y="4"/>
                    <a:pt x="139" y="4"/>
                    <a:pt x="139" y="4"/>
                  </a:cubicBezTo>
                  <a:cubicBezTo>
                    <a:pt x="139" y="5"/>
                    <a:pt x="139" y="6"/>
                    <a:pt x="138" y="6"/>
                  </a:cubicBezTo>
                  <a:close/>
                </a:path>
              </a:pathLst>
            </a:custGeom>
            <a:solidFill>
              <a:srgbClr val="D7D6D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87" name="Freeform 703"/>
            <p:cNvSpPr>
              <a:spLocks/>
            </p:cNvSpPr>
            <p:nvPr/>
          </p:nvSpPr>
          <p:spPr bwMode="auto">
            <a:xfrm>
              <a:off x="7878763" y="4909906"/>
              <a:ext cx="279400" cy="53975"/>
            </a:xfrm>
            <a:custGeom>
              <a:avLst/>
              <a:gdLst>
                <a:gd name="T0" fmla="*/ 277404 w 140"/>
                <a:gd name="T1" fmla="*/ 11994 h 27"/>
                <a:gd name="T2" fmla="*/ 3991 w 140"/>
                <a:gd name="T3" fmla="*/ 53975 h 27"/>
                <a:gd name="T4" fmla="*/ 1996 w 140"/>
                <a:gd name="T5" fmla="*/ 51976 h 27"/>
                <a:gd name="T6" fmla="*/ 0 w 140"/>
                <a:gd name="T7" fmla="*/ 45979 h 27"/>
                <a:gd name="T8" fmla="*/ 1996 w 140"/>
                <a:gd name="T9" fmla="*/ 43980 h 27"/>
                <a:gd name="T10" fmla="*/ 275409 w 140"/>
                <a:gd name="T11" fmla="*/ 0 h 27"/>
                <a:gd name="T12" fmla="*/ 277404 w 140"/>
                <a:gd name="T13" fmla="*/ 1999 h 27"/>
                <a:gd name="T14" fmla="*/ 279400 w 140"/>
                <a:gd name="T15" fmla="*/ 7996 h 27"/>
                <a:gd name="T16" fmla="*/ 277404 w 140"/>
                <a:gd name="T17" fmla="*/ 11994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40" h="27">
                  <a:moveTo>
                    <a:pt x="139" y="6"/>
                  </a:moveTo>
                  <a:cubicBezTo>
                    <a:pt x="2" y="27"/>
                    <a:pt x="2" y="27"/>
                    <a:pt x="2" y="27"/>
                  </a:cubicBezTo>
                  <a:cubicBezTo>
                    <a:pt x="2" y="27"/>
                    <a:pt x="1" y="27"/>
                    <a:pt x="1" y="26"/>
                  </a:cubicBezTo>
                  <a:cubicBezTo>
                    <a:pt x="0" y="23"/>
                    <a:pt x="0" y="23"/>
                    <a:pt x="0" y="23"/>
                  </a:cubicBezTo>
                  <a:cubicBezTo>
                    <a:pt x="0" y="22"/>
                    <a:pt x="1" y="22"/>
                    <a:pt x="1" y="22"/>
                  </a:cubicBezTo>
                  <a:cubicBezTo>
                    <a:pt x="138" y="0"/>
                    <a:pt x="138" y="0"/>
                    <a:pt x="138" y="0"/>
                  </a:cubicBezTo>
                  <a:cubicBezTo>
                    <a:pt x="139" y="0"/>
                    <a:pt x="139" y="1"/>
                    <a:pt x="139" y="1"/>
                  </a:cubicBezTo>
                  <a:cubicBezTo>
                    <a:pt x="140" y="4"/>
                    <a:pt x="140" y="4"/>
                    <a:pt x="140" y="4"/>
                  </a:cubicBezTo>
                  <a:cubicBezTo>
                    <a:pt x="140" y="5"/>
                    <a:pt x="140" y="6"/>
                    <a:pt x="139" y="6"/>
                  </a:cubicBezTo>
                  <a:close/>
                </a:path>
              </a:pathLst>
            </a:custGeom>
            <a:solidFill>
              <a:srgbClr val="D7D6D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88" name="Freeform 704"/>
            <p:cNvSpPr>
              <a:spLocks/>
            </p:cNvSpPr>
            <p:nvPr/>
          </p:nvSpPr>
          <p:spPr bwMode="auto">
            <a:xfrm>
              <a:off x="7886700" y="4987694"/>
              <a:ext cx="117475" cy="30163"/>
            </a:xfrm>
            <a:custGeom>
              <a:avLst/>
              <a:gdLst>
                <a:gd name="T0" fmla="*/ 115484 w 59"/>
                <a:gd name="T1" fmla="*/ 12065 h 15"/>
                <a:gd name="T2" fmla="*/ 3982 w 59"/>
                <a:gd name="T3" fmla="*/ 30163 h 15"/>
                <a:gd name="T4" fmla="*/ 1991 w 59"/>
                <a:gd name="T5" fmla="*/ 28152 h 15"/>
                <a:gd name="T6" fmla="*/ 0 w 59"/>
                <a:gd name="T7" fmla="*/ 20109 h 15"/>
                <a:gd name="T8" fmla="*/ 1991 w 59"/>
                <a:gd name="T9" fmla="*/ 18098 h 15"/>
                <a:gd name="T10" fmla="*/ 113493 w 59"/>
                <a:gd name="T11" fmla="*/ 2011 h 15"/>
                <a:gd name="T12" fmla="*/ 115484 w 59"/>
                <a:gd name="T13" fmla="*/ 2011 h 15"/>
                <a:gd name="T14" fmla="*/ 117475 w 59"/>
                <a:gd name="T15" fmla="*/ 10054 h 15"/>
                <a:gd name="T16" fmla="*/ 115484 w 59"/>
                <a:gd name="T17" fmla="*/ 12065 h 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9" h="15">
                  <a:moveTo>
                    <a:pt x="58" y="6"/>
                  </a:moveTo>
                  <a:cubicBezTo>
                    <a:pt x="2" y="15"/>
                    <a:pt x="2" y="15"/>
                    <a:pt x="2" y="15"/>
                  </a:cubicBezTo>
                  <a:cubicBezTo>
                    <a:pt x="1" y="15"/>
                    <a:pt x="1" y="15"/>
                    <a:pt x="1" y="14"/>
                  </a:cubicBezTo>
                  <a:cubicBezTo>
                    <a:pt x="0" y="10"/>
                    <a:pt x="0" y="10"/>
                    <a:pt x="0" y="10"/>
                  </a:cubicBezTo>
                  <a:cubicBezTo>
                    <a:pt x="0" y="10"/>
                    <a:pt x="1" y="9"/>
                    <a:pt x="1" y="9"/>
                  </a:cubicBezTo>
                  <a:cubicBezTo>
                    <a:pt x="57" y="1"/>
                    <a:pt x="57" y="1"/>
                    <a:pt x="57" y="1"/>
                  </a:cubicBezTo>
                  <a:cubicBezTo>
                    <a:pt x="58" y="0"/>
                    <a:pt x="58" y="1"/>
                    <a:pt x="58" y="1"/>
                  </a:cubicBezTo>
                  <a:cubicBezTo>
                    <a:pt x="59" y="5"/>
                    <a:pt x="59" y="5"/>
                    <a:pt x="59" y="5"/>
                  </a:cubicBezTo>
                  <a:cubicBezTo>
                    <a:pt x="59" y="6"/>
                    <a:pt x="59" y="6"/>
                    <a:pt x="58" y="6"/>
                  </a:cubicBezTo>
                  <a:close/>
                </a:path>
              </a:pathLst>
            </a:custGeom>
            <a:solidFill>
              <a:srgbClr val="D7D6D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89" name="Freeform 705"/>
            <p:cNvSpPr>
              <a:spLocks/>
            </p:cNvSpPr>
            <p:nvPr/>
          </p:nvSpPr>
          <p:spPr bwMode="auto">
            <a:xfrm>
              <a:off x="7893050" y="4995631"/>
              <a:ext cx="277812" cy="53975"/>
            </a:xfrm>
            <a:custGeom>
              <a:avLst/>
              <a:gdLst>
                <a:gd name="T0" fmla="*/ 273843 w 140"/>
                <a:gd name="T1" fmla="*/ 11994 h 27"/>
                <a:gd name="T2" fmla="*/ 3969 w 140"/>
                <a:gd name="T3" fmla="*/ 53975 h 27"/>
                <a:gd name="T4" fmla="*/ 0 w 140"/>
                <a:gd name="T5" fmla="*/ 51976 h 27"/>
                <a:gd name="T6" fmla="*/ 0 w 140"/>
                <a:gd name="T7" fmla="*/ 45979 h 27"/>
                <a:gd name="T8" fmla="*/ 1984 w 140"/>
                <a:gd name="T9" fmla="*/ 41981 h 27"/>
                <a:gd name="T10" fmla="*/ 273843 w 140"/>
                <a:gd name="T11" fmla="*/ 0 h 27"/>
                <a:gd name="T12" fmla="*/ 275828 w 140"/>
                <a:gd name="T13" fmla="*/ 1999 h 27"/>
                <a:gd name="T14" fmla="*/ 277812 w 140"/>
                <a:gd name="T15" fmla="*/ 7996 h 27"/>
                <a:gd name="T16" fmla="*/ 273843 w 140"/>
                <a:gd name="T17" fmla="*/ 11994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40" h="27">
                  <a:moveTo>
                    <a:pt x="138" y="6"/>
                  </a:moveTo>
                  <a:cubicBezTo>
                    <a:pt x="2" y="27"/>
                    <a:pt x="2" y="27"/>
                    <a:pt x="2" y="27"/>
                  </a:cubicBezTo>
                  <a:cubicBezTo>
                    <a:pt x="1" y="27"/>
                    <a:pt x="0" y="26"/>
                    <a:pt x="0" y="26"/>
                  </a:cubicBezTo>
                  <a:cubicBezTo>
                    <a:pt x="0" y="23"/>
                    <a:pt x="0" y="23"/>
                    <a:pt x="0" y="23"/>
                  </a:cubicBezTo>
                  <a:cubicBezTo>
                    <a:pt x="0" y="22"/>
                    <a:pt x="0" y="21"/>
                    <a:pt x="1" y="21"/>
                  </a:cubicBezTo>
                  <a:cubicBezTo>
                    <a:pt x="138" y="0"/>
                    <a:pt x="138" y="0"/>
                    <a:pt x="138" y="0"/>
                  </a:cubicBezTo>
                  <a:cubicBezTo>
                    <a:pt x="138" y="0"/>
                    <a:pt x="139" y="0"/>
                    <a:pt x="139" y="1"/>
                  </a:cubicBezTo>
                  <a:cubicBezTo>
                    <a:pt x="140" y="4"/>
                    <a:pt x="140" y="4"/>
                    <a:pt x="140" y="4"/>
                  </a:cubicBezTo>
                  <a:cubicBezTo>
                    <a:pt x="140" y="5"/>
                    <a:pt x="139" y="5"/>
                    <a:pt x="138" y="6"/>
                  </a:cubicBezTo>
                  <a:close/>
                </a:path>
              </a:pathLst>
            </a:custGeom>
            <a:solidFill>
              <a:srgbClr val="D7D6D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90" name="Freeform 706"/>
            <p:cNvSpPr>
              <a:spLocks/>
            </p:cNvSpPr>
            <p:nvPr/>
          </p:nvSpPr>
          <p:spPr bwMode="auto">
            <a:xfrm>
              <a:off x="7894638" y="5016269"/>
              <a:ext cx="279400" cy="53975"/>
            </a:xfrm>
            <a:custGeom>
              <a:avLst/>
              <a:gdLst>
                <a:gd name="T0" fmla="*/ 277404 w 140"/>
                <a:gd name="T1" fmla="*/ 11994 h 27"/>
                <a:gd name="T2" fmla="*/ 3991 w 140"/>
                <a:gd name="T3" fmla="*/ 53975 h 27"/>
                <a:gd name="T4" fmla="*/ 1996 w 140"/>
                <a:gd name="T5" fmla="*/ 51976 h 27"/>
                <a:gd name="T6" fmla="*/ 0 w 140"/>
                <a:gd name="T7" fmla="*/ 45979 h 27"/>
                <a:gd name="T8" fmla="*/ 3991 w 140"/>
                <a:gd name="T9" fmla="*/ 41981 h 27"/>
                <a:gd name="T10" fmla="*/ 275409 w 140"/>
                <a:gd name="T11" fmla="*/ 0 h 27"/>
                <a:gd name="T12" fmla="*/ 279400 w 140"/>
                <a:gd name="T13" fmla="*/ 1999 h 27"/>
                <a:gd name="T14" fmla="*/ 279400 w 140"/>
                <a:gd name="T15" fmla="*/ 7996 h 27"/>
                <a:gd name="T16" fmla="*/ 277404 w 140"/>
                <a:gd name="T17" fmla="*/ 11994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40" h="27">
                  <a:moveTo>
                    <a:pt x="139" y="6"/>
                  </a:moveTo>
                  <a:cubicBezTo>
                    <a:pt x="2" y="27"/>
                    <a:pt x="2" y="27"/>
                    <a:pt x="2" y="27"/>
                  </a:cubicBezTo>
                  <a:cubicBezTo>
                    <a:pt x="2" y="27"/>
                    <a:pt x="1" y="27"/>
                    <a:pt x="1" y="26"/>
                  </a:cubicBezTo>
                  <a:cubicBezTo>
                    <a:pt x="0" y="23"/>
                    <a:pt x="0" y="23"/>
                    <a:pt x="0" y="23"/>
                  </a:cubicBezTo>
                  <a:cubicBezTo>
                    <a:pt x="0" y="22"/>
                    <a:pt x="1" y="21"/>
                    <a:pt x="2" y="21"/>
                  </a:cubicBezTo>
                  <a:cubicBezTo>
                    <a:pt x="138" y="0"/>
                    <a:pt x="138" y="0"/>
                    <a:pt x="138" y="0"/>
                  </a:cubicBezTo>
                  <a:cubicBezTo>
                    <a:pt x="139" y="0"/>
                    <a:pt x="140" y="0"/>
                    <a:pt x="140" y="1"/>
                  </a:cubicBezTo>
                  <a:cubicBezTo>
                    <a:pt x="140" y="4"/>
                    <a:pt x="140" y="4"/>
                    <a:pt x="140" y="4"/>
                  </a:cubicBezTo>
                  <a:cubicBezTo>
                    <a:pt x="140" y="5"/>
                    <a:pt x="140" y="6"/>
                    <a:pt x="139" y="6"/>
                  </a:cubicBezTo>
                  <a:close/>
                </a:path>
              </a:pathLst>
            </a:custGeom>
            <a:solidFill>
              <a:srgbClr val="D7D6D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91" name="Freeform 707"/>
            <p:cNvSpPr>
              <a:spLocks/>
            </p:cNvSpPr>
            <p:nvPr/>
          </p:nvSpPr>
          <p:spPr bwMode="auto">
            <a:xfrm>
              <a:off x="7899400" y="5035319"/>
              <a:ext cx="277812" cy="53975"/>
            </a:xfrm>
            <a:custGeom>
              <a:avLst/>
              <a:gdLst>
                <a:gd name="T0" fmla="*/ 275828 w 140"/>
                <a:gd name="T1" fmla="*/ 11994 h 27"/>
                <a:gd name="T2" fmla="*/ 3969 w 140"/>
                <a:gd name="T3" fmla="*/ 53975 h 27"/>
                <a:gd name="T4" fmla="*/ 1984 w 140"/>
                <a:gd name="T5" fmla="*/ 51976 h 27"/>
                <a:gd name="T6" fmla="*/ 0 w 140"/>
                <a:gd name="T7" fmla="*/ 45979 h 27"/>
                <a:gd name="T8" fmla="*/ 1984 w 140"/>
                <a:gd name="T9" fmla="*/ 43980 h 27"/>
                <a:gd name="T10" fmla="*/ 273843 w 140"/>
                <a:gd name="T11" fmla="*/ 0 h 27"/>
                <a:gd name="T12" fmla="*/ 275828 w 140"/>
                <a:gd name="T13" fmla="*/ 1999 h 27"/>
                <a:gd name="T14" fmla="*/ 277812 w 140"/>
                <a:gd name="T15" fmla="*/ 7996 h 27"/>
                <a:gd name="T16" fmla="*/ 275828 w 140"/>
                <a:gd name="T17" fmla="*/ 11994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40" h="27">
                  <a:moveTo>
                    <a:pt x="139" y="6"/>
                  </a:moveTo>
                  <a:cubicBezTo>
                    <a:pt x="2" y="27"/>
                    <a:pt x="2" y="27"/>
                    <a:pt x="2" y="27"/>
                  </a:cubicBezTo>
                  <a:cubicBezTo>
                    <a:pt x="1" y="27"/>
                    <a:pt x="1" y="27"/>
                    <a:pt x="1" y="26"/>
                  </a:cubicBezTo>
                  <a:cubicBezTo>
                    <a:pt x="0" y="23"/>
                    <a:pt x="0" y="23"/>
                    <a:pt x="0" y="23"/>
                  </a:cubicBezTo>
                  <a:cubicBezTo>
                    <a:pt x="0" y="22"/>
                    <a:pt x="0" y="22"/>
                    <a:pt x="1" y="22"/>
                  </a:cubicBezTo>
                  <a:cubicBezTo>
                    <a:pt x="138" y="0"/>
                    <a:pt x="138" y="0"/>
                    <a:pt x="138" y="0"/>
                  </a:cubicBezTo>
                  <a:cubicBezTo>
                    <a:pt x="138" y="0"/>
                    <a:pt x="139" y="1"/>
                    <a:pt x="139" y="1"/>
                  </a:cubicBezTo>
                  <a:cubicBezTo>
                    <a:pt x="140" y="4"/>
                    <a:pt x="140" y="4"/>
                    <a:pt x="140" y="4"/>
                  </a:cubicBezTo>
                  <a:cubicBezTo>
                    <a:pt x="140" y="5"/>
                    <a:pt x="139" y="6"/>
                    <a:pt x="139" y="6"/>
                  </a:cubicBezTo>
                  <a:close/>
                </a:path>
              </a:pathLst>
            </a:custGeom>
            <a:solidFill>
              <a:srgbClr val="D7D6D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92" name="Freeform 708"/>
            <p:cNvSpPr>
              <a:spLocks/>
            </p:cNvSpPr>
            <p:nvPr/>
          </p:nvSpPr>
          <p:spPr bwMode="auto">
            <a:xfrm>
              <a:off x="10298113" y="4209819"/>
              <a:ext cx="158750" cy="188913"/>
            </a:xfrm>
            <a:custGeom>
              <a:avLst/>
              <a:gdLst>
                <a:gd name="T0" fmla="*/ 130969 w 80"/>
                <a:gd name="T1" fmla="*/ 71588 h 95"/>
                <a:gd name="T2" fmla="*/ 134938 w 80"/>
                <a:gd name="T3" fmla="*/ 15908 h 95"/>
                <a:gd name="T4" fmla="*/ 83344 w 80"/>
                <a:gd name="T5" fmla="*/ 37783 h 95"/>
                <a:gd name="T6" fmla="*/ 0 w 80"/>
                <a:gd name="T7" fmla="*/ 155108 h 95"/>
                <a:gd name="T8" fmla="*/ 31750 w 80"/>
                <a:gd name="T9" fmla="*/ 161073 h 95"/>
                <a:gd name="T10" fmla="*/ 47625 w 80"/>
                <a:gd name="T11" fmla="*/ 188913 h 95"/>
                <a:gd name="T12" fmla="*/ 130969 w 80"/>
                <a:gd name="T13" fmla="*/ 71588 h 9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0" h="95">
                  <a:moveTo>
                    <a:pt x="66" y="36"/>
                  </a:moveTo>
                  <a:cubicBezTo>
                    <a:pt x="80" y="17"/>
                    <a:pt x="68" y="8"/>
                    <a:pt x="68" y="8"/>
                  </a:cubicBezTo>
                  <a:cubicBezTo>
                    <a:pt x="68" y="8"/>
                    <a:pt x="55" y="0"/>
                    <a:pt x="42" y="19"/>
                  </a:cubicBezTo>
                  <a:cubicBezTo>
                    <a:pt x="28" y="38"/>
                    <a:pt x="0" y="78"/>
                    <a:pt x="0" y="78"/>
                  </a:cubicBezTo>
                  <a:cubicBezTo>
                    <a:pt x="0" y="78"/>
                    <a:pt x="11" y="77"/>
                    <a:pt x="16" y="81"/>
                  </a:cubicBezTo>
                  <a:cubicBezTo>
                    <a:pt x="22" y="84"/>
                    <a:pt x="24" y="95"/>
                    <a:pt x="24" y="95"/>
                  </a:cubicBezTo>
                  <a:cubicBezTo>
                    <a:pt x="24" y="95"/>
                    <a:pt x="53" y="55"/>
                    <a:pt x="66" y="36"/>
                  </a:cubicBezTo>
                  <a:close/>
                </a:path>
              </a:pathLst>
            </a:custGeom>
            <a:solidFill>
              <a:srgbClr val="634D3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93" name="Freeform 709"/>
            <p:cNvSpPr>
              <a:spLocks/>
            </p:cNvSpPr>
            <p:nvPr/>
          </p:nvSpPr>
          <p:spPr bwMode="auto">
            <a:xfrm>
              <a:off x="10407650" y="4249506"/>
              <a:ext cx="7937" cy="7938"/>
            </a:xfrm>
            <a:custGeom>
              <a:avLst/>
              <a:gdLst>
                <a:gd name="T0" fmla="*/ 5953 w 4"/>
                <a:gd name="T1" fmla="*/ 5954 h 4"/>
                <a:gd name="T2" fmla="*/ 1984 w 4"/>
                <a:gd name="T3" fmla="*/ 7938 h 4"/>
                <a:gd name="T4" fmla="*/ 1984 w 4"/>
                <a:gd name="T5" fmla="*/ 1985 h 4"/>
                <a:gd name="T6" fmla="*/ 5953 w 4"/>
                <a:gd name="T7" fmla="*/ 1985 h 4"/>
                <a:gd name="T8" fmla="*/ 5953 w 4"/>
                <a:gd name="T9" fmla="*/ 5954 h 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4">
                  <a:moveTo>
                    <a:pt x="3" y="3"/>
                  </a:moveTo>
                  <a:cubicBezTo>
                    <a:pt x="3" y="4"/>
                    <a:pt x="2" y="4"/>
                    <a:pt x="1" y="4"/>
                  </a:cubicBezTo>
                  <a:cubicBezTo>
                    <a:pt x="0" y="3"/>
                    <a:pt x="0" y="2"/>
                    <a:pt x="1" y="1"/>
                  </a:cubicBezTo>
                  <a:cubicBezTo>
                    <a:pt x="1" y="1"/>
                    <a:pt x="2" y="0"/>
                    <a:pt x="3" y="1"/>
                  </a:cubicBezTo>
                  <a:cubicBezTo>
                    <a:pt x="4" y="2"/>
                    <a:pt x="4" y="3"/>
                    <a:pt x="3" y="3"/>
                  </a:cubicBezTo>
                  <a:close/>
                </a:path>
              </a:pathLst>
            </a:custGeom>
            <a:solidFill>
              <a:srgbClr val="44322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94" name="Freeform 710"/>
            <p:cNvSpPr>
              <a:spLocks/>
            </p:cNvSpPr>
            <p:nvPr/>
          </p:nvSpPr>
          <p:spPr bwMode="auto">
            <a:xfrm>
              <a:off x="10398125" y="4262206"/>
              <a:ext cx="7937" cy="9525"/>
            </a:xfrm>
            <a:custGeom>
              <a:avLst/>
              <a:gdLst>
                <a:gd name="T0" fmla="*/ 5953 w 4"/>
                <a:gd name="T1" fmla="*/ 7144 h 4"/>
                <a:gd name="T2" fmla="*/ 1984 w 4"/>
                <a:gd name="T3" fmla="*/ 9525 h 4"/>
                <a:gd name="T4" fmla="*/ 1984 w 4"/>
                <a:gd name="T5" fmla="*/ 2381 h 4"/>
                <a:gd name="T6" fmla="*/ 5953 w 4"/>
                <a:gd name="T7" fmla="*/ 2381 h 4"/>
                <a:gd name="T8" fmla="*/ 5953 w 4"/>
                <a:gd name="T9" fmla="*/ 7144 h 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4">
                  <a:moveTo>
                    <a:pt x="3" y="3"/>
                  </a:moveTo>
                  <a:cubicBezTo>
                    <a:pt x="3" y="4"/>
                    <a:pt x="2" y="4"/>
                    <a:pt x="1" y="4"/>
                  </a:cubicBezTo>
                  <a:cubicBezTo>
                    <a:pt x="0" y="3"/>
                    <a:pt x="0" y="2"/>
                    <a:pt x="1" y="1"/>
                  </a:cubicBezTo>
                  <a:cubicBezTo>
                    <a:pt x="1" y="1"/>
                    <a:pt x="2" y="0"/>
                    <a:pt x="3" y="1"/>
                  </a:cubicBezTo>
                  <a:cubicBezTo>
                    <a:pt x="4" y="2"/>
                    <a:pt x="4" y="3"/>
                    <a:pt x="3" y="3"/>
                  </a:cubicBezTo>
                  <a:close/>
                </a:path>
              </a:pathLst>
            </a:custGeom>
            <a:solidFill>
              <a:srgbClr val="44322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95" name="Freeform 711"/>
            <p:cNvSpPr>
              <a:spLocks/>
            </p:cNvSpPr>
            <p:nvPr/>
          </p:nvSpPr>
          <p:spPr bwMode="auto">
            <a:xfrm>
              <a:off x="10388600" y="4276494"/>
              <a:ext cx="7937" cy="7938"/>
            </a:xfrm>
            <a:custGeom>
              <a:avLst/>
              <a:gdLst>
                <a:gd name="T0" fmla="*/ 7937 w 4"/>
                <a:gd name="T1" fmla="*/ 5954 h 4"/>
                <a:gd name="T2" fmla="*/ 1984 w 4"/>
                <a:gd name="T3" fmla="*/ 7938 h 4"/>
                <a:gd name="T4" fmla="*/ 1984 w 4"/>
                <a:gd name="T5" fmla="*/ 1985 h 4"/>
                <a:gd name="T6" fmla="*/ 5953 w 4"/>
                <a:gd name="T7" fmla="*/ 1985 h 4"/>
                <a:gd name="T8" fmla="*/ 7937 w 4"/>
                <a:gd name="T9" fmla="*/ 5954 h 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4">
                  <a:moveTo>
                    <a:pt x="4" y="3"/>
                  </a:moveTo>
                  <a:cubicBezTo>
                    <a:pt x="3" y="4"/>
                    <a:pt x="2" y="4"/>
                    <a:pt x="1" y="4"/>
                  </a:cubicBezTo>
                  <a:cubicBezTo>
                    <a:pt x="0" y="3"/>
                    <a:pt x="0" y="2"/>
                    <a:pt x="1" y="1"/>
                  </a:cubicBezTo>
                  <a:cubicBezTo>
                    <a:pt x="1" y="1"/>
                    <a:pt x="2" y="0"/>
                    <a:pt x="3" y="1"/>
                  </a:cubicBezTo>
                  <a:cubicBezTo>
                    <a:pt x="4" y="1"/>
                    <a:pt x="4" y="3"/>
                    <a:pt x="4" y="3"/>
                  </a:cubicBezTo>
                  <a:close/>
                </a:path>
              </a:pathLst>
            </a:custGeom>
            <a:solidFill>
              <a:srgbClr val="44322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96" name="Freeform 712"/>
            <p:cNvSpPr>
              <a:spLocks/>
            </p:cNvSpPr>
            <p:nvPr/>
          </p:nvSpPr>
          <p:spPr bwMode="auto">
            <a:xfrm>
              <a:off x="10377488" y="4290781"/>
              <a:ext cx="7937" cy="7938"/>
            </a:xfrm>
            <a:custGeom>
              <a:avLst/>
              <a:gdLst>
                <a:gd name="T0" fmla="*/ 7937 w 4"/>
                <a:gd name="T1" fmla="*/ 5954 h 4"/>
                <a:gd name="T2" fmla="*/ 1984 w 4"/>
                <a:gd name="T3" fmla="*/ 7938 h 4"/>
                <a:gd name="T4" fmla="*/ 1984 w 4"/>
                <a:gd name="T5" fmla="*/ 1985 h 4"/>
                <a:gd name="T6" fmla="*/ 5953 w 4"/>
                <a:gd name="T7" fmla="*/ 1985 h 4"/>
                <a:gd name="T8" fmla="*/ 7937 w 4"/>
                <a:gd name="T9" fmla="*/ 5954 h 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4">
                  <a:moveTo>
                    <a:pt x="4" y="3"/>
                  </a:moveTo>
                  <a:cubicBezTo>
                    <a:pt x="3" y="4"/>
                    <a:pt x="2" y="4"/>
                    <a:pt x="1" y="4"/>
                  </a:cubicBezTo>
                  <a:cubicBezTo>
                    <a:pt x="1" y="3"/>
                    <a:pt x="0" y="2"/>
                    <a:pt x="1" y="1"/>
                  </a:cubicBezTo>
                  <a:cubicBezTo>
                    <a:pt x="1" y="1"/>
                    <a:pt x="2" y="0"/>
                    <a:pt x="3" y="1"/>
                  </a:cubicBezTo>
                  <a:cubicBezTo>
                    <a:pt x="4" y="1"/>
                    <a:pt x="4" y="2"/>
                    <a:pt x="4" y="3"/>
                  </a:cubicBezTo>
                  <a:close/>
                </a:path>
              </a:pathLst>
            </a:custGeom>
            <a:solidFill>
              <a:srgbClr val="44322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97" name="Freeform 713"/>
            <p:cNvSpPr>
              <a:spLocks/>
            </p:cNvSpPr>
            <p:nvPr/>
          </p:nvSpPr>
          <p:spPr bwMode="auto">
            <a:xfrm>
              <a:off x="10367963" y="4305069"/>
              <a:ext cx="7937" cy="7938"/>
            </a:xfrm>
            <a:custGeom>
              <a:avLst/>
              <a:gdLst>
                <a:gd name="T0" fmla="*/ 7937 w 4"/>
                <a:gd name="T1" fmla="*/ 5954 h 4"/>
                <a:gd name="T2" fmla="*/ 1984 w 4"/>
                <a:gd name="T3" fmla="*/ 7938 h 4"/>
                <a:gd name="T4" fmla="*/ 1984 w 4"/>
                <a:gd name="T5" fmla="*/ 1985 h 4"/>
                <a:gd name="T6" fmla="*/ 5953 w 4"/>
                <a:gd name="T7" fmla="*/ 1985 h 4"/>
                <a:gd name="T8" fmla="*/ 7937 w 4"/>
                <a:gd name="T9" fmla="*/ 5954 h 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4">
                  <a:moveTo>
                    <a:pt x="4" y="3"/>
                  </a:moveTo>
                  <a:cubicBezTo>
                    <a:pt x="3" y="4"/>
                    <a:pt x="2" y="4"/>
                    <a:pt x="1" y="4"/>
                  </a:cubicBezTo>
                  <a:cubicBezTo>
                    <a:pt x="1" y="3"/>
                    <a:pt x="0" y="2"/>
                    <a:pt x="1" y="1"/>
                  </a:cubicBezTo>
                  <a:cubicBezTo>
                    <a:pt x="1" y="0"/>
                    <a:pt x="2" y="0"/>
                    <a:pt x="3" y="1"/>
                  </a:cubicBezTo>
                  <a:cubicBezTo>
                    <a:pt x="4" y="1"/>
                    <a:pt x="4" y="2"/>
                    <a:pt x="4" y="3"/>
                  </a:cubicBezTo>
                  <a:close/>
                </a:path>
              </a:pathLst>
            </a:custGeom>
            <a:solidFill>
              <a:srgbClr val="44322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98" name="Freeform 714"/>
            <p:cNvSpPr>
              <a:spLocks/>
            </p:cNvSpPr>
            <p:nvPr/>
          </p:nvSpPr>
          <p:spPr bwMode="auto">
            <a:xfrm>
              <a:off x="10129838" y="4447944"/>
              <a:ext cx="157162" cy="188913"/>
            </a:xfrm>
            <a:custGeom>
              <a:avLst/>
              <a:gdLst>
                <a:gd name="T0" fmla="*/ 75597 w 79"/>
                <a:gd name="T1" fmla="*/ 151130 h 95"/>
                <a:gd name="T2" fmla="*/ 21883 w 79"/>
                <a:gd name="T3" fmla="*/ 173005 h 95"/>
                <a:gd name="T4" fmla="*/ 25862 w 79"/>
                <a:gd name="T5" fmla="*/ 115336 h 95"/>
                <a:gd name="T6" fmla="*/ 109417 w 79"/>
                <a:gd name="T7" fmla="*/ 0 h 95"/>
                <a:gd name="T8" fmla="*/ 127321 w 79"/>
                <a:gd name="T9" fmla="*/ 25851 h 95"/>
                <a:gd name="T10" fmla="*/ 157162 w 79"/>
                <a:gd name="T11" fmla="*/ 33805 h 95"/>
                <a:gd name="T12" fmla="*/ 75597 w 79"/>
                <a:gd name="T13" fmla="*/ 151130 h 9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9" h="95">
                  <a:moveTo>
                    <a:pt x="38" y="76"/>
                  </a:moveTo>
                  <a:cubicBezTo>
                    <a:pt x="24" y="95"/>
                    <a:pt x="11" y="87"/>
                    <a:pt x="11" y="87"/>
                  </a:cubicBezTo>
                  <a:cubicBezTo>
                    <a:pt x="11" y="87"/>
                    <a:pt x="0" y="77"/>
                    <a:pt x="13" y="58"/>
                  </a:cubicBezTo>
                  <a:cubicBezTo>
                    <a:pt x="27" y="40"/>
                    <a:pt x="55" y="0"/>
                    <a:pt x="55" y="0"/>
                  </a:cubicBezTo>
                  <a:cubicBezTo>
                    <a:pt x="55" y="0"/>
                    <a:pt x="58" y="11"/>
                    <a:pt x="64" y="13"/>
                  </a:cubicBezTo>
                  <a:cubicBezTo>
                    <a:pt x="68" y="18"/>
                    <a:pt x="79" y="17"/>
                    <a:pt x="79" y="17"/>
                  </a:cubicBezTo>
                  <a:cubicBezTo>
                    <a:pt x="79" y="17"/>
                    <a:pt x="51" y="57"/>
                    <a:pt x="38" y="76"/>
                  </a:cubicBezTo>
                  <a:close/>
                </a:path>
              </a:pathLst>
            </a:custGeom>
            <a:solidFill>
              <a:srgbClr val="634D3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799" name="Freeform 715"/>
            <p:cNvSpPr>
              <a:spLocks/>
            </p:cNvSpPr>
            <p:nvPr/>
          </p:nvSpPr>
          <p:spPr bwMode="auto">
            <a:xfrm>
              <a:off x="10210800" y="4347931"/>
              <a:ext cx="157162" cy="158750"/>
            </a:xfrm>
            <a:custGeom>
              <a:avLst/>
              <a:gdLst>
                <a:gd name="T0" fmla="*/ 21883 w 79"/>
                <a:gd name="T1" fmla="*/ 38180 h 79"/>
                <a:gd name="T2" fmla="*/ 37798 w 79"/>
                <a:gd name="T3" fmla="*/ 136646 h 79"/>
                <a:gd name="T4" fmla="*/ 135279 w 79"/>
                <a:gd name="T5" fmla="*/ 120570 h 79"/>
                <a:gd name="T6" fmla="*/ 119364 w 79"/>
                <a:gd name="T7" fmla="*/ 22104 h 79"/>
                <a:gd name="T8" fmla="*/ 21883 w 79"/>
                <a:gd name="T9" fmla="*/ 38180 h 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9" h="79">
                  <a:moveTo>
                    <a:pt x="11" y="19"/>
                  </a:moveTo>
                  <a:cubicBezTo>
                    <a:pt x="0" y="35"/>
                    <a:pt x="3" y="57"/>
                    <a:pt x="19" y="68"/>
                  </a:cubicBezTo>
                  <a:cubicBezTo>
                    <a:pt x="35" y="79"/>
                    <a:pt x="57" y="76"/>
                    <a:pt x="68" y="60"/>
                  </a:cubicBezTo>
                  <a:cubicBezTo>
                    <a:pt x="79" y="44"/>
                    <a:pt x="76" y="22"/>
                    <a:pt x="60" y="11"/>
                  </a:cubicBezTo>
                  <a:cubicBezTo>
                    <a:pt x="44" y="0"/>
                    <a:pt x="22" y="4"/>
                    <a:pt x="11" y="19"/>
                  </a:cubicBezTo>
                  <a:close/>
                </a:path>
              </a:pathLst>
            </a:custGeom>
            <a:solidFill>
              <a:srgbClr val="2A2F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00" name="Freeform 716"/>
            <p:cNvSpPr>
              <a:spLocks/>
            </p:cNvSpPr>
            <p:nvPr/>
          </p:nvSpPr>
          <p:spPr bwMode="auto">
            <a:xfrm>
              <a:off x="10221913" y="4360631"/>
              <a:ext cx="134937" cy="133350"/>
            </a:xfrm>
            <a:custGeom>
              <a:avLst/>
              <a:gdLst>
                <a:gd name="T0" fmla="*/ 18126 w 67"/>
                <a:gd name="T1" fmla="*/ 31845 h 67"/>
                <a:gd name="T2" fmla="*/ 32224 w 67"/>
                <a:gd name="T3" fmla="*/ 115437 h 67"/>
                <a:gd name="T4" fmla="*/ 116811 w 67"/>
                <a:gd name="T5" fmla="*/ 101505 h 67"/>
                <a:gd name="T6" fmla="*/ 102713 w 67"/>
                <a:gd name="T7" fmla="*/ 19903 h 67"/>
                <a:gd name="T8" fmla="*/ 18126 w 67"/>
                <a:gd name="T9" fmla="*/ 31845 h 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 h="67">
                  <a:moveTo>
                    <a:pt x="9" y="16"/>
                  </a:moveTo>
                  <a:cubicBezTo>
                    <a:pt x="0" y="30"/>
                    <a:pt x="3" y="48"/>
                    <a:pt x="16" y="58"/>
                  </a:cubicBezTo>
                  <a:cubicBezTo>
                    <a:pt x="30" y="67"/>
                    <a:pt x="48" y="64"/>
                    <a:pt x="58" y="51"/>
                  </a:cubicBezTo>
                  <a:cubicBezTo>
                    <a:pt x="67" y="38"/>
                    <a:pt x="64" y="19"/>
                    <a:pt x="51" y="10"/>
                  </a:cubicBezTo>
                  <a:cubicBezTo>
                    <a:pt x="37" y="0"/>
                    <a:pt x="19" y="3"/>
                    <a:pt x="9" y="16"/>
                  </a:cubicBezTo>
                  <a:close/>
                </a:path>
              </a:pathLst>
            </a:custGeom>
            <a:solidFill>
              <a:srgbClr val="EAEAEA"/>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01" name="Freeform 717"/>
            <p:cNvSpPr>
              <a:spLocks/>
            </p:cNvSpPr>
            <p:nvPr/>
          </p:nvSpPr>
          <p:spPr bwMode="auto">
            <a:xfrm>
              <a:off x="10315575" y="4382856"/>
              <a:ext cx="6350" cy="7938"/>
            </a:xfrm>
            <a:custGeom>
              <a:avLst/>
              <a:gdLst>
                <a:gd name="T0" fmla="*/ 0 w 4"/>
                <a:gd name="T1" fmla="*/ 7938 h 5"/>
                <a:gd name="T2" fmla="*/ 0 w 4"/>
                <a:gd name="T3" fmla="*/ 7938 h 5"/>
                <a:gd name="T4" fmla="*/ 3175 w 4"/>
                <a:gd name="T5" fmla="*/ 7938 h 5"/>
                <a:gd name="T6" fmla="*/ 6350 w 4"/>
                <a:gd name="T7" fmla="*/ 1588 h 5"/>
                <a:gd name="T8" fmla="*/ 6350 w 4"/>
                <a:gd name="T9" fmla="*/ 0 h 5"/>
                <a:gd name="T10" fmla="*/ 4763 w 4"/>
                <a:gd name="T11" fmla="*/ 0 h 5"/>
                <a:gd name="T12" fmla="*/ 0 w 4"/>
                <a:gd name="T13" fmla="*/ 6350 h 5"/>
                <a:gd name="T14" fmla="*/ 0 w 4"/>
                <a:gd name="T15" fmla="*/ 7938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5">
                  <a:moveTo>
                    <a:pt x="0" y="5"/>
                  </a:moveTo>
                  <a:lnTo>
                    <a:pt x="0" y="5"/>
                  </a:lnTo>
                  <a:lnTo>
                    <a:pt x="2" y="5"/>
                  </a:lnTo>
                  <a:lnTo>
                    <a:pt x="4" y="1"/>
                  </a:lnTo>
                  <a:lnTo>
                    <a:pt x="4" y="0"/>
                  </a:lnTo>
                  <a:lnTo>
                    <a:pt x="3" y="0"/>
                  </a:lnTo>
                  <a:lnTo>
                    <a:pt x="0" y="4"/>
                  </a:lnTo>
                  <a:lnTo>
                    <a:pt x="0" y="5"/>
                  </a:lnTo>
                  <a:close/>
                </a:path>
              </a:pathLst>
            </a:custGeom>
            <a:solidFill>
              <a:srgbClr val="2A2F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02" name="Freeform 718"/>
            <p:cNvSpPr>
              <a:spLocks/>
            </p:cNvSpPr>
            <p:nvPr/>
          </p:nvSpPr>
          <p:spPr bwMode="auto">
            <a:xfrm>
              <a:off x="10326688" y="4397144"/>
              <a:ext cx="7937" cy="4763"/>
            </a:xfrm>
            <a:custGeom>
              <a:avLst/>
              <a:gdLst>
                <a:gd name="T0" fmla="*/ 0 w 5"/>
                <a:gd name="T1" fmla="*/ 4763 h 3"/>
                <a:gd name="T2" fmla="*/ 0 w 5"/>
                <a:gd name="T3" fmla="*/ 4763 h 3"/>
                <a:gd name="T4" fmla="*/ 3175 w 5"/>
                <a:gd name="T5" fmla="*/ 4763 h 3"/>
                <a:gd name="T6" fmla="*/ 7937 w 5"/>
                <a:gd name="T7" fmla="*/ 1588 h 3"/>
                <a:gd name="T8" fmla="*/ 7937 w 5"/>
                <a:gd name="T9" fmla="*/ 0 h 3"/>
                <a:gd name="T10" fmla="*/ 4762 w 5"/>
                <a:gd name="T11" fmla="*/ 0 h 3"/>
                <a:gd name="T12" fmla="*/ 1587 w 5"/>
                <a:gd name="T13" fmla="*/ 3175 h 3"/>
                <a:gd name="T14" fmla="*/ 0 w 5"/>
                <a:gd name="T15" fmla="*/ 4763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 h="3">
                  <a:moveTo>
                    <a:pt x="0" y="3"/>
                  </a:moveTo>
                  <a:lnTo>
                    <a:pt x="0" y="3"/>
                  </a:lnTo>
                  <a:lnTo>
                    <a:pt x="2" y="3"/>
                  </a:lnTo>
                  <a:lnTo>
                    <a:pt x="5" y="1"/>
                  </a:lnTo>
                  <a:lnTo>
                    <a:pt x="5" y="0"/>
                  </a:lnTo>
                  <a:lnTo>
                    <a:pt x="3" y="0"/>
                  </a:lnTo>
                  <a:lnTo>
                    <a:pt x="1" y="2"/>
                  </a:lnTo>
                  <a:lnTo>
                    <a:pt x="0" y="3"/>
                  </a:lnTo>
                  <a:close/>
                </a:path>
              </a:pathLst>
            </a:custGeom>
            <a:solidFill>
              <a:srgbClr val="2A2F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03" name="Freeform 719"/>
            <p:cNvSpPr>
              <a:spLocks/>
            </p:cNvSpPr>
            <p:nvPr/>
          </p:nvSpPr>
          <p:spPr bwMode="auto">
            <a:xfrm>
              <a:off x="10334625" y="4413019"/>
              <a:ext cx="9525" cy="4763"/>
            </a:xfrm>
            <a:custGeom>
              <a:avLst/>
              <a:gdLst>
                <a:gd name="T0" fmla="*/ 0 w 5"/>
                <a:gd name="T1" fmla="*/ 3175 h 3"/>
                <a:gd name="T2" fmla="*/ 0 w 5"/>
                <a:gd name="T3" fmla="*/ 3175 h 3"/>
                <a:gd name="T4" fmla="*/ 1905 w 5"/>
                <a:gd name="T5" fmla="*/ 4763 h 3"/>
                <a:gd name="T6" fmla="*/ 7620 w 5"/>
                <a:gd name="T7" fmla="*/ 3175 h 3"/>
                <a:gd name="T8" fmla="*/ 7620 w 5"/>
                <a:gd name="T9" fmla="*/ 1588 h 3"/>
                <a:gd name="T10" fmla="*/ 5715 w 5"/>
                <a:gd name="T11" fmla="*/ 0 h 3"/>
                <a:gd name="T12" fmla="*/ 0 w 5"/>
                <a:gd name="T13" fmla="*/ 1588 h 3"/>
                <a:gd name="T14" fmla="*/ 0 w 5"/>
                <a:gd name="T15" fmla="*/ 3175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 h="3">
                  <a:moveTo>
                    <a:pt x="0" y="2"/>
                  </a:moveTo>
                  <a:cubicBezTo>
                    <a:pt x="0" y="2"/>
                    <a:pt x="0" y="2"/>
                    <a:pt x="0" y="2"/>
                  </a:cubicBezTo>
                  <a:cubicBezTo>
                    <a:pt x="0" y="2"/>
                    <a:pt x="0" y="3"/>
                    <a:pt x="1" y="3"/>
                  </a:cubicBezTo>
                  <a:cubicBezTo>
                    <a:pt x="4" y="2"/>
                    <a:pt x="4" y="2"/>
                    <a:pt x="4" y="2"/>
                  </a:cubicBezTo>
                  <a:cubicBezTo>
                    <a:pt x="4" y="2"/>
                    <a:pt x="5" y="1"/>
                    <a:pt x="4" y="1"/>
                  </a:cubicBezTo>
                  <a:cubicBezTo>
                    <a:pt x="4" y="0"/>
                    <a:pt x="4" y="0"/>
                    <a:pt x="3" y="0"/>
                  </a:cubicBezTo>
                  <a:cubicBezTo>
                    <a:pt x="0" y="1"/>
                    <a:pt x="0" y="1"/>
                    <a:pt x="0" y="1"/>
                  </a:cubicBezTo>
                  <a:cubicBezTo>
                    <a:pt x="0" y="1"/>
                    <a:pt x="0" y="2"/>
                    <a:pt x="0" y="2"/>
                  </a:cubicBezTo>
                  <a:close/>
                </a:path>
              </a:pathLst>
            </a:custGeom>
            <a:solidFill>
              <a:srgbClr val="2A2F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04" name="Freeform 720"/>
            <p:cNvSpPr>
              <a:spLocks/>
            </p:cNvSpPr>
            <p:nvPr/>
          </p:nvSpPr>
          <p:spPr bwMode="auto">
            <a:xfrm>
              <a:off x="10334625" y="4430481"/>
              <a:ext cx="9525" cy="3175"/>
            </a:xfrm>
            <a:custGeom>
              <a:avLst/>
              <a:gdLst>
                <a:gd name="T0" fmla="*/ 0 w 5"/>
                <a:gd name="T1" fmla="*/ 1588 h 2"/>
                <a:gd name="T2" fmla="*/ 0 w 5"/>
                <a:gd name="T3" fmla="*/ 1588 h 2"/>
                <a:gd name="T4" fmla="*/ 1905 w 5"/>
                <a:gd name="T5" fmla="*/ 3175 h 2"/>
                <a:gd name="T6" fmla="*/ 7620 w 5"/>
                <a:gd name="T7" fmla="*/ 3175 h 2"/>
                <a:gd name="T8" fmla="*/ 9525 w 5"/>
                <a:gd name="T9" fmla="*/ 1588 h 2"/>
                <a:gd name="T10" fmla="*/ 7620 w 5"/>
                <a:gd name="T11" fmla="*/ 1588 h 2"/>
                <a:gd name="T12" fmla="*/ 1905 w 5"/>
                <a:gd name="T13" fmla="*/ 0 h 2"/>
                <a:gd name="T14" fmla="*/ 0 w 5"/>
                <a:gd name="T15" fmla="*/ 1588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 h="2">
                  <a:moveTo>
                    <a:pt x="0" y="1"/>
                  </a:moveTo>
                  <a:cubicBezTo>
                    <a:pt x="0" y="1"/>
                    <a:pt x="0" y="1"/>
                    <a:pt x="0" y="1"/>
                  </a:cubicBezTo>
                  <a:cubicBezTo>
                    <a:pt x="0" y="1"/>
                    <a:pt x="1" y="2"/>
                    <a:pt x="1" y="2"/>
                  </a:cubicBezTo>
                  <a:cubicBezTo>
                    <a:pt x="4" y="2"/>
                    <a:pt x="4" y="2"/>
                    <a:pt x="4" y="2"/>
                  </a:cubicBezTo>
                  <a:cubicBezTo>
                    <a:pt x="5" y="2"/>
                    <a:pt x="5" y="2"/>
                    <a:pt x="5" y="1"/>
                  </a:cubicBezTo>
                  <a:cubicBezTo>
                    <a:pt x="5" y="1"/>
                    <a:pt x="5" y="1"/>
                    <a:pt x="4" y="1"/>
                  </a:cubicBezTo>
                  <a:cubicBezTo>
                    <a:pt x="1" y="0"/>
                    <a:pt x="1" y="0"/>
                    <a:pt x="1" y="0"/>
                  </a:cubicBezTo>
                  <a:cubicBezTo>
                    <a:pt x="1" y="0"/>
                    <a:pt x="0" y="0"/>
                    <a:pt x="0" y="1"/>
                  </a:cubicBezTo>
                  <a:close/>
                </a:path>
              </a:pathLst>
            </a:custGeom>
            <a:solidFill>
              <a:srgbClr val="2A2F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05" name="Freeform 721"/>
            <p:cNvSpPr>
              <a:spLocks/>
            </p:cNvSpPr>
            <p:nvPr/>
          </p:nvSpPr>
          <p:spPr bwMode="auto">
            <a:xfrm>
              <a:off x="10329863" y="4446356"/>
              <a:ext cx="9525" cy="6350"/>
            </a:xfrm>
            <a:custGeom>
              <a:avLst/>
              <a:gdLst>
                <a:gd name="T0" fmla="*/ 0 w 5"/>
                <a:gd name="T1" fmla="*/ 2117 h 3"/>
                <a:gd name="T2" fmla="*/ 0 w 5"/>
                <a:gd name="T3" fmla="*/ 2117 h 3"/>
                <a:gd name="T4" fmla="*/ 1905 w 5"/>
                <a:gd name="T5" fmla="*/ 4233 h 3"/>
                <a:gd name="T6" fmla="*/ 7620 w 5"/>
                <a:gd name="T7" fmla="*/ 6350 h 3"/>
                <a:gd name="T8" fmla="*/ 9525 w 5"/>
                <a:gd name="T9" fmla="*/ 6350 h 3"/>
                <a:gd name="T10" fmla="*/ 7620 w 5"/>
                <a:gd name="T11" fmla="*/ 4233 h 3"/>
                <a:gd name="T12" fmla="*/ 1905 w 5"/>
                <a:gd name="T13" fmla="*/ 0 h 3"/>
                <a:gd name="T14" fmla="*/ 0 w 5"/>
                <a:gd name="T15" fmla="*/ 2117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 h="3">
                  <a:moveTo>
                    <a:pt x="0" y="1"/>
                  </a:moveTo>
                  <a:cubicBezTo>
                    <a:pt x="0" y="1"/>
                    <a:pt x="0" y="1"/>
                    <a:pt x="0" y="1"/>
                  </a:cubicBezTo>
                  <a:cubicBezTo>
                    <a:pt x="0" y="1"/>
                    <a:pt x="0" y="1"/>
                    <a:pt x="1" y="2"/>
                  </a:cubicBezTo>
                  <a:cubicBezTo>
                    <a:pt x="4" y="3"/>
                    <a:pt x="4" y="3"/>
                    <a:pt x="4" y="3"/>
                  </a:cubicBezTo>
                  <a:cubicBezTo>
                    <a:pt x="4" y="3"/>
                    <a:pt x="4" y="3"/>
                    <a:pt x="5" y="3"/>
                  </a:cubicBezTo>
                  <a:cubicBezTo>
                    <a:pt x="5" y="2"/>
                    <a:pt x="5" y="2"/>
                    <a:pt x="4" y="2"/>
                  </a:cubicBezTo>
                  <a:cubicBezTo>
                    <a:pt x="1" y="0"/>
                    <a:pt x="1" y="0"/>
                    <a:pt x="1" y="0"/>
                  </a:cubicBezTo>
                  <a:cubicBezTo>
                    <a:pt x="1" y="0"/>
                    <a:pt x="0" y="0"/>
                    <a:pt x="0" y="1"/>
                  </a:cubicBezTo>
                  <a:close/>
                </a:path>
              </a:pathLst>
            </a:custGeom>
            <a:solidFill>
              <a:srgbClr val="2A2F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06" name="Freeform 722"/>
            <p:cNvSpPr>
              <a:spLocks/>
            </p:cNvSpPr>
            <p:nvPr/>
          </p:nvSpPr>
          <p:spPr bwMode="auto">
            <a:xfrm>
              <a:off x="10321925" y="4460644"/>
              <a:ext cx="6350" cy="7938"/>
            </a:xfrm>
            <a:custGeom>
              <a:avLst/>
              <a:gdLst>
                <a:gd name="T0" fmla="*/ 0 w 4"/>
                <a:gd name="T1" fmla="*/ 0 h 5"/>
                <a:gd name="T2" fmla="*/ 0 w 4"/>
                <a:gd name="T3" fmla="*/ 0 h 5"/>
                <a:gd name="T4" fmla="*/ 0 w 4"/>
                <a:gd name="T5" fmla="*/ 1588 h 5"/>
                <a:gd name="T6" fmla="*/ 4763 w 4"/>
                <a:gd name="T7" fmla="*/ 7938 h 5"/>
                <a:gd name="T8" fmla="*/ 6350 w 4"/>
                <a:gd name="T9" fmla="*/ 7938 h 5"/>
                <a:gd name="T10" fmla="*/ 6350 w 4"/>
                <a:gd name="T11" fmla="*/ 3175 h 5"/>
                <a:gd name="T12" fmla="*/ 1588 w 4"/>
                <a:gd name="T13" fmla="*/ 0 h 5"/>
                <a:gd name="T14" fmla="*/ 0 w 4"/>
                <a:gd name="T15" fmla="*/ 0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5">
                  <a:moveTo>
                    <a:pt x="0" y="0"/>
                  </a:moveTo>
                  <a:lnTo>
                    <a:pt x="0" y="0"/>
                  </a:lnTo>
                  <a:lnTo>
                    <a:pt x="0" y="1"/>
                  </a:lnTo>
                  <a:lnTo>
                    <a:pt x="3" y="5"/>
                  </a:lnTo>
                  <a:lnTo>
                    <a:pt x="4" y="5"/>
                  </a:lnTo>
                  <a:lnTo>
                    <a:pt x="4" y="2"/>
                  </a:lnTo>
                  <a:lnTo>
                    <a:pt x="1" y="0"/>
                  </a:lnTo>
                  <a:lnTo>
                    <a:pt x="0" y="0"/>
                  </a:lnTo>
                  <a:close/>
                </a:path>
              </a:pathLst>
            </a:custGeom>
            <a:solidFill>
              <a:srgbClr val="2A2F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07" name="Freeform 723"/>
            <p:cNvSpPr>
              <a:spLocks/>
            </p:cNvSpPr>
            <p:nvPr/>
          </p:nvSpPr>
          <p:spPr bwMode="auto">
            <a:xfrm>
              <a:off x="10306050" y="4468581"/>
              <a:ext cx="7937" cy="9525"/>
            </a:xfrm>
            <a:custGeom>
              <a:avLst/>
              <a:gdLst>
                <a:gd name="T0" fmla="*/ 1984 w 4"/>
                <a:gd name="T1" fmla="*/ 1905 h 5"/>
                <a:gd name="T2" fmla="*/ 1984 w 4"/>
                <a:gd name="T3" fmla="*/ 1905 h 5"/>
                <a:gd name="T4" fmla="*/ 1984 w 4"/>
                <a:gd name="T5" fmla="*/ 3810 h 5"/>
                <a:gd name="T6" fmla="*/ 3969 w 4"/>
                <a:gd name="T7" fmla="*/ 9525 h 5"/>
                <a:gd name="T8" fmla="*/ 5953 w 4"/>
                <a:gd name="T9" fmla="*/ 9525 h 5"/>
                <a:gd name="T10" fmla="*/ 5953 w 4"/>
                <a:gd name="T11" fmla="*/ 7620 h 5"/>
                <a:gd name="T12" fmla="*/ 3969 w 4"/>
                <a:gd name="T13" fmla="*/ 1905 h 5"/>
                <a:gd name="T14" fmla="*/ 1984 w 4"/>
                <a:gd name="T15" fmla="*/ 1905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5">
                  <a:moveTo>
                    <a:pt x="1" y="1"/>
                  </a:moveTo>
                  <a:cubicBezTo>
                    <a:pt x="1" y="1"/>
                    <a:pt x="1" y="1"/>
                    <a:pt x="1" y="1"/>
                  </a:cubicBezTo>
                  <a:cubicBezTo>
                    <a:pt x="1" y="1"/>
                    <a:pt x="0" y="1"/>
                    <a:pt x="1" y="2"/>
                  </a:cubicBezTo>
                  <a:cubicBezTo>
                    <a:pt x="2" y="5"/>
                    <a:pt x="2" y="5"/>
                    <a:pt x="2" y="5"/>
                  </a:cubicBezTo>
                  <a:cubicBezTo>
                    <a:pt x="2" y="5"/>
                    <a:pt x="3" y="5"/>
                    <a:pt x="3" y="5"/>
                  </a:cubicBezTo>
                  <a:cubicBezTo>
                    <a:pt x="3" y="5"/>
                    <a:pt x="4" y="4"/>
                    <a:pt x="3" y="4"/>
                  </a:cubicBezTo>
                  <a:cubicBezTo>
                    <a:pt x="2" y="1"/>
                    <a:pt x="2" y="1"/>
                    <a:pt x="2" y="1"/>
                  </a:cubicBezTo>
                  <a:cubicBezTo>
                    <a:pt x="2" y="1"/>
                    <a:pt x="1" y="0"/>
                    <a:pt x="1" y="1"/>
                  </a:cubicBezTo>
                  <a:close/>
                </a:path>
              </a:pathLst>
            </a:custGeom>
            <a:solidFill>
              <a:srgbClr val="2A2F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08" name="Freeform 724"/>
            <p:cNvSpPr>
              <a:spLocks/>
            </p:cNvSpPr>
            <p:nvPr/>
          </p:nvSpPr>
          <p:spPr bwMode="auto">
            <a:xfrm>
              <a:off x="10291763" y="4473344"/>
              <a:ext cx="3175" cy="11113"/>
            </a:xfrm>
            <a:custGeom>
              <a:avLst/>
              <a:gdLst>
                <a:gd name="T0" fmla="*/ 0 w 1"/>
                <a:gd name="T1" fmla="*/ 0 h 5"/>
                <a:gd name="T2" fmla="*/ 0 w 1"/>
                <a:gd name="T3" fmla="*/ 0 h 5"/>
                <a:gd name="T4" fmla="*/ 0 w 1"/>
                <a:gd name="T5" fmla="*/ 2223 h 5"/>
                <a:gd name="T6" fmla="*/ 0 w 1"/>
                <a:gd name="T7" fmla="*/ 8890 h 5"/>
                <a:gd name="T8" fmla="*/ 3175 w 1"/>
                <a:gd name="T9" fmla="*/ 8890 h 5"/>
                <a:gd name="T10" fmla="*/ 3175 w 1"/>
                <a:gd name="T11" fmla="*/ 8890 h 5"/>
                <a:gd name="T12" fmla="*/ 3175 w 1"/>
                <a:gd name="T13" fmla="*/ 0 h 5"/>
                <a:gd name="T14" fmla="*/ 0 w 1"/>
                <a:gd name="T15" fmla="*/ 0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5">
                  <a:moveTo>
                    <a:pt x="0" y="0"/>
                  </a:moveTo>
                  <a:cubicBezTo>
                    <a:pt x="0" y="0"/>
                    <a:pt x="0" y="0"/>
                    <a:pt x="0" y="0"/>
                  </a:cubicBezTo>
                  <a:cubicBezTo>
                    <a:pt x="0" y="0"/>
                    <a:pt x="0" y="0"/>
                    <a:pt x="0" y="1"/>
                  </a:cubicBezTo>
                  <a:cubicBezTo>
                    <a:pt x="0" y="4"/>
                    <a:pt x="0" y="4"/>
                    <a:pt x="0" y="4"/>
                  </a:cubicBezTo>
                  <a:cubicBezTo>
                    <a:pt x="0" y="4"/>
                    <a:pt x="0" y="5"/>
                    <a:pt x="1" y="4"/>
                  </a:cubicBezTo>
                  <a:cubicBezTo>
                    <a:pt x="1" y="4"/>
                    <a:pt x="1" y="4"/>
                    <a:pt x="1" y="4"/>
                  </a:cubicBezTo>
                  <a:cubicBezTo>
                    <a:pt x="1" y="0"/>
                    <a:pt x="1" y="0"/>
                    <a:pt x="1" y="0"/>
                  </a:cubicBezTo>
                  <a:cubicBezTo>
                    <a:pt x="1" y="0"/>
                    <a:pt x="1" y="0"/>
                    <a:pt x="0" y="0"/>
                  </a:cubicBezTo>
                  <a:close/>
                </a:path>
              </a:pathLst>
            </a:custGeom>
            <a:solidFill>
              <a:srgbClr val="2A2F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09" name="Freeform 725"/>
            <p:cNvSpPr>
              <a:spLocks/>
            </p:cNvSpPr>
            <p:nvPr/>
          </p:nvSpPr>
          <p:spPr bwMode="auto">
            <a:xfrm>
              <a:off x="10272713" y="4471756"/>
              <a:ext cx="6350" cy="11113"/>
            </a:xfrm>
            <a:custGeom>
              <a:avLst/>
              <a:gdLst>
                <a:gd name="T0" fmla="*/ 4233 w 3"/>
                <a:gd name="T1" fmla="*/ 0 h 5"/>
                <a:gd name="T2" fmla="*/ 4233 w 3"/>
                <a:gd name="T3" fmla="*/ 0 h 5"/>
                <a:gd name="T4" fmla="*/ 2117 w 3"/>
                <a:gd name="T5" fmla="*/ 0 h 5"/>
                <a:gd name="T6" fmla="*/ 0 w 3"/>
                <a:gd name="T7" fmla="*/ 8890 h 5"/>
                <a:gd name="T8" fmla="*/ 2117 w 3"/>
                <a:gd name="T9" fmla="*/ 11113 h 5"/>
                <a:gd name="T10" fmla="*/ 4233 w 3"/>
                <a:gd name="T11" fmla="*/ 8890 h 5"/>
                <a:gd name="T12" fmla="*/ 6350 w 3"/>
                <a:gd name="T13" fmla="*/ 2223 h 5"/>
                <a:gd name="T14" fmla="*/ 4233 w 3"/>
                <a:gd name="T15" fmla="*/ 0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5">
                  <a:moveTo>
                    <a:pt x="2" y="0"/>
                  </a:moveTo>
                  <a:cubicBezTo>
                    <a:pt x="2" y="0"/>
                    <a:pt x="2" y="0"/>
                    <a:pt x="2" y="0"/>
                  </a:cubicBezTo>
                  <a:cubicBezTo>
                    <a:pt x="2" y="0"/>
                    <a:pt x="1" y="0"/>
                    <a:pt x="1" y="0"/>
                  </a:cubicBezTo>
                  <a:cubicBezTo>
                    <a:pt x="0" y="4"/>
                    <a:pt x="0" y="4"/>
                    <a:pt x="0" y="4"/>
                  </a:cubicBezTo>
                  <a:cubicBezTo>
                    <a:pt x="0" y="4"/>
                    <a:pt x="1" y="4"/>
                    <a:pt x="1" y="5"/>
                  </a:cubicBezTo>
                  <a:cubicBezTo>
                    <a:pt x="1" y="5"/>
                    <a:pt x="2" y="4"/>
                    <a:pt x="2" y="4"/>
                  </a:cubicBezTo>
                  <a:cubicBezTo>
                    <a:pt x="3" y="1"/>
                    <a:pt x="3" y="1"/>
                    <a:pt x="3" y="1"/>
                  </a:cubicBezTo>
                  <a:cubicBezTo>
                    <a:pt x="3" y="0"/>
                    <a:pt x="3" y="0"/>
                    <a:pt x="2" y="0"/>
                  </a:cubicBezTo>
                  <a:close/>
                </a:path>
              </a:pathLst>
            </a:custGeom>
            <a:solidFill>
              <a:srgbClr val="2A2F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10" name="Freeform 726"/>
            <p:cNvSpPr>
              <a:spLocks/>
            </p:cNvSpPr>
            <p:nvPr/>
          </p:nvSpPr>
          <p:spPr bwMode="auto">
            <a:xfrm>
              <a:off x="10256838" y="4463819"/>
              <a:ext cx="6350" cy="7938"/>
            </a:xfrm>
            <a:custGeom>
              <a:avLst/>
              <a:gdLst>
                <a:gd name="T0" fmla="*/ 6350 w 4"/>
                <a:gd name="T1" fmla="*/ 0 h 5"/>
                <a:gd name="T2" fmla="*/ 6350 w 4"/>
                <a:gd name="T3" fmla="*/ 0 h 5"/>
                <a:gd name="T4" fmla="*/ 3175 w 4"/>
                <a:gd name="T5" fmla="*/ 1588 h 5"/>
                <a:gd name="T6" fmla="*/ 0 w 4"/>
                <a:gd name="T7" fmla="*/ 6350 h 5"/>
                <a:gd name="T8" fmla="*/ 0 w 4"/>
                <a:gd name="T9" fmla="*/ 7938 h 5"/>
                <a:gd name="T10" fmla="*/ 1588 w 4"/>
                <a:gd name="T11" fmla="*/ 7938 h 5"/>
                <a:gd name="T12" fmla="*/ 6350 w 4"/>
                <a:gd name="T13" fmla="*/ 4763 h 5"/>
                <a:gd name="T14" fmla="*/ 6350 w 4"/>
                <a:gd name="T15" fmla="*/ 0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5">
                  <a:moveTo>
                    <a:pt x="4" y="0"/>
                  </a:moveTo>
                  <a:lnTo>
                    <a:pt x="4" y="0"/>
                  </a:lnTo>
                  <a:lnTo>
                    <a:pt x="2" y="1"/>
                  </a:lnTo>
                  <a:lnTo>
                    <a:pt x="0" y="4"/>
                  </a:lnTo>
                  <a:lnTo>
                    <a:pt x="0" y="5"/>
                  </a:lnTo>
                  <a:lnTo>
                    <a:pt x="1" y="5"/>
                  </a:lnTo>
                  <a:lnTo>
                    <a:pt x="4" y="3"/>
                  </a:lnTo>
                  <a:lnTo>
                    <a:pt x="4" y="0"/>
                  </a:lnTo>
                  <a:close/>
                </a:path>
              </a:pathLst>
            </a:custGeom>
            <a:solidFill>
              <a:srgbClr val="2A2F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11" name="Freeform 727"/>
            <p:cNvSpPr>
              <a:spLocks/>
            </p:cNvSpPr>
            <p:nvPr/>
          </p:nvSpPr>
          <p:spPr bwMode="auto">
            <a:xfrm>
              <a:off x="10244138" y="4454294"/>
              <a:ext cx="7937" cy="6350"/>
            </a:xfrm>
            <a:custGeom>
              <a:avLst/>
              <a:gdLst>
                <a:gd name="T0" fmla="*/ 7937 w 5"/>
                <a:gd name="T1" fmla="*/ 0 h 4"/>
                <a:gd name="T2" fmla="*/ 7937 w 5"/>
                <a:gd name="T3" fmla="*/ 0 h 4"/>
                <a:gd name="T4" fmla="*/ 4762 w 5"/>
                <a:gd name="T5" fmla="*/ 0 h 4"/>
                <a:gd name="T6" fmla="*/ 0 w 5"/>
                <a:gd name="T7" fmla="*/ 1588 h 4"/>
                <a:gd name="T8" fmla="*/ 0 w 5"/>
                <a:gd name="T9" fmla="*/ 6350 h 4"/>
                <a:gd name="T10" fmla="*/ 3175 w 5"/>
                <a:gd name="T11" fmla="*/ 6350 h 4"/>
                <a:gd name="T12" fmla="*/ 6350 w 5"/>
                <a:gd name="T13" fmla="*/ 1588 h 4"/>
                <a:gd name="T14" fmla="*/ 7937 w 5"/>
                <a:gd name="T15" fmla="*/ 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 h="4">
                  <a:moveTo>
                    <a:pt x="5" y="0"/>
                  </a:moveTo>
                  <a:lnTo>
                    <a:pt x="5" y="0"/>
                  </a:lnTo>
                  <a:lnTo>
                    <a:pt x="3" y="0"/>
                  </a:lnTo>
                  <a:lnTo>
                    <a:pt x="0" y="1"/>
                  </a:lnTo>
                  <a:lnTo>
                    <a:pt x="0" y="4"/>
                  </a:lnTo>
                  <a:lnTo>
                    <a:pt x="2" y="4"/>
                  </a:lnTo>
                  <a:lnTo>
                    <a:pt x="4" y="1"/>
                  </a:lnTo>
                  <a:lnTo>
                    <a:pt x="5" y="0"/>
                  </a:lnTo>
                  <a:close/>
                </a:path>
              </a:pathLst>
            </a:custGeom>
            <a:solidFill>
              <a:srgbClr val="2A2F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12" name="Freeform 728"/>
            <p:cNvSpPr>
              <a:spLocks/>
            </p:cNvSpPr>
            <p:nvPr/>
          </p:nvSpPr>
          <p:spPr bwMode="auto">
            <a:xfrm>
              <a:off x="10234613" y="4438419"/>
              <a:ext cx="9525" cy="3175"/>
            </a:xfrm>
            <a:custGeom>
              <a:avLst/>
              <a:gdLst>
                <a:gd name="T0" fmla="*/ 9525 w 5"/>
                <a:gd name="T1" fmla="*/ 0 h 2"/>
                <a:gd name="T2" fmla="*/ 9525 w 5"/>
                <a:gd name="T3" fmla="*/ 0 h 2"/>
                <a:gd name="T4" fmla="*/ 7620 w 5"/>
                <a:gd name="T5" fmla="*/ 0 h 2"/>
                <a:gd name="T6" fmla="*/ 1905 w 5"/>
                <a:gd name="T7" fmla="*/ 1588 h 2"/>
                <a:gd name="T8" fmla="*/ 1905 w 5"/>
                <a:gd name="T9" fmla="*/ 3175 h 2"/>
                <a:gd name="T10" fmla="*/ 1905 w 5"/>
                <a:gd name="T11" fmla="*/ 3175 h 2"/>
                <a:gd name="T12" fmla="*/ 9525 w 5"/>
                <a:gd name="T13" fmla="*/ 1588 h 2"/>
                <a:gd name="T14" fmla="*/ 9525 w 5"/>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 h="2">
                  <a:moveTo>
                    <a:pt x="5" y="0"/>
                  </a:moveTo>
                  <a:cubicBezTo>
                    <a:pt x="5" y="0"/>
                    <a:pt x="5" y="0"/>
                    <a:pt x="5" y="0"/>
                  </a:cubicBezTo>
                  <a:cubicBezTo>
                    <a:pt x="5" y="0"/>
                    <a:pt x="5" y="0"/>
                    <a:pt x="4" y="0"/>
                  </a:cubicBezTo>
                  <a:cubicBezTo>
                    <a:pt x="1" y="1"/>
                    <a:pt x="1" y="1"/>
                    <a:pt x="1" y="1"/>
                  </a:cubicBezTo>
                  <a:cubicBezTo>
                    <a:pt x="1" y="1"/>
                    <a:pt x="0" y="1"/>
                    <a:pt x="1" y="2"/>
                  </a:cubicBezTo>
                  <a:cubicBezTo>
                    <a:pt x="1" y="2"/>
                    <a:pt x="1" y="2"/>
                    <a:pt x="1" y="2"/>
                  </a:cubicBezTo>
                  <a:cubicBezTo>
                    <a:pt x="5" y="1"/>
                    <a:pt x="5" y="1"/>
                    <a:pt x="5" y="1"/>
                  </a:cubicBezTo>
                  <a:cubicBezTo>
                    <a:pt x="5" y="1"/>
                    <a:pt x="5" y="1"/>
                    <a:pt x="5" y="0"/>
                  </a:cubicBezTo>
                  <a:close/>
                </a:path>
              </a:pathLst>
            </a:custGeom>
            <a:solidFill>
              <a:srgbClr val="2A2F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13" name="Freeform 729"/>
            <p:cNvSpPr>
              <a:spLocks/>
            </p:cNvSpPr>
            <p:nvPr/>
          </p:nvSpPr>
          <p:spPr bwMode="auto">
            <a:xfrm>
              <a:off x="10234613" y="4420956"/>
              <a:ext cx="9525" cy="3175"/>
            </a:xfrm>
            <a:custGeom>
              <a:avLst/>
              <a:gdLst>
                <a:gd name="T0" fmla="*/ 9525 w 5"/>
                <a:gd name="T1" fmla="*/ 3175 h 2"/>
                <a:gd name="T2" fmla="*/ 9525 w 5"/>
                <a:gd name="T3" fmla="*/ 3175 h 2"/>
                <a:gd name="T4" fmla="*/ 7620 w 5"/>
                <a:gd name="T5" fmla="*/ 1588 h 2"/>
                <a:gd name="T6" fmla="*/ 1905 w 5"/>
                <a:gd name="T7" fmla="*/ 0 h 2"/>
                <a:gd name="T8" fmla="*/ 0 w 5"/>
                <a:gd name="T9" fmla="*/ 1588 h 2"/>
                <a:gd name="T10" fmla="*/ 0 w 5"/>
                <a:gd name="T11" fmla="*/ 3175 h 2"/>
                <a:gd name="T12" fmla="*/ 7620 w 5"/>
                <a:gd name="T13" fmla="*/ 3175 h 2"/>
                <a:gd name="T14" fmla="*/ 9525 w 5"/>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 h="2">
                  <a:moveTo>
                    <a:pt x="5" y="2"/>
                  </a:moveTo>
                  <a:cubicBezTo>
                    <a:pt x="5" y="2"/>
                    <a:pt x="5" y="2"/>
                    <a:pt x="5" y="2"/>
                  </a:cubicBezTo>
                  <a:cubicBezTo>
                    <a:pt x="5" y="1"/>
                    <a:pt x="4" y="1"/>
                    <a:pt x="4" y="1"/>
                  </a:cubicBezTo>
                  <a:cubicBezTo>
                    <a:pt x="1" y="0"/>
                    <a:pt x="1" y="0"/>
                    <a:pt x="1" y="0"/>
                  </a:cubicBezTo>
                  <a:cubicBezTo>
                    <a:pt x="0" y="0"/>
                    <a:pt x="0" y="1"/>
                    <a:pt x="0" y="1"/>
                  </a:cubicBezTo>
                  <a:cubicBezTo>
                    <a:pt x="0" y="2"/>
                    <a:pt x="0" y="2"/>
                    <a:pt x="0" y="2"/>
                  </a:cubicBezTo>
                  <a:cubicBezTo>
                    <a:pt x="4" y="2"/>
                    <a:pt x="4" y="2"/>
                    <a:pt x="4" y="2"/>
                  </a:cubicBezTo>
                  <a:cubicBezTo>
                    <a:pt x="4" y="2"/>
                    <a:pt x="5" y="2"/>
                    <a:pt x="5" y="2"/>
                  </a:cubicBezTo>
                  <a:close/>
                </a:path>
              </a:pathLst>
            </a:custGeom>
            <a:solidFill>
              <a:srgbClr val="2A2F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14" name="Freeform 730"/>
            <p:cNvSpPr>
              <a:spLocks/>
            </p:cNvSpPr>
            <p:nvPr/>
          </p:nvSpPr>
          <p:spPr bwMode="auto">
            <a:xfrm>
              <a:off x="10239375" y="4401906"/>
              <a:ext cx="9525" cy="6350"/>
            </a:xfrm>
            <a:custGeom>
              <a:avLst/>
              <a:gdLst>
                <a:gd name="T0" fmla="*/ 9525 w 5"/>
                <a:gd name="T1" fmla="*/ 6350 h 3"/>
                <a:gd name="T2" fmla="*/ 9525 w 5"/>
                <a:gd name="T3" fmla="*/ 6350 h 3"/>
                <a:gd name="T4" fmla="*/ 7620 w 5"/>
                <a:gd name="T5" fmla="*/ 4233 h 3"/>
                <a:gd name="T6" fmla="*/ 1905 w 5"/>
                <a:gd name="T7" fmla="*/ 0 h 3"/>
                <a:gd name="T8" fmla="*/ 0 w 5"/>
                <a:gd name="T9" fmla="*/ 2117 h 3"/>
                <a:gd name="T10" fmla="*/ 1905 w 5"/>
                <a:gd name="T11" fmla="*/ 4233 h 3"/>
                <a:gd name="T12" fmla="*/ 7620 w 5"/>
                <a:gd name="T13" fmla="*/ 6350 h 3"/>
                <a:gd name="T14" fmla="*/ 9525 w 5"/>
                <a:gd name="T15" fmla="*/ 6350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 h="3">
                  <a:moveTo>
                    <a:pt x="5" y="3"/>
                  </a:moveTo>
                  <a:cubicBezTo>
                    <a:pt x="5" y="3"/>
                    <a:pt x="5" y="3"/>
                    <a:pt x="5" y="3"/>
                  </a:cubicBezTo>
                  <a:cubicBezTo>
                    <a:pt x="5" y="2"/>
                    <a:pt x="5" y="2"/>
                    <a:pt x="4" y="2"/>
                  </a:cubicBezTo>
                  <a:cubicBezTo>
                    <a:pt x="1" y="0"/>
                    <a:pt x="1" y="0"/>
                    <a:pt x="1" y="0"/>
                  </a:cubicBezTo>
                  <a:cubicBezTo>
                    <a:pt x="1" y="0"/>
                    <a:pt x="1" y="0"/>
                    <a:pt x="0" y="1"/>
                  </a:cubicBezTo>
                  <a:cubicBezTo>
                    <a:pt x="0" y="1"/>
                    <a:pt x="0" y="2"/>
                    <a:pt x="1" y="2"/>
                  </a:cubicBezTo>
                  <a:cubicBezTo>
                    <a:pt x="4" y="3"/>
                    <a:pt x="4" y="3"/>
                    <a:pt x="4" y="3"/>
                  </a:cubicBezTo>
                  <a:cubicBezTo>
                    <a:pt x="4" y="3"/>
                    <a:pt x="5" y="3"/>
                    <a:pt x="5" y="3"/>
                  </a:cubicBezTo>
                  <a:close/>
                </a:path>
              </a:pathLst>
            </a:custGeom>
            <a:solidFill>
              <a:srgbClr val="2A2F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15" name="Freeform 731"/>
            <p:cNvSpPr>
              <a:spLocks/>
            </p:cNvSpPr>
            <p:nvPr/>
          </p:nvSpPr>
          <p:spPr bwMode="auto">
            <a:xfrm>
              <a:off x="10250488" y="4389206"/>
              <a:ext cx="6350" cy="4763"/>
            </a:xfrm>
            <a:custGeom>
              <a:avLst/>
              <a:gdLst>
                <a:gd name="T0" fmla="*/ 6350 w 4"/>
                <a:gd name="T1" fmla="*/ 4763 h 3"/>
                <a:gd name="T2" fmla="*/ 6350 w 4"/>
                <a:gd name="T3" fmla="*/ 4763 h 3"/>
                <a:gd name="T4" fmla="*/ 6350 w 4"/>
                <a:gd name="T5" fmla="*/ 3175 h 3"/>
                <a:gd name="T6" fmla="*/ 1588 w 4"/>
                <a:gd name="T7" fmla="*/ 0 h 3"/>
                <a:gd name="T8" fmla="*/ 0 w 4"/>
                <a:gd name="T9" fmla="*/ 0 h 3"/>
                <a:gd name="T10" fmla="*/ 0 w 4"/>
                <a:gd name="T11" fmla="*/ 1588 h 3"/>
                <a:gd name="T12" fmla="*/ 4763 w 4"/>
                <a:gd name="T13" fmla="*/ 4763 h 3"/>
                <a:gd name="T14" fmla="*/ 6350 w 4"/>
                <a:gd name="T15" fmla="*/ 4763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3">
                  <a:moveTo>
                    <a:pt x="4" y="3"/>
                  </a:moveTo>
                  <a:lnTo>
                    <a:pt x="4" y="3"/>
                  </a:lnTo>
                  <a:lnTo>
                    <a:pt x="4" y="2"/>
                  </a:lnTo>
                  <a:lnTo>
                    <a:pt x="1" y="0"/>
                  </a:lnTo>
                  <a:lnTo>
                    <a:pt x="0" y="0"/>
                  </a:lnTo>
                  <a:lnTo>
                    <a:pt x="0" y="1"/>
                  </a:lnTo>
                  <a:lnTo>
                    <a:pt x="3" y="3"/>
                  </a:lnTo>
                  <a:lnTo>
                    <a:pt x="4" y="3"/>
                  </a:lnTo>
                  <a:close/>
                </a:path>
              </a:pathLst>
            </a:custGeom>
            <a:solidFill>
              <a:srgbClr val="2A2F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16" name="Freeform 732"/>
            <p:cNvSpPr>
              <a:spLocks/>
            </p:cNvSpPr>
            <p:nvPr/>
          </p:nvSpPr>
          <p:spPr bwMode="auto">
            <a:xfrm>
              <a:off x="10264775" y="4376506"/>
              <a:ext cx="6350" cy="9525"/>
            </a:xfrm>
            <a:custGeom>
              <a:avLst/>
              <a:gdLst>
                <a:gd name="T0" fmla="*/ 6350 w 3"/>
                <a:gd name="T1" fmla="*/ 9525 h 5"/>
                <a:gd name="T2" fmla="*/ 6350 w 3"/>
                <a:gd name="T3" fmla="*/ 9525 h 5"/>
                <a:gd name="T4" fmla="*/ 6350 w 3"/>
                <a:gd name="T5" fmla="*/ 7620 h 5"/>
                <a:gd name="T6" fmla="*/ 4233 w 3"/>
                <a:gd name="T7" fmla="*/ 1905 h 5"/>
                <a:gd name="T8" fmla="*/ 2117 w 3"/>
                <a:gd name="T9" fmla="*/ 0 h 5"/>
                <a:gd name="T10" fmla="*/ 2117 w 3"/>
                <a:gd name="T11" fmla="*/ 1905 h 5"/>
                <a:gd name="T12" fmla="*/ 4233 w 3"/>
                <a:gd name="T13" fmla="*/ 7620 h 5"/>
                <a:gd name="T14" fmla="*/ 6350 w 3"/>
                <a:gd name="T15" fmla="*/ 9525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5">
                  <a:moveTo>
                    <a:pt x="3" y="5"/>
                  </a:moveTo>
                  <a:cubicBezTo>
                    <a:pt x="3" y="5"/>
                    <a:pt x="3" y="5"/>
                    <a:pt x="3" y="5"/>
                  </a:cubicBezTo>
                  <a:cubicBezTo>
                    <a:pt x="3" y="5"/>
                    <a:pt x="3" y="4"/>
                    <a:pt x="3" y="4"/>
                  </a:cubicBezTo>
                  <a:cubicBezTo>
                    <a:pt x="2" y="1"/>
                    <a:pt x="2" y="1"/>
                    <a:pt x="2" y="1"/>
                  </a:cubicBezTo>
                  <a:cubicBezTo>
                    <a:pt x="2" y="0"/>
                    <a:pt x="1" y="0"/>
                    <a:pt x="1" y="0"/>
                  </a:cubicBezTo>
                  <a:cubicBezTo>
                    <a:pt x="1" y="1"/>
                    <a:pt x="0" y="1"/>
                    <a:pt x="1" y="1"/>
                  </a:cubicBezTo>
                  <a:cubicBezTo>
                    <a:pt x="2" y="4"/>
                    <a:pt x="2" y="4"/>
                    <a:pt x="2" y="4"/>
                  </a:cubicBezTo>
                  <a:cubicBezTo>
                    <a:pt x="2" y="5"/>
                    <a:pt x="3" y="5"/>
                    <a:pt x="3" y="5"/>
                  </a:cubicBezTo>
                  <a:close/>
                </a:path>
              </a:pathLst>
            </a:custGeom>
            <a:solidFill>
              <a:srgbClr val="2A2F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17" name="Freeform 733"/>
            <p:cNvSpPr>
              <a:spLocks/>
            </p:cNvSpPr>
            <p:nvPr/>
          </p:nvSpPr>
          <p:spPr bwMode="auto">
            <a:xfrm>
              <a:off x="10283825" y="4373331"/>
              <a:ext cx="3175" cy="9525"/>
            </a:xfrm>
            <a:custGeom>
              <a:avLst/>
              <a:gdLst>
                <a:gd name="T0" fmla="*/ 3175 w 1"/>
                <a:gd name="T1" fmla="*/ 9525 h 5"/>
                <a:gd name="T2" fmla="*/ 3175 w 1"/>
                <a:gd name="T3" fmla="*/ 9525 h 5"/>
                <a:gd name="T4" fmla="*/ 3175 w 1"/>
                <a:gd name="T5" fmla="*/ 7620 h 5"/>
                <a:gd name="T6" fmla="*/ 3175 w 1"/>
                <a:gd name="T7" fmla="*/ 1905 h 5"/>
                <a:gd name="T8" fmla="*/ 0 w 1"/>
                <a:gd name="T9" fmla="*/ 0 h 5"/>
                <a:gd name="T10" fmla="*/ 0 w 1"/>
                <a:gd name="T11" fmla="*/ 1905 h 5"/>
                <a:gd name="T12" fmla="*/ 0 w 1"/>
                <a:gd name="T13" fmla="*/ 7620 h 5"/>
                <a:gd name="T14" fmla="*/ 3175 w 1"/>
                <a:gd name="T15" fmla="*/ 9525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5">
                  <a:moveTo>
                    <a:pt x="1" y="5"/>
                  </a:moveTo>
                  <a:cubicBezTo>
                    <a:pt x="1" y="5"/>
                    <a:pt x="1" y="5"/>
                    <a:pt x="1" y="5"/>
                  </a:cubicBezTo>
                  <a:cubicBezTo>
                    <a:pt x="1" y="5"/>
                    <a:pt x="1" y="4"/>
                    <a:pt x="1" y="4"/>
                  </a:cubicBezTo>
                  <a:cubicBezTo>
                    <a:pt x="1" y="1"/>
                    <a:pt x="1" y="1"/>
                    <a:pt x="1" y="1"/>
                  </a:cubicBezTo>
                  <a:cubicBezTo>
                    <a:pt x="1" y="0"/>
                    <a:pt x="1" y="0"/>
                    <a:pt x="0" y="0"/>
                  </a:cubicBezTo>
                  <a:cubicBezTo>
                    <a:pt x="0" y="0"/>
                    <a:pt x="0" y="0"/>
                    <a:pt x="0" y="1"/>
                  </a:cubicBezTo>
                  <a:cubicBezTo>
                    <a:pt x="0" y="4"/>
                    <a:pt x="0" y="4"/>
                    <a:pt x="0" y="4"/>
                  </a:cubicBezTo>
                  <a:cubicBezTo>
                    <a:pt x="0" y="5"/>
                    <a:pt x="0" y="5"/>
                    <a:pt x="1" y="5"/>
                  </a:cubicBezTo>
                  <a:close/>
                </a:path>
              </a:pathLst>
            </a:custGeom>
            <a:solidFill>
              <a:srgbClr val="2A2F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18" name="Freeform 734"/>
            <p:cNvSpPr>
              <a:spLocks/>
            </p:cNvSpPr>
            <p:nvPr/>
          </p:nvSpPr>
          <p:spPr bwMode="auto">
            <a:xfrm>
              <a:off x="10299700" y="4374919"/>
              <a:ext cx="6350" cy="9525"/>
            </a:xfrm>
            <a:custGeom>
              <a:avLst/>
              <a:gdLst>
                <a:gd name="T0" fmla="*/ 2117 w 3"/>
                <a:gd name="T1" fmla="*/ 9525 h 5"/>
                <a:gd name="T2" fmla="*/ 2117 w 3"/>
                <a:gd name="T3" fmla="*/ 9525 h 5"/>
                <a:gd name="T4" fmla="*/ 4233 w 3"/>
                <a:gd name="T5" fmla="*/ 7620 h 5"/>
                <a:gd name="T6" fmla="*/ 4233 w 3"/>
                <a:gd name="T7" fmla="*/ 1905 h 5"/>
                <a:gd name="T8" fmla="*/ 4233 w 3"/>
                <a:gd name="T9" fmla="*/ 0 h 5"/>
                <a:gd name="T10" fmla="*/ 2117 w 3"/>
                <a:gd name="T11" fmla="*/ 0 h 5"/>
                <a:gd name="T12" fmla="*/ 0 w 3"/>
                <a:gd name="T13" fmla="*/ 7620 h 5"/>
                <a:gd name="T14" fmla="*/ 2117 w 3"/>
                <a:gd name="T15" fmla="*/ 9525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5">
                  <a:moveTo>
                    <a:pt x="1" y="5"/>
                  </a:moveTo>
                  <a:cubicBezTo>
                    <a:pt x="1" y="5"/>
                    <a:pt x="1" y="5"/>
                    <a:pt x="1" y="5"/>
                  </a:cubicBezTo>
                  <a:cubicBezTo>
                    <a:pt x="1" y="5"/>
                    <a:pt x="1" y="4"/>
                    <a:pt x="2" y="4"/>
                  </a:cubicBezTo>
                  <a:cubicBezTo>
                    <a:pt x="2" y="1"/>
                    <a:pt x="2" y="1"/>
                    <a:pt x="2" y="1"/>
                  </a:cubicBezTo>
                  <a:cubicBezTo>
                    <a:pt x="3" y="0"/>
                    <a:pt x="2" y="0"/>
                    <a:pt x="2" y="0"/>
                  </a:cubicBezTo>
                  <a:cubicBezTo>
                    <a:pt x="1" y="0"/>
                    <a:pt x="1" y="0"/>
                    <a:pt x="1" y="0"/>
                  </a:cubicBezTo>
                  <a:cubicBezTo>
                    <a:pt x="0" y="4"/>
                    <a:pt x="0" y="4"/>
                    <a:pt x="0" y="4"/>
                  </a:cubicBezTo>
                  <a:cubicBezTo>
                    <a:pt x="0" y="4"/>
                    <a:pt x="0" y="4"/>
                    <a:pt x="1" y="5"/>
                  </a:cubicBezTo>
                  <a:close/>
                </a:path>
              </a:pathLst>
            </a:custGeom>
            <a:solidFill>
              <a:srgbClr val="2A2F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19" name="Freeform 735"/>
            <p:cNvSpPr>
              <a:spLocks/>
            </p:cNvSpPr>
            <p:nvPr/>
          </p:nvSpPr>
          <p:spPr bwMode="auto">
            <a:xfrm>
              <a:off x="10250488" y="4425719"/>
              <a:ext cx="39687" cy="12700"/>
            </a:xfrm>
            <a:custGeom>
              <a:avLst/>
              <a:gdLst>
                <a:gd name="T0" fmla="*/ 0 w 20"/>
                <a:gd name="T1" fmla="*/ 10583 h 6"/>
                <a:gd name="T2" fmla="*/ 0 w 20"/>
                <a:gd name="T3" fmla="*/ 10583 h 6"/>
                <a:gd name="T4" fmla="*/ 1984 w 20"/>
                <a:gd name="T5" fmla="*/ 12700 h 6"/>
                <a:gd name="T6" fmla="*/ 37703 w 20"/>
                <a:gd name="T7" fmla="*/ 4233 h 6"/>
                <a:gd name="T8" fmla="*/ 39687 w 20"/>
                <a:gd name="T9" fmla="*/ 2117 h 6"/>
                <a:gd name="T10" fmla="*/ 37703 w 20"/>
                <a:gd name="T11" fmla="*/ 0 h 6"/>
                <a:gd name="T12" fmla="*/ 1984 w 20"/>
                <a:gd name="T13" fmla="*/ 8467 h 6"/>
                <a:gd name="T14" fmla="*/ 0 w 20"/>
                <a:gd name="T15" fmla="*/ 10583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0" h="6">
                  <a:moveTo>
                    <a:pt x="0" y="5"/>
                  </a:moveTo>
                  <a:cubicBezTo>
                    <a:pt x="0" y="5"/>
                    <a:pt x="0" y="5"/>
                    <a:pt x="0" y="5"/>
                  </a:cubicBezTo>
                  <a:cubicBezTo>
                    <a:pt x="0" y="6"/>
                    <a:pt x="1" y="6"/>
                    <a:pt x="1" y="6"/>
                  </a:cubicBezTo>
                  <a:cubicBezTo>
                    <a:pt x="19" y="2"/>
                    <a:pt x="19" y="2"/>
                    <a:pt x="19" y="2"/>
                  </a:cubicBezTo>
                  <a:cubicBezTo>
                    <a:pt x="20" y="2"/>
                    <a:pt x="20" y="1"/>
                    <a:pt x="20" y="1"/>
                  </a:cubicBezTo>
                  <a:cubicBezTo>
                    <a:pt x="20" y="0"/>
                    <a:pt x="19" y="0"/>
                    <a:pt x="19" y="0"/>
                  </a:cubicBezTo>
                  <a:cubicBezTo>
                    <a:pt x="1" y="4"/>
                    <a:pt x="1" y="4"/>
                    <a:pt x="1" y="4"/>
                  </a:cubicBezTo>
                  <a:cubicBezTo>
                    <a:pt x="0" y="4"/>
                    <a:pt x="0" y="5"/>
                    <a:pt x="0" y="5"/>
                  </a:cubicBezTo>
                  <a:close/>
                </a:path>
              </a:pathLst>
            </a:custGeom>
            <a:solidFill>
              <a:srgbClr val="8D95B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20" name="Freeform 736"/>
            <p:cNvSpPr>
              <a:spLocks/>
            </p:cNvSpPr>
            <p:nvPr/>
          </p:nvSpPr>
          <p:spPr bwMode="auto">
            <a:xfrm>
              <a:off x="10255250" y="4401906"/>
              <a:ext cx="34925" cy="26988"/>
            </a:xfrm>
            <a:custGeom>
              <a:avLst/>
              <a:gdLst>
                <a:gd name="T0" fmla="*/ 0 w 22"/>
                <a:gd name="T1" fmla="*/ 3175 h 17"/>
                <a:gd name="T2" fmla="*/ 33338 w 22"/>
                <a:gd name="T3" fmla="*/ 26988 h 17"/>
                <a:gd name="T4" fmla="*/ 34925 w 22"/>
                <a:gd name="T5" fmla="*/ 26988 h 17"/>
                <a:gd name="T6" fmla="*/ 0 w 22"/>
                <a:gd name="T7" fmla="*/ 0 h 17"/>
                <a:gd name="T8" fmla="*/ 0 w 22"/>
                <a:gd name="T9" fmla="*/ 3175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17">
                  <a:moveTo>
                    <a:pt x="0" y="2"/>
                  </a:moveTo>
                  <a:lnTo>
                    <a:pt x="21" y="17"/>
                  </a:lnTo>
                  <a:lnTo>
                    <a:pt x="22" y="17"/>
                  </a:lnTo>
                  <a:lnTo>
                    <a:pt x="0" y="0"/>
                  </a:lnTo>
                  <a:lnTo>
                    <a:pt x="0" y="2"/>
                  </a:lnTo>
                  <a:close/>
                </a:path>
              </a:pathLst>
            </a:custGeom>
            <a:solidFill>
              <a:srgbClr val="EE2C3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21" name="Freeform 737"/>
            <p:cNvSpPr>
              <a:spLocks/>
            </p:cNvSpPr>
            <p:nvPr/>
          </p:nvSpPr>
          <p:spPr bwMode="auto">
            <a:xfrm>
              <a:off x="10283825" y="4422544"/>
              <a:ext cx="11112" cy="9525"/>
            </a:xfrm>
            <a:custGeom>
              <a:avLst/>
              <a:gdLst>
                <a:gd name="T0" fmla="*/ 2222 w 5"/>
                <a:gd name="T1" fmla="*/ 1905 h 5"/>
                <a:gd name="T2" fmla="*/ 2222 w 5"/>
                <a:gd name="T3" fmla="*/ 9525 h 5"/>
                <a:gd name="T4" fmla="*/ 8890 w 5"/>
                <a:gd name="T5" fmla="*/ 7620 h 5"/>
                <a:gd name="T6" fmla="*/ 8890 w 5"/>
                <a:gd name="T7" fmla="*/ 1905 h 5"/>
                <a:gd name="T8" fmla="*/ 2222 w 5"/>
                <a:gd name="T9" fmla="*/ 1905 h 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5">
                  <a:moveTo>
                    <a:pt x="1" y="1"/>
                  </a:moveTo>
                  <a:cubicBezTo>
                    <a:pt x="0" y="2"/>
                    <a:pt x="0" y="4"/>
                    <a:pt x="1" y="5"/>
                  </a:cubicBezTo>
                  <a:cubicBezTo>
                    <a:pt x="2" y="5"/>
                    <a:pt x="4" y="5"/>
                    <a:pt x="4" y="4"/>
                  </a:cubicBezTo>
                  <a:cubicBezTo>
                    <a:pt x="5" y="3"/>
                    <a:pt x="5" y="2"/>
                    <a:pt x="4" y="1"/>
                  </a:cubicBezTo>
                  <a:cubicBezTo>
                    <a:pt x="3" y="0"/>
                    <a:pt x="1" y="0"/>
                    <a:pt x="1" y="1"/>
                  </a:cubicBezTo>
                  <a:close/>
                </a:path>
              </a:pathLst>
            </a:custGeom>
            <a:solidFill>
              <a:srgbClr val="2A2F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22" name="Freeform 738"/>
            <p:cNvSpPr>
              <a:spLocks/>
            </p:cNvSpPr>
            <p:nvPr/>
          </p:nvSpPr>
          <p:spPr bwMode="auto">
            <a:xfrm>
              <a:off x="10288588" y="4398731"/>
              <a:ext cx="22225" cy="30163"/>
            </a:xfrm>
            <a:custGeom>
              <a:avLst/>
              <a:gdLst>
                <a:gd name="T0" fmla="*/ 0 w 11"/>
                <a:gd name="T1" fmla="*/ 28152 h 15"/>
                <a:gd name="T2" fmla="*/ 2020 w 11"/>
                <a:gd name="T3" fmla="*/ 30163 h 15"/>
                <a:gd name="T4" fmla="*/ 6061 w 11"/>
                <a:gd name="T5" fmla="*/ 28152 h 15"/>
                <a:gd name="T6" fmla="*/ 22225 w 11"/>
                <a:gd name="T7" fmla="*/ 6033 h 15"/>
                <a:gd name="T8" fmla="*/ 22225 w 11"/>
                <a:gd name="T9" fmla="*/ 2011 h 15"/>
                <a:gd name="T10" fmla="*/ 20205 w 11"/>
                <a:gd name="T11" fmla="*/ 2011 h 15"/>
                <a:gd name="T12" fmla="*/ 16164 w 11"/>
                <a:gd name="T13" fmla="*/ 2011 h 15"/>
                <a:gd name="T14" fmla="*/ 0 w 11"/>
                <a:gd name="T15" fmla="*/ 24130 h 15"/>
                <a:gd name="T16" fmla="*/ 0 w 11"/>
                <a:gd name="T17" fmla="*/ 28152 h 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 h="15">
                  <a:moveTo>
                    <a:pt x="0" y="14"/>
                  </a:moveTo>
                  <a:cubicBezTo>
                    <a:pt x="1" y="15"/>
                    <a:pt x="1" y="15"/>
                    <a:pt x="1" y="15"/>
                  </a:cubicBezTo>
                  <a:cubicBezTo>
                    <a:pt x="2" y="15"/>
                    <a:pt x="2" y="15"/>
                    <a:pt x="3" y="14"/>
                  </a:cubicBezTo>
                  <a:cubicBezTo>
                    <a:pt x="11" y="3"/>
                    <a:pt x="11" y="3"/>
                    <a:pt x="11" y="3"/>
                  </a:cubicBezTo>
                  <a:cubicBezTo>
                    <a:pt x="11" y="2"/>
                    <a:pt x="11" y="1"/>
                    <a:pt x="11" y="1"/>
                  </a:cubicBezTo>
                  <a:cubicBezTo>
                    <a:pt x="10" y="1"/>
                    <a:pt x="10" y="1"/>
                    <a:pt x="10" y="1"/>
                  </a:cubicBezTo>
                  <a:cubicBezTo>
                    <a:pt x="10" y="0"/>
                    <a:pt x="9" y="0"/>
                    <a:pt x="8" y="1"/>
                  </a:cubicBezTo>
                  <a:cubicBezTo>
                    <a:pt x="0" y="12"/>
                    <a:pt x="0" y="12"/>
                    <a:pt x="0" y="12"/>
                  </a:cubicBezTo>
                  <a:cubicBezTo>
                    <a:pt x="0" y="13"/>
                    <a:pt x="0" y="14"/>
                    <a:pt x="0" y="14"/>
                  </a:cubicBezTo>
                  <a:close/>
                </a:path>
              </a:pathLst>
            </a:custGeom>
            <a:solidFill>
              <a:srgbClr val="2A2F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23" name="Freeform 739"/>
            <p:cNvSpPr>
              <a:spLocks/>
            </p:cNvSpPr>
            <p:nvPr/>
          </p:nvSpPr>
          <p:spPr bwMode="auto">
            <a:xfrm>
              <a:off x="10983913" y="2131781"/>
              <a:ext cx="0" cy="533400"/>
            </a:xfrm>
            <a:custGeom>
              <a:avLst/>
              <a:gdLst>
                <a:gd name="T0" fmla="*/ 0 h 336"/>
                <a:gd name="T1" fmla="*/ 533400 h 336"/>
                <a:gd name="T2" fmla="*/ 0 h 336"/>
                <a:gd name="T3" fmla="*/ 0 60000 65536"/>
                <a:gd name="T4" fmla="*/ 0 60000 65536"/>
                <a:gd name="T5" fmla="*/ 0 60000 65536"/>
              </a:gdLst>
              <a:ahLst/>
              <a:cxnLst>
                <a:cxn ang="T3">
                  <a:pos x="0" y="T0"/>
                </a:cxn>
                <a:cxn ang="T4">
                  <a:pos x="0" y="T1"/>
                </a:cxn>
                <a:cxn ang="T5">
                  <a:pos x="0" y="T2"/>
                </a:cxn>
              </a:cxnLst>
              <a:rect l="0" t="0" r="r" b="b"/>
              <a:pathLst>
                <a:path h="336">
                  <a:moveTo>
                    <a:pt x="0" y="0"/>
                  </a:moveTo>
                  <a:lnTo>
                    <a:pt x="0" y="336"/>
                  </a:lnTo>
                  <a:lnTo>
                    <a:pt x="0" y="0"/>
                  </a:lnTo>
                  <a:close/>
                </a:path>
              </a:pathLst>
            </a:custGeom>
            <a:solidFill>
              <a:srgbClr val="F99D2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24" name="Line 740"/>
            <p:cNvSpPr>
              <a:spLocks noChangeShapeType="1"/>
            </p:cNvSpPr>
            <p:nvPr/>
          </p:nvSpPr>
          <p:spPr bwMode="auto">
            <a:xfrm>
              <a:off x="10983913" y="2131781"/>
              <a:ext cx="0" cy="53340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25" name="Freeform 741"/>
            <p:cNvSpPr>
              <a:spLocks/>
            </p:cNvSpPr>
            <p:nvPr/>
          </p:nvSpPr>
          <p:spPr bwMode="auto">
            <a:xfrm>
              <a:off x="8448675" y="4420956"/>
              <a:ext cx="358775" cy="304800"/>
            </a:xfrm>
            <a:custGeom>
              <a:avLst/>
              <a:gdLst>
                <a:gd name="T0" fmla="*/ 340836 w 180"/>
                <a:gd name="T1" fmla="*/ 183278 h 153"/>
                <a:gd name="T2" fmla="*/ 291006 w 180"/>
                <a:gd name="T3" fmla="*/ 169333 h 153"/>
                <a:gd name="T4" fmla="*/ 189353 w 180"/>
                <a:gd name="T5" fmla="*/ 19922 h 153"/>
                <a:gd name="T6" fmla="*/ 19932 w 180"/>
                <a:gd name="T7" fmla="*/ 117537 h 153"/>
                <a:gd name="T8" fmla="*/ 117598 w 180"/>
                <a:gd name="T9" fmla="*/ 286871 h 153"/>
                <a:gd name="T10" fmla="*/ 281040 w 180"/>
                <a:gd name="T11" fmla="*/ 209176 h 153"/>
                <a:gd name="T12" fmla="*/ 330870 w 180"/>
                <a:gd name="T13" fmla="*/ 223122 h 153"/>
                <a:gd name="T14" fmla="*/ 356782 w 180"/>
                <a:gd name="T15" fmla="*/ 207184 h 153"/>
                <a:gd name="T16" fmla="*/ 340836 w 180"/>
                <a:gd name="T17" fmla="*/ 183278 h 1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0" h="153">
                  <a:moveTo>
                    <a:pt x="171" y="92"/>
                  </a:moveTo>
                  <a:cubicBezTo>
                    <a:pt x="146" y="85"/>
                    <a:pt x="146" y="85"/>
                    <a:pt x="146" y="85"/>
                  </a:cubicBezTo>
                  <a:cubicBezTo>
                    <a:pt x="150" y="51"/>
                    <a:pt x="129" y="19"/>
                    <a:pt x="95" y="10"/>
                  </a:cubicBezTo>
                  <a:cubicBezTo>
                    <a:pt x="58" y="0"/>
                    <a:pt x="20" y="22"/>
                    <a:pt x="10" y="59"/>
                  </a:cubicBezTo>
                  <a:cubicBezTo>
                    <a:pt x="0" y="96"/>
                    <a:pt x="22" y="135"/>
                    <a:pt x="59" y="144"/>
                  </a:cubicBezTo>
                  <a:cubicBezTo>
                    <a:pt x="93" y="153"/>
                    <a:pt x="127" y="136"/>
                    <a:pt x="141" y="105"/>
                  </a:cubicBezTo>
                  <a:cubicBezTo>
                    <a:pt x="166" y="112"/>
                    <a:pt x="166" y="112"/>
                    <a:pt x="166" y="112"/>
                  </a:cubicBezTo>
                  <a:cubicBezTo>
                    <a:pt x="171" y="113"/>
                    <a:pt x="177" y="110"/>
                    <a:pt x="179" y="104"/>
                  </a:cubicBezTo>
                  <a:cubicBezTo>
                    <a:pt x="180" y="99"/>
                    <a:pt x="177" y="93"/>
                    <a:pt x="171" y="92"/>
                  </a:cubicBezTo>
                  <a:close/>
                </a:path>
              </a:pathLst>
            </a:custGeom>
            <a:solidFill>
              <a:srgbClr val="EFEFE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26" name="Freeform 742"/>
            <p:cNvSpPr>
              <a:spLocks/>
            </p:cNvSpPr>
            <p:nvPr/>
          </p:nvSpPr>
          <p:spPr bwMode="auto">
            <a:xfrm>
              <a:off x="8483600" y="4455881"/>
              <a:ext cx="234950" cy="234950"/>
            </a:xfrm>
            <a:custGeom>
              <a:avLst/>
              <a:gdLst>
                <a:gd name="T0" fmla="*/ 219021 w 118"/>
                <a:gd name="T1" fmla="*/ 145350 h 118"/>
                <a:gd name="T2" fmla="*/ 91591 w 118"/>
                <a:gd name="T3" fmla="*/ 219021 h 118"/>
                <a:gd name="T4" fmla="*/ 15929 w 118"/>
                <a:gd name="T5" fmla="*/ 91591 h 118"/>
                <a:gd name="T6" fmla="*/ 145350 w 118"/>
                <a:gd name="T7" fmla="*/ 15929 h 118"/>
                <a:gd name="T8" fmla="*/ 219021 w 118"/>
                <a:gd name="T9" fmla="*/ 145350 h 1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8" h="118">
                  <a:moveTo>
                    <a:pt x="110" y="73"/>
                  </a:moveTo>
                  <a:cubicBezTo>
                    <a:pt x="103" y="101"/>
                    <a:pt x="74" y="118"/>
                    <a:pt x="46" y="110"/>
                  </a:cubicBezTo>
                  <a:cubicBezTo>
                    <a:pt x="17" y="103"/>
                    <a:pt x="0" y="74"/>
                    <a:pt x="8" y="46"/>
                  </a:cubicBezTo>
                  <a:cubicBezTo>
                    <a:pt x="15" y="17"/>
                    <a:pt x="44" y="0"/>
                    <a:pt x="73" y="8"/>
                  </a:cubicBezTo>
                  <a:cubicBezTo>
                    <a:pt x="101" y="15"/>
                    <a:pt x="118" y="44"/>
                    <a:pt x="110" y="73"/>
                  </a:cubicBezTo>
                  <a:close/>
                </a:path>
              </a:pathLst>
            </a:custGeom>
            <a:solidFill>
              <a:srgbClr val="6E3D1A"/>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27" name="Freeform 743"/>
            <p:cNvSpPr>
              <a:spLocks/>
            </p:cNvSpPr>
            <p:nvPr/>
          </p:nvSpPr>
          <p:spPr bwMode="auto">
            <a:xfrm>
              <a:off x="8583613" y="4579706"/>
              <a:ext cx="47625" cy="47625"/>
            </a:xfrm>
            <a:custGeom>
              <a:avLst/>
              <a:gdLst>
                <a:gd name="T0" fmla="*/ 45641 w 24"/>
                <a:gd name="T1" fmla="*/ 29766 h 24"/>
                <a:gd name="T2" fmla="*/ 19844 w 24"/>
                <a:gd name="T3" fmla="*/ 45641 h 24"/>
                <a:gd name="T4" fmla="*/ 3969 w 24"/>
                <a:gd name="T5" fmla="*/ 19844 h 24"/>
                <a:gd name="T6" fmla="*/ 29766 w 24"/>
                <a:gd name="T7" fmla="*/ 3969 h 24"/>
                <a:gd name="T8" fmla="*/ 45641 w 24"/>
                <a:gd name="T9" fmla="*/ 29766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24">
                  <a:moveTo>
                    <a:pt x="23" y="15"/>
                  </a:moveTo>
                  <a:cubicBezTo>
                    <a:pt x="21" y="21"/>
                    <a:pt x="15" y="24"/>
                    <a:pt x="10" y="23"/>
                  </a:cubicBezTo>
                  <a:cubicBezTo>
                    <a:pt x="4" y="21"/>
                    <a:pt x="0" y="15"/>
                    <a:pt x="2" y="10"/>
                  </a:cubicBezTo>
                  <a:cubicBezTo>
                    <a:pt x="4" y="4"/>
                    <a:pt x="9" y="0"/>
                    <a:pt x="15" y="2"/>
                  </a:cubicBezTo>
                  <a:cubicBezTo>
                    <a:pt x="21" y="3"/>
                    <a:pt x="24" y="9"/>
                    <a:pt x="23" y="15"/>
                  </a:cubicBezTo>
                  <a:close/>
                </a:path>
              </a:pathLst>
            </a:custGeom>
            <a:solidFill>
              <a:srgbClr val="995B2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28" name="Freeform 744"/>
            <p:cNvSpPr>
              <a:spLocks/>
            </p:cNvSpPr>
            <p:nvPr/>
          </p:nvSpPr>
          <p:spPr bwMode="auto">
            <a:xfrm>
              <a:off x="8624888" y="4601931"/>
              <a:ext cx="19050" cy="17463"/>
            </a:xfrm>
            <a:custGeom>
              <a:avLst/>
              <a:gdLst>
                <a:gd name="T0" fmla="*/ 19050 w 9"/>
                <a:gd name="T1" fmla="*/ 9702 h 9"/>
                <a:gd name="T2" fmla="*/ 8467 w 9"/>
                <a:gd name="T3" fmla="*/ 15523 h 9"/>
                <a:gd name="T4" fmla="*/ 2117 w 9"/>
                <a:gd name="T5" fmla="*/ 5821 h 9"/>
                <a:gd name="T6" fmla="*/ 12700 w 9"/>
                <a:gd name="T7" fmla="*/ 0 h 9"/>
                <a:gd name="T8" fmla="*/ 19050 w 9"/>
                <a:gd name="T9" fmla="*/ 9702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9" y="5"/>
                  </a:moveTo>
                  <a:cubicBezTo>
                    <a:pt x="8" y="7"/>
                    <a:pt x="6" y="9"/>
                    <a:pt x="4" y="8"/>
                  </a:cubicBezTo>
                  <a:cubicBezTo>
                    <a:pt x="2" y="7"/>
                    <a:pt x="0" y="5"/>
                    <a:pt x="1" y="3"/>
                  </a:cubicBezTo>
                  <a:cubicBezTo>
                    <a:pt x="2" y="1"/>
                    <a:pt x="4" y="0"/>
                    <a:pt x="6" y="0"/>
                  </a:cubicBezTo>
                  <a:cubicBezTo>
                    <a:pt x="8" y="1"/>
                    <a:pt x="9" y="3"/>
                    <a:pt x="9" y="5"/>
                  </a:cubicBezTo>
                  <a:close/>
                </a:path>
              </a:pathLst>
            </a:custGeom>
            <a:solidFill>
              <a:srgbClr val="995B2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29" name="Freeform 745"/>
            <p:cNvSpPr>
              <a:spLocks/>
            </p:cNvSpPr>
            <p:nvPr/>
          </p:nvSpPr>
          <p:spPr bwMode="auto">
            <a:xfrm>
              <a:off x="8642350" y="4587644"/>
              <a:ext cx="20637" cy="20638"/>
            </a:xfrm>
            <a:custGeom>
              <a:avLst/>
              <a:gdLst>
                <a:gd name="T0" fmla="*/ 18761 w 11"/>
                <a:gd name="T1" fmla="*/ 12383 h 10"/>
                <a:gd name="T2" fmla="*/ 7504 w 11"/>
                <a:gd name="T3" fmla="*/ 18574 h 10"/>
                <a:gd name="T4" fmla="*/ 1876 w 11"/>
                <a:gd name="T5" fmla="*/ 6191 h 10"/>
                <a:gd name="T6" fmla="*/ 13133 w 11"/>
                <a:gd name="T7" fmla="*/ 0 h 10"/>
                <a:gd name="T8" fmla="*/ 18761 w 11"/>
                <a:gd name="T9" fmla="*/ 12383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 h="10">
                  <a:moveTo>
                    <a:pt x="10" y="6"/>
                  </a:moveTo>
                  <a:cubicBezTo>
                    <a:pt x="9" y="8"/>
                    <a:pt x="7" y="10"/>
                    <a:pt x="4" y="9"/>
                  </a:cubicBezTo>
                  <a:cubicBezTo>
                    <a:pt x="2" y="8"/>
                    <a:pt x="0" y="6"/>
                    <a:pt x="1" y="3"/>
                  </a:cubicBezTo>
                  <a:cubicBezTo>
                    <a:pt x="2" y="1"/>
                    <a:pt x="4" y="0"/>
                    <a:pt x="7" y="0"/>
                  </a:cubicBezTo>
                  <a:cubicBezTo>
                    <a:pt x="9" y="1"/>
                    <a:pt x="11" y="3"/>
                    <a:pt x="10" y="6"/>
                  </a:cubicBezTo>
                  <a:close/>
                </a:path>
              </a:pathLst>
            </a:custGeom>
            <a:solidFill>
              <a:srgbClr val="995B2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30" name="Freeform 746"/>
            <p:cNvSpPr>
              <a:spLocks/>
            </p:cNvSpPr>
            <p:nvPr/>
          </p:nvSpPr>
          <p:spPr bwMode="auto">
            <a:xfrm>
              <a:off x="8629650" y="4633681"/>
              <a:ext cx="22225" cy="23813"/>
            </a:xfrm>
            <a:custGeom>
              <a:avLst/>
              <a:gdLst>
                <a:gd name="T0" fmla="*/ 20205 w 11"/>
                <a:gd name="T1" fmla="*/ 13891 h 12"/>
                <a:gd name="T2" fmla="*/ 8082 w 11"/>
                <a:gd name="T3" fmla="*/ 21829 h 12"/>
                <a:gd name="T4" fmla="*/ 0 w 11"/>
                <a:gd name="T5" fmla="*/ 9922 h 12"/>
                <a:gd name="T6" fmla="*/ 14143 w 11"/>
                <a:gd name="T7" fmla="*/ 1984 h 12"/>
                <a:gd name="T8" fmla="*/ 20205 w 11"/>
                <a:gd name="T9" fmla="*/ 13891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 h="12">
                  <a:moveTo>
                    <a:pt x="10" y="7"/>
                  </a:moveTo>
                  <a:cubicBezTo>
                    <a:pt x="10" y="10"/>
                    <a:pt x="7" y="12"/>
                    <a:pt x="4" y="11"/>
                  </a:cubicBezTo>
                  <a:cubicBezTo>
                    <a:pt x="1" y="10"/>
                    <a:pt x="0" y="7"/>
                    <a:pt x="0" y="5"/>
                  </a:cubicBezTo>
                  <a:cubicBezTo>
                    <a:pt x="1" y="2"/>
                    <a:pt x="4" y="0"/>
                    <a:pt x="7" y="1"/>
                  </a:cubicBezTo>
                  <a:cubicBezTo>
                    <a:pt x="9" y="2"/>
                    <a:pt x="11" y="5"/>
                    <a:pt x="10" y="7"/>
                  </a:cubicBezTo>
                  <a:close/>
                </a:path>
              </a:pathLst>
            </a:custGeom>
            <a:solidFill>
              <a:srgbClr val="995B2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31" name="Freeform 747"/>
            <p:cNvSpPr>
              <a:spLocks/>
            </p:cNvSpPr>
            <p:nvPr/>
          </p:nvSpPr>
          <p:spPr bwMode="auto">
            <a:xfrm>
              <a:off x="8599488" y="4647969"/>
              <a:ext cx="23812" cy="23813"/>
            </a:xfrm>
            <a:custGeom>
              <a:avLst/>
              <a:gdLst>
                <a:gd name="T0" fmla="*/ 21828 w 12"/>
                <a:gd name="T1" fmla="*/ 13891 h 12"/>
                <a:gd name="T2" fmla="*/ 9922 w 12"/>
                <a:gd name="T3" fmla="*/ 21829 h 12"/>
                <a:gd name="T4" fmla="*/ 1984 w 12"/>
                <a:gd name="T5" fmla="*/ 7938 h 12"/>
                <a:gd name="T6" fmla="*/ 13890 w 12"/>
                <a:gd name="T7" fmla="*/ 1984 h 12"/>
                <a:gd name="T8" fmla="*/ 21828 w 12"/>
                <a:gd name="T9" fmla="*/ 13891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 h="12">
                  <a:moveTo>
                    <a:pt x="11" y="7"/>
                  </a:moveTo>
                  <a:cubicBezTo>
                    <a:pt x="10" y="10"/>
                    <a:pt x="7" y="12"/>
                    <a:pt x="5" y="11"/>
                  </a:cubicBezTo>
                  <a:cubicBezTo>
                    <a:pt x="2" y="10"/>
                    <a:pt x="0" y="7"/>
                    <a:pt x="1" y="4"/>
                  </a:cubicBezTo>
                  <a:cubicBezTo>
                    <a:pt x="2" y="2"/>
                    <a:pt x="5" y="0"/>
                    <a:pt x="7" y="1"/>
                  </a:cubicBezTo>
                  <a:cubicBezTo>
                    <a:pt x="10" y="1"/>
                    <a:pt x="12" y="4"/>
                    <a:pt x="11" y="7"/>
                  </a:cubicBezTo>
                  <a:close/>
                </a:path>
              </a:pathLst>
            </a:custGeom>
            <a:solidFill>
              <a:srgbClr val="995B2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32" name="Freeform 748"/>
            <p:cNvSpPr>
              <a:spLocks/>
            </p:cNvSpPr>
            <p:nvPr/>
          </p:nvSpPr>
          <p:spPr bwMode="auto">
            <a:xfrm>
              <a:off x="8655050" y="4617806"/>
              <a:ext cx="14287" cy="15875"/>
            </a:xfrm>
            <a:custGeom>
              <a:avLst/>
              <a:gdLst>
                <a:gd name="T0" fmla="*/ 14287 w 7"/>
                <a:gd name="T1" fmla="*/ 9922 h 8"/>
                <a:gd name="T2" fmla="*/ 6123 w 7"/>
                <a:gd name="T3" fmla="*/ 13891 h 8"/>
                <a:gd name="T4" fmla="*/ 2041 w 7"/>
                <a:gd name="T5" fmla="*/ 5953 h 8"/>
                <a:gd name="T6" fmla="*/ 10205 w 7"/>
                <a:gd name="T7" fmla="*/ 1984 h 8"/>
                <a:gd name="T8" fmla="*/ 14287 w 7"/>
                <a:gd name="T9" fmla="*/ 9922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8">
                  <a:moveTo>
                    <a:pt x="7" y="5"/>
                  </a:moveTo>
                  <a:cubicBezTo>
                    <a:pt x="6" y="7"/>
                    <a:pt x="5" y="8"/>
                    <a:pt x="3" y="7"/>
                  </a:cubicBezTo>
                  <a:cubicBezTo>
                    <a:pt x="1" y="7"/>
                    <a:pt x="0" y="5"/>
                    <a:pt x="1" y="3"/>
                  </a:cubicBezTo>
                  <a:cubicBezTo>
                    <a:pt x="1" y="1"/>
                    <a:pt x="3" y="0"/>
                    <a:pt x="5" y="1"/>
                  </a:cubicBezTo>
                  <a:cubicBezTo>
                    <a:pt x="6" y="1"/>
                    <a:pt x="7" y="3"/>
                    <a:pt x="7" y="5"/>
                  </a:cubicBezTo>
                  <a:close/>
                </a:path>
              </a:pathLst>
            </a:custGeom>
            <a:solidFill>
              <a:srgbClr val="995B2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33" name="Freeform 749"/>
            <p:cNvSpPr>
              <a:spLocks/>
            </p:cNvSpPr>
            <p:nvPr/>
          </p:nvSpPr>
          <p:spPr bwMode="auto">
            <a:xfrm>
              <a:off x="8575675" y="4620981"/>
              <a:ext cx="36512" cy="38100"/>
            </a:xfrm>
            <a:custGeom>
              <a:avLst/>
              <a:gdLst>
                <a:gd name="T0" fmla="*/ 34484 w 18"/>
                <a:gd name="T1" fmla="*/ 22058 h 19"/>
                <a:gd name="T2" fmla="*/ 14199 w 18"/>
                <a:gd name="T3" fmla="*/ 34089 h 19"/>
                <a:gd name="T4" fmla="*/ 2028 w 18"/>
                <a:gd name="T5" fmla="*/ 14037 h 19"/>
                <a:gd name="T6" fmla="*/ 22313 w 18"/>
                <a:gd name="T7" fmla="*/ 2005 h 19"/>
                <a:gd name="T8" fmla="*/ 34484 w 18"/>
                <a:gd name="T9" fmla="*/ 22058 h 1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19">
                  <a:moveTo>
                    <a:pt x="17" y="11"/>
                  </a:moveTo>
                  <a:cubicBezTo>
                    <a:pt x="16" y="16"/>
                    <a:pt x="11" y="19"/>
                    <a:pt x="7" y="17"/>
                  </a:cubicBezTo>
                  <a:cubicBezTo>
                    <a:pt x="3" y="16"/>
                    <a:pt x="0" y="12"/>
                    <a:pt x="1" y="7"/>
                  </a:cubicBezTo>
                  <a:cubicBezTo>
                    <a:pt x="2" y="3"/>
                    <a:pt x="7" y="0"/>
                    <a:pt x="11" y="1"/>
                  </a:cubicBezTo>
                  <a:cubicBezTo>
                    <a:pt x="16" y="2"/>
                    <a:pt x="18" y="7"/>
                    <a:pt x="17" y="11"/>
                  </a:cubicBezTo>
                  <a:close/>
                </a:path>
              </a:pathLst>
            </a:custGeom>
            <a:solidFill>
              <a:srgbClr val="995B2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34" name="Freeform 750"/>
            <p:cNvSpPr>
              <a:spLocks/>
            </p:cNvSpPr>
            <p:nvPr/>
          </p:nvSpPr>
          <p:spPr bwMode="auto">
            <a:xfrm>
              <a:off x="8605838" y="4632094"/>
              <a:ext cx="15875" cy="15875"/>
            </a:xfrm>
            <a:custGeom>
              <a:avLst/>
              <a:gdLst>
                <a:gd name="T0" fmla="*/ 15875 w 8"/>
                <a:gd name="T1" fmla="*/ 9922 h 8"/>
                <a:gd name="T2" fmla="*/ 5953 w 8"/>
                <a:gd name="T3" fmla="*/ 13891 h 8"/>
                <a:gd name="T4" fmla="*/ 1984 w 8"/>
                <a:gd name="T5" fmla="*/ 5953 h 8"/>
                <a:gd name="T6" fmla="*/ 9922 w 8"/>
                <a:gd name="T7" fmla="*/ 0 h 8"/>
                <a:gd name="T8" fmla="*/ 15875 w 8"/>
                <a:gd name="T9" fmla="*/ 9922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8">
                  <a:moveTo>
                    <a:pt x="8" y="5"/>
                  </a:moveTo>
                  <a:cubicBezTo>
                    <a:pt x="7" y="7"/>
                    <a:pt x="5" y="8"/>
                    <a:pt x="3" y="7"/>
                  </a:cubicBezTo>
                  <a:cubicBezTo>
                    <a:pt x="1" y="7"/>
                    <a:pt x="0" y="5"/>
                    <a:pt x="1" y="3"/>
                  </a:cubicBezTo>
                  <a:cubicBezTo>
                    <a:pt x="1" y="1"/>
                    <a:pt x="3" y="0"/>
                    <a:pt x="5" y="0"/>
                  </a:cubicBezTo>
                  <a:cubicBezTo>
                    <a:pt x="7" y="1"/>
                    <a:pt x="8" y="3"/>
                    <a:pt x="8" y="5"/>
                  </a:cubicBezTo>
                  <a:close/>
                </a:path>
              </a:pathLst>
            </a:custGeom>
            <a:solidFill>
              <a:srgbClr val="995B2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35" name="Freeform 751"/>
            <p:cNvSpPr>
              <a:spLocks/>
            </p:cNvSpPr>
            <p:nvPr/>
          </p:nvSpPr>
          <p:spPr bwMode="auto">
            <a:xfrm>
              <a:off x="10080625" y="3693881"/>
              <a:ext cx="309562" cy="330200"/>
            </a:xfrm>
            <a:custGeom>
              <a:avLst/>
              <a:gdLst>
                <a:gd name="T0" fmla="*/ 251644 w 155"/>
                <a:gd name="T1" fmla="*/ 9946 h 166"/>
                <a:gd name="T2" fmla="*/ 221686 w 155"/>
                <a:gd name="T3" fmla="*/ 51718 h 166"/>
                <a:gd name="T4" fmla="*/ 45935 w 155"/>
                <a:gd name="T5" fmla="*/ 91501 h 166"/>
                <a:gd name="T6" fmla="*/ 73895 w 155"/>
                <a:gd name="T7" fmla="*/ 284449 h 166"/>
                <a:gd name="T8" fmla="*/ 267621 w 155"/>
                <a:gd name="T9" fmla="*/ 256601 h 166"/>
                <a:gd name="T10" fmla="*/ 255638 w 155"/>
                <a:gd name="T11" fmla="*/ 77577 h 166"/>
                <a:gd name="T12" fmla="*/ 285596 w 155"/>
                <a:gd name="T13" fmla="*/ 35805 h 166"/>
                <a:gd name="T14" fmla="*/ 281602 w 155"/>
                <a:gd name="T15" fmla="*/ 5967 h 166"/>
                <a:gd name="T16" fmla="*/ 251644 w 155"/>
                <a:gd name="T17" fmla="*/ 9946 h 1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5" h="166">
                  <a:moveTo>
                    <a:pt x="126" y="5"/>
                  </a:moveTo>
                  <a:cubicBezTo>
                    <a:pt x="111" y="26"/>
                    <a:pt x="111" y="26"/>
                    <a:pt x="111" y="26"/>
                  </a:cubicBezTo>
                  <a:cubicBezTo>
                    <a:pt x="81" y="10"/>
                    <a:pt x="43" y="18"/>
                    <a:pt x="23" y="46"/>
                  </a:cubicBezTo>
                  <a:cubicBezTo>
                    <a:pt x="0" y="77"/>
                    <a:pt x="6" y="120"/>
                    <a:pt x="37" y="143"/>
                  </a:cubicBezTo>
                  <a:cubicBezTo>
                    <a:pt x="68" y="166"/>
                    <a:pt x="112" y="160"/>
                    <a:pt x="134" y="129"/>
                  </a:cubicBezTo>
                  <a:cubicBezTo>
                    <a:pt x="155" y="101"/>
                    <a:pt x="152" y="63"/>
                    <a:pt x="128" y="39"/>
                  </a:cubicBezTo>
                  <a:cubicBezTo>
                    <a:pt x="143" y="18"/>
                    <a:pt x="143" y="18"/>
                    <a:pt x="143" y="18"/>
                  </a:cubicBezTo>
                  <a:cubicBezTo>
                    <a:pt x="147" y="13"/>
                    <a:pt x="146" y="6"/>
                    <a:pt x="141" y="3"/>
                  </a:cubicBezTo>
                  <a:cubicBezTo>
                    <a:pt x="137" y="0"/>
                    <a:pt x="130" y="1"/>
                    <a:pt x="126" y="5"/>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36" name="Freeform 752"/>
            <p:cNvSpPr>
              <a:spLocks/>
            </p:cNvSpPr>
            <p:nvPr/>
          </p:nvSpPr>
          <p:spPr bwMode="auto">
            <a:xfrm>
              <a:off x="10117138" y="3747856"/>
              <a:ext cx="239712" cy="238125"/>
            </a:xfrm>
            <a:custGeom>
              <a:avLst/>
              <a:gdLst>
                <a:gd name="T0" fmla="*/ 183779 w 120"/>
                <a:gd name="T1" fmla="*/ 35719 h 120"/>
                <a:gd name="T2" fmla="*/ 205753 w 120"/>
                <a:gd name="T3" fmla="*/ 182563 h 120"/>
                <a:gd name="T4" fmla="*/ 57930 w 120"/>
                <a:gd name="T5" fmla="*/ 204391 h 120"/>
                <a:gd name="T6" fmla="*/ 35957 w 120"/>
                <a:gd name="T7" fmla="*/ 57547 h 120"/>
                <a:gd name="T8" fmla="*/ 183779 w 120"/>
                <a:gd name="T9" fmla="*/ 35719 h 1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 h="120">
                  <a:moveTo>
                    <a:pt x="92" y="18"/>
                  </a:moveTo>
                  <a:cubicBezTo>
                    <a:pt x="116" y="35"/>
                    <a:pt x="120" y="68"/>
                    <a:pt x="103" y="92"/>
                  </a:cubicBezTo>
                  <a:cubicBezTo>
                    <a:pt x="86" y="115"/>
                    <a:pt x="52" y="120"/>
                    <a:pt x="29" y="103"/>
                  </a:cubicBezTo>
                  <a:cubicBezTo>
                    <a:pt x="5" y="86"/>
                    <a:pt x="0" y="52"/>
                    <a:pt x="18" y="29"/>
                  </a:cubicBezTo>
                  <a:cubicBezTo>
                    <a:pt x="35" y="5"/>
                    <a:pt x="68" y="0"/>
                    <a:pt x="92" y="18"/>
                  </a:cubicBezTo>
                  <a:close/>
                </a:path>
              </a:pathLst>
            </a:custGeom>
            <a:solidFill>
              <a:srgbClr val="6E3D1A"/>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37" name="Freeform 753"/>
            <p:cNvSpPr>
              <a:spLocks/>
            </p:cNvSpPr>
            <p:nvPr/>
          </p:nvSpPr>
          <p:spPr bwMode="auto">
            <a:xfrm>
              <a:off x="10242550" y="3849456"/>
              <a:ext cx="49212" cy="47625"/>
            </a:xfrm>
            <a:custGeom>
              <a:avLst/>
              <a:gdLst>
                <a:gd name="T0" fmla="*/ 37401 w 25"/>
                <a:gd name="T1" fmla="*/ 5953 h 24"/>
                <a:gd name="T2" fmla="*/ 41338 w 25"/>
                <a:gd name="T3" fmla="*/ 35719 h 24"/>
                <a:gd name="T4" fmla="*/ 11811 w 25"/>
                <a:gd name="T5" fmla="*/ 41672 h 24"/>
                <a:gd name="T6" fmla="*/ 7874 w 25"/>
                <a:gd name="T7" fmla="*/ 11906 h 24"/>
                <a:gd name="T8" fmla="*/ 37401 w 25"/>
                <a:gd name="T9" fmla="*/ 5953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24">
                  <a:moveTo>
                    <a:pt x="19" y="3"/>
                  </a:moveTo>
                  <a:cubicBezTo>
                    <a:pt x="24" y="7"/>
                    <a:pt x="25" y="14"/>
                    <a:pt x="21" y="18"/>
                  </a:cubicBezTo>
                  <a:cubicBezTo>
                    <a:pt x="18" y="23"/>
                    <a:pt x="11" y="24"/>
                    <a:pt x="6" y="21"/>
                  </a:cubicBezTo>
                  <a:cubicBezTo>
                    <a:pt x="1" y="17"/>
                    <a:pt x="0" y="10"/>
                    <a:pt x="4" y="6"/>
                  </a:cubicBezTo>
                  <a:cubicBezTo>
                    <a:pt x="8" y="1"/>
                    <a:pt x="14" y="0"/>
                    <a:pt x="19" y="3"/>
                  </a:cubicBezTo>
                  <a:close/>
                </a:path>
              </a:pathLst>
            </a:custGeom>
            <a:solidFill>
              <a:srgbClr val="995B2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38" name="Freeform 754"/>
            <p:cNvSpPr>
              <a:spLocks/>
            </p:cNvSpPr>
            <p:nvPr/>
          </p:nvSpPr>
          <p:spPr bwMode="auto">
            <a:xfrm>
              <a:off x="10274300" y="3839931"/>
              <a:ext cx="17462" cy="19050"/>
            </a:xfrm>
            <a:custGeom>
              <a:avLst/>
              <a:gdLst>
                <a:gd name="T0" fmla="*/ 13582 w 9"/>
                <a:gd name="T1" fmla="*/ 2117 h 9"/>
                <a:gd name="T2" fmla="*/ 15522 w 9"/>
                <a:gd name="T3" fmla="*/ 14817 h 9"/>
                <a:gd name="T4" fmla="*/ 3880 w 9"/>
                <a:gd name="T5" fmla="*/ 16933 h 9"/>
                <a:gd name="T6" fmla="*/ 1940 w 9"/>
                <a:gd name="T7" fmla="*/ 4233 h 9"/>
                <a:gd name="T8" fmla="*/ 13582 w 9"/>
                <a:gd name="T9" fmla="*/ 2117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7" y="1"/>
                  </a:moveTo>
                  <a:cubicBezTo>
                    <a:pt x="8" y="2"/>
                    <a:pt x="9" y="5"/>
                    <a:pt x="8" y="7"/>
                  </a:cubicBezTo>
                  <a:cubicBezTo>
                    <a:pt x="6" y="9"/>
                    <a:pt x="4" y="9"/>
                    <a:pt x="2" y="8"/>
                  </a:cubicBezTo>
                  <a:cubicBezTo>
                    <a:pt x="0" y="6"/>
                    <a:pt x="0" y="4"/>
                    <a:pt x="1" y="2"/>
                  </a:cubicBezTo>
                  <a:cubicBezTo>
                    <a:pt x="2" y="0"/>
                    <a:pt x="5" y="0"/>
                    <a:pt x="7" y="1"/>
                  </a:cubicBezTo>
                  <a:close/>
                </a:path>
              </a:pathLst>
            </a:custGeom>
            <a:solidFill>
              <a:srgbClr val="995B2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39" name="Freeform 755"/>
            <p:cNvSpPr>
              <a:spLocks/>
            </p:cNvSpPr>
            <p:nvPr/>
          </p:nvSpPr>
          <p:spPr bwMode="auto">
            <a:xfrm>
              <a:off x="10266363" y="3819294"/>
              <a:ext cx="22225" cy="19050"/>
            </a:xfrm>
            <a:custGeom>
              <a:avLst/>
              <a:gdLst>
                <a:gd name="T0" fmla="*/ 16164 w 11"/>
                <a:gd name="T1" fmla="*/ 1905 h 10"/>
                <a:gd name="T2" fmla="*/ 18184 w 11"/>
                <a:gd name="T3" fmla="*/ 15240 h 10"/>
                <a:gd name="T4" fmla="*/ 6061 w 11"/>
                <a:gd name="T5" fmla="*/ 17145 h 10"/>
                <a:gd name="T6" fmla="*/ 4041 w 11"/>
                <a:gd name="T7" fmla="*/ 3810 h 10"/>
                <a:gd name="T8" fmla="*/ 16164 w 11"/>
                <a:gd name="T9" fmla="*/ 1905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 h="10">
                  <a:moveTo>
                    <a:pt x="8" y="1"/>
                  </a:moveTo>
                  <a:cubicBezTo>
                    <a:pt x="10" y="3"/>
                    <a:pt x="11" y="6"/>
                    <a:pt x="9" y="8"/>
                  </a:cubicBezTo>
                  <a:cubicBezTo>
                    <a:pt x="8" y="10"/>
                    <a:pt x="5" y="10"/>
                    <a:pt x="3" y="9"/>
                  </a:cubicBezTo>
                  <a:cubicBezTo>
                    <a:pt x="1" y="7"/>
                    <a:pt x="0" y="4"/>
                    <a:pt x="2" y="2"/>
                  </a:cubicBezTo>
                  <a:cubicBezTo>
                    <a:pt x="3" y="0"/>
                    <a:pt x="6" y="0"/>
                    <a:pt x="8" y="1"/>
                  </a:cubicBezTo>
                  <a:close/>
                </a:path>
              </a:pathLst>
            </a:custGeom>
            <a:solidFill>
              <a:srgbClr val="995B2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40" name="Freeform 756"/>
            <p:cNvSpPr>
              <a:spLocks/>
            </p:cNvSpPr>
            <p:nvPr/>
          </p:nvSpPr>
          <p:spPr bwMode="auto">
            <a:xfrm>
              <a:off x="10306050" y="3846281"/>
              <a:ext cx="23812" cy="22225"/>
            </a:xfrm>
            <a:custGeom>
              <a:avLst/>
              <a:gdLst>
                <a:gd name="T0" fmla="*/ 17859 w 12"/>
                <a:gd name="T1" fmla="*/ 4041 h 11"/>
                <a:gd name="T2" fmla="*/ 19843 w 12"/>
                <a:gd name="T3" fmla="*/ 18184 h 11"/>
                <a:gd name="T4" fmla="*/ 5953 w 12"/>
                <a:gd name="T5" fmla="*/ 20205 h 11"/>
                <a:gd name="T6" fmla="*/ 3969 w 12"/>
                <a:gd name="T7" fmla="*/ 6061 h 11"/>
                <a:gd name="T8" fmla="*/ 17859 w 12"/>
                <a:gd name="T9" fmla="*/ 4041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 h="11">
                  <a:moveTo>
                    <a:pt x="9" y="2"/>
                  </a:moveTo>
                  <a:cubicBezTo>
                    <a:pt x="11" y="3"/>
                    <a:pt x="12" y="6"/>
                    <a:pt x="10" y="9"/>
                  </a:cubicBezTo>
                  <a:cubicBezTo>
                    <a:pt x="8" y="11"/>
                    <a:pt x="5" y="11"/>
                    <a:pt x="3" y="10"/>
                  </a:cubicBezTo>
                  <a:cubicBezTo>
                    <a:pt x="1" y="8"/>
                    <a:pt x="0" y="5"/>
                    <a:pt x="2" y="3"/>
                  </a:cubicBezTo>
                  <a:cubicBezTo>
                    <a:pt x="3" y="0"/>
                    <a:pt x="7" y="0"/>
                    <a:pt x="9" y="2"/>
                  </a:cubicBezTo>
                  <a:close/>
                </a:path>
              </a:pathLst>
            </a:custGeom>
            <a:solidFill>
              <a:srgbClr val="995B2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41" name="Freeform 757"/>
            <p:cNvSpPr>
              <a:spLocks/>
            </p:cNvSpPr>
            <p:nvPr/>
          </p:nvSpPr>
          <p:spPr bwMode="auto">
            <a:xfrm>
              <a:off x="10307638" y="3878031"/>
              <a:ext cx="23812" cy="23813"/>
            </a:xfrm>
            <a:custGeom>
              <a:avLst/>
              <a:gdLst>
                <a:gd name="T0" fmla="*/ 17859 w 12"/>
                <a:gd name="T1" fmla="*/ 1984 h 12"/>
                <a:gd name="T2" fmla="*/ 19843 w 12"/>
                <a:gd name="T3" fmla="*/ 17860 h 12"/>
                <a:gd name="T4" fmla="*/ 5953 w 12"/>
                <a:gd name="T5" fmla="*/ 19844 h 12"/>
                <a:gd name="T6" fmla="*/ 3969 w 12"/>
                <a:gd name="T7" fmla="*/ 5953 h 12"/>
                <a:gd name="T8" fmla="*/ 17859 w 12"/>
                <a:gd name="T9" fmla="*/ 1984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 h="12">
                  <a:moveTo>
                    <a:pt x="9" y="1"/>
                  </a:moveTo>
                  <a:cubicBezTo>
                    <a:pt x="11" y="3"/>
                    <a:pt x="12" y="6"/>
                    <a:pt x="10" y="9"/>
                  </a:cubicBezTo>
                  <a:cubicBezTo>
                    <a:pt x="8" y="11"/>
                    <a:pt x="5" y="12"/>
                    <a:pt x="3" y="10"/>
                  </a:cubicBezTo>
                  <a:cubicBezTo>
                    <a:pt x="0" y="8"/>
                    <a:pt x="0" y="5"/>
                    <a:pt x="2" y="3"/>
                  </a:cubicBezTo>
                  <a:cubicBezTo>
                    <a:pt x="3" y="0"/>
                    <a:pt x="7" y="0"/>
                    <a:pt x="9" y="1"/>
                  </a:cubicBezTo>
                  <a:close/>
                </a:path>
              </a:pathLst>
            </a:custGeom>
            <a:solidFill>
              <a:srgbClr val="995B2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42" name="Freeform 758"/>
            <p:cNvSpPr>
              <a:spLocks/>
            </p:cNvSpPr>
            <p:nvPr/>
          </p:nvSpPr>
          <p:spPr bwMode="auto">
            <a:xfrm>
              <a:off x="10299700" y="3822469"/>
              <a:ext cx="14287" cy="14288"/>
            </a:xfrm>
            <a:custGeom>
              <a:avLst/>
              <a:gdLst>
                <a:gd name="T0" fmla="*/ 12246 w 7"/>
                <a:gd name="T1" fmla="*/ 2041 h 7"/>
                <a:gd name="T2" fmla="*/ 12246 w 7"/>
                <a:gd name="T3" fmla="*/ 10206 h 7"/>
                <a:gd name="T4" fmla="*/ 4082 w 7"/>
                <a:gd name="T5" fmla="*/ 12247 h 7"/>
                <a:gd name="T6" fmla="*/ 2041 w 7"/>
                <a:gd name="T7" fmla="*/ 4082 h 7"/>
                <a:gd name="T8" fmla="*/ 12246 w 7"/>
                <a:gd name="T9" fmla="*/ 2041 h 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7">
                  <a:moveTo>
                    <a:pt x="6" y="1"/>
                  </a:moveTo>
                  <a:cubicBezTo>
                    <a:pt x="7" y="2"/>
                    <a:pt x="7" y="4"/>
                    <a:pt x="6" y="5"/>
                  </a:cubicBezTo>
                  <a:cubicBezTo>
                    <a:pt x="5" y="7"/>
                    <a:pt x="3" y="7"/>
                    <a:pt x="2" y="6"/>
                  </a:cubicBezTo>
                  <a:cubicBezTo>
                    <a:pt x="0" y="5"/>
                    <a:pt x="0" y="3"/>
                    <a:pt x="1" y="2"/>
                  </a:cubicBezTo>
                  <a:cubicBezTo>
                    <a:pt x="2" y="0"/>
                    <a:pt x="4" y="0"/>
                    <a:pt x="6" y="1"/>
                  </a:cubicBezTo>
                  <a:close/>
                </a:path>
              </a:pathLst>
            </a:custGeom>
            <a:solidFill>
              <a:srgbClr val="995B2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43" name="Freeform 759"/>
            <p:cNvSpPr>
              <a:spLocks/>
            </p:cNvSpPr>
            <p:nvPr/>
          </p:nvSpPr>
          <p:spPr bwMode="auto">
            <a:xfrm>
              <a:off x="10275888" y="3881206"/>
              <a:ext cx="38100" cy="36513"/>
            </a:xfrm>
            <a:custGeom>
              <a:avLst/>
              <a:gdLst>
                <a:gd name="T0" fmla="*/ 30079 w 19"/>
                <a:gd name="T1" fmla="*/ 5765 h 19"/>
                <a:gd name="T2" fmla="*/ 32084 w 19"/>
                <a:gd name="T3" fmla="*/ 26904 h 19"/>
                <a:gd name="T4" fmla="*/ 10026 w 19"/>
                <a:gd name="T5" fmla="*/ 30748 h 19"/>
                <a:gd name="T6" fmla="*/ 6016 w 19"/>
                <a:gd name="T7" fmla="*/ 7687 h 19"/>
                <a:gd name="T8" fmla="*/ 30079 w 19"/>
                <a:gd name="T9" fmla="*/ 5765 h 1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19">
                  <a:moveTo>
                    <a:pt x="15" y="3"/>
                  </a:moveTo>
                  <a:cubicBezTo>
                    <a:pt x="18" y="5"/>
                    <a:pt x="19" y="11"/>
                    <a:pt x="16" y="14"/>
                  </a:cubicBezTo>
                  <a:cubicBezTo>
                    <a:pt x="14" y="18"/>
                    <a:pt x="8" y="19"/>
                    <a:pt x="5" y="16"/>
                  </a:cubicBezTo>
                  <a:cubicBezTo>
                    <a:pt x="1" y="13"/>
                    <a:pt x="0" y="8"/>
                    <a:pt x="3" y="4"/>
                  </a:cubicBezTo>
                  <a:cubicBezTo>
                    <a:pt x="6" y="1"/>
                    <a:pt x="11" y="0"/>
                    <a:pt x="15" y="3"/>
                  </a:cubicBezTo>
                  <a:close/>
                </a:path>
              </a:pathLst>
            </a:custGeom>
            <a:solidFill>
              <a:srgbClr val="995B2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44" name="Freeform 760"/>
            <p:cNvSpPr>
              <a:spLocks/>
            </p:cNvSpPr>
            <p:nvPr/>
          </p:nvSpPr>
          <p:spPr bwMode="auto">
            <a:xfrm>
              <a:off x="10294938" y="3873269"/>
              <a:ext cx="15875" cy="15875"/>
            </a:xfrm>
            <a:custGeom>
              <a:avLst/>
              <a:gdLst>
                <a:gd name="T0" fmla="*/ 11906 w 8"/>
                <a:gd name="T1" fmla="*/ 1984 h 8"/>
                <a:gd name="T2" fmla="*/ 13891 w 8"/>
                <a:gd name="T3" fmla="*/ 11906 h 8"/>
                <a:gd name="T4" fmla="*/ 3969 w 8"/>
                <a:gd name="T5" fmla="*/ 13891 h 8"/>
                <a:gd name="T6" fmla="*/ 1984 w 8"/>
                <a:gd name="T7" fmla="*/ 3969 h 8"/>
                <a:gd name="T8" fmla="*/ 11906 w 8"/>
                <a:gd name="T9" fmla="*/ 1984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8">
                  <a:moveTo>
                    <a:pt x="6" y="1"/>
                  </a:moveTo>
                  <a:cubicBezTo>
                    <a:pt x="8" y="2"/>
                    <a:pt x="8" y="4"/>
                    <a:pt x="7" y="6"/>
                  </a:cubicBezTo>
                  <a:cubicBezTo>
                    <a:pt x="6" y="7"/>
                    <a:pt x="3" y="8"/>
                    <a:pt x="2" y="7"/>
                  </a:cubicBezTo>
                  <a:cubicBezTo>
                    <a:pt x="0" y="5"/>
                    <a:pt x="0" y="3"/>
                    <a:pt x="1" y="2"/>
                  </a:cubicBezTo>
                  <a:cubicBezTo>
                    <a:pt x="2" y="0"/>
                    <a:pt x="5" y="0"/>
                    <a:pt x="6" y="1"/>
                  </a:cubicBezTo>
                  <a:close/>
                </a:path>
              </a:pathLst>
            </a:custGeom>
            <a:solidFill>
              <a:srgbClr val="995B2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45" name="Rectangle 761"/>
            <p:cNvSpPr>
              <a:spLocks noChangeArrowheads="1"/>
            </p:cNvSpPr>
            <p:nvPr/>
          </p:nvSpPr>
          <p:spPr bwMode="auto">
            <a:xfrm>
              <a:off x="9453563" y="2131781"/>
              <a:ext cx="7937" cy="533400"/>
            </a:xfrm>
            <a:prstGeom prst="rect">
              <a:avLst/>
            </a:prstGeom>
            <a:solidFill>
              <a:srgbClr val="7F4B2B"/>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19846" name="Freeform 762"/>
            <p:cNvSpPr>
              <a:spLocks/>
            </p:cNvSpPr>
            <p:nvPr/>
          </p:nvSpPr>
          <p:spPr bwMode="auto">
            <a:xfrm>
              <a:off x="9453563" y="2131781"/>
              <a:ext cx="7937" cy="533400"/>
            </a:xfrm>
            <a:custGeom>
              <a:avLst/>
              <a:gdLst>
                <a:gd name="T0" fmla="*/ 0 w 5"/>
                <a:gd name="T1" fmla="*/ 0 h 336"/>
                <a:gd name="T2" fmla="*/ 0 w 5"/>
                <a:gd name="T3" fmla="*/ 533400 h 336"/>
                <a:gd name="T4" fmla="*/ 7937 w 5"/>
                <a:gd name="T5" fmla="*/ 533400 h 336"/>
                <a:gd name="T6" fmla="*/ 7937 w 5"/>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336">
                  <a:moveTo>
                    <a:pt x="0" y="0"/>
                  </a:moveTo>
                  <a:lnTo>
                    <a:pt x="0" y="336"/>
                  </a:lnTo>
                  <a:lnTo>
                    <a:pt x="5" y="336"/>
                  </a:lnTo>
                  <a:lnTo>
                    <a:pt x="5"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47" name="Rectangle 763"/>
            <p:cNvSpPr>
              <a:spLocks noChangeArrowheads="1"/>
            </p:cNvSpPr>
            <p:nvPr/>
          </p:nvSpPr>
          <p:spPr bwMode="auto">
            <a:xfrm>
              <a:off x="7927975" y="2138131"/>
              <a:ext cx="7937" cy="534988"/>
            </a:xfrm>
            <a:prstGeom prst="rect">
              <a:avLst/>
            </a:prstGeom>
            <a:solidFill>
              <a:srgbClr val="7D5C2A"/>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19848" name="Freeform 764"/>
            <p:cNvSpPr>
              <a:spLocks/>
            </p:cNvSpPr>
            <p:nvPr/>
          </p:nvSpPr>
          <p:spPr bwMode="auto">
            <a:xfrm>
              <a:off x="7927975" y="2138131"/>
              <a:ext cx="7937" cy="534988"/>
            </a:xfrm>
            <a:custGeom>
              <a:avLst/>
              <a:gdLst>
                <a:gd name="T0" fmla="*/ 0 w 5"/>
                <a:gd name="T1" fmla="*/ 0 h 337"/>
                <a:gd name="T2" fmla="*/ 0 w 5"/>
                <a:gd name="T3" fmla="*/ 534988 h 337"/>
                <a:gd name="T4" fmla="*/ 7937 w 5"/>
                <a:gd name="T5" fmla="*/ 534988 h 337"/>
                <a:gd name="T6" fmla="*/ 7937 w 5"/>
                <a:gd name="T7" fmla="*/ 0 h 3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337">
                  <a:moveTo>
                    <a:pt x="0" y="0"/>
                  </a:moveTo>
                  <a:lnTo>
                    <a:pt x="0" y="337"/>
                  </a:lnTo>
                  <a:lnTo>
                    <a:pt x="5" y="337"/>
                  </a:lnTo>
                  <a:lnTo>
                    <a:pt x="5"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49" name="Rectangle 765"/>
            <p:cNvSpPr>
              <a:spLocks noChangeArrowheads="1"/>
            </p:cNvSpPr>
            <p:nvPr/>
          </p:nvSpPr>
          <p:spPr bwMode="auto">
            <a:xfrm>
              <a:off x="7927975" y="5721119"/>
              <a:ext cx="7937" cy="534988"/>
            </a:xfrm>
            <a:prstGeom prst="rect">
              <a:avLst/>
            </a:prstGeom>
            <a:solidFill>
              <a:srgbClr val="7F4B2B"/>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19850" name="Freeform 766"/>
            <p:cNvSpPr>
              <a:spLocks/>
            </p:cNvSpPr>
            <p:nvPr/>
          </p:nvSpPr>
          <p:spPr bwMode="auto">
            <a:xfrm>
              <a:off x="7927975" y="5721119"/>
              <a:ext cx="7937" cy="534988"/>
            </a:xfrm>
            <a:custGeom>
              <a:avLst/>
              <a:gdLst>
                <a:gd name="T0" fmla="*/ 7937 w 5"/>
                <a:gd name="T1" fmla="*/ 534988 h 337"/>
                <a:gd name="T2" fmla="*/ 7937 w 5"/>
                <a:gd name="T3" fmla="*/ 0 h 337"/>
                <a:gd name="T4" fmla="*/ 0 w 5"/>
                <a:gd name="T5" fmla="*/ 0 h 337"/>
                <a:gd name="T6" fmla="*/ 0 w 5"/>
                <a:gd name="T7" fmla="*/ 534988 h 3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337">
                  <a:moveTo>
                    <a:pt x="5" y="337"/>
                  </a:moveTo>
                  <a:lnTo>
                    <a:pt x="5" y="0"/>
                  </a:lnTo>
                  <a:lnTo>
                    <a:pt x="0" y="0"/>
                  </a:lnTo>
                  <a:lnTo>
                    <a:pt x="0" y="337"/>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sp>
          <p:nvSpPr>
            <p:cNvPr id="19851" name="Rectangle 767"/>
            <p:cNvSpPr>
              <a:spLocks noChangeArrowheads="1"/>
            </p:cNvSpPr>
            <p:nvPr/>
          </p:nvSpPr>
          <p:spPr bwMode="auto">
            <a:xfrm>
              <a:off x="9453563" y="5729056"/>
              <a:ext cx="7937" cy="533400"/>
            </a:xfrm>
            <a:prstGeom prst="rect">
              <a:avLst/>
            </a:prstGeom>
            <a:solidFill>
              <a:srgbClr val="CD3E2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19852" name="Freeform 768"/>
            <p:cNvSpPr>
              <a:spLocks/>
            </p:cNvSpPr>
            <p:nvPr/>
          </p:nvSpPr>
          <p:spPr bwMode="auto">
            <a:xfrm>
              <a:off x="9453563" y="5729056"/>
              <a:ext cx="7937" cy="533400"/>
            </a:xfrm>
            <a:custGeom>
              <a:avLst/>
              <a:gdLst>
                <a:gd name="T0" fmla="*/ 7937 w 5"/>
                <a:gd name="T1" fmla="*/ 533400 h 336"/>
                <a:gd name="T2" fmla="*/ 7937 w 5"/>
                <a:gd name="T3" fmla="*/ 0 h 336"/>
                <a:gd name="T4" fmla="*/ 0 w 5"/>
                <a:gd name="T5" fmla="*/ 0 h 336"/>
                <a:gd name="T6" fmla="*/ 0 w 5"/>
                <a:gd name="T7" fmla="*/ 53340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336">
                  <a:moveTo>
                    <a:pt x="5" y="336"/>
                  </a:moveTo>
                  <a:lnTo>
                    <a:pt x="5" y="0"/>
                  </a:lnTo>
                  <a:lnTo>
                    <a:pt x="0" y="0"/>
                  </a:lnTo>
                  <a:lnTo>
                    <a:pt x="0" y="336"/>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p>
          </p:txBody>
        </p:sp>
      </p:grpSp>
      <p:sp>
        <p:nvSpPr>
          <p:cNvPr id="19460" name="文本框 775"/>
          <p:cNvSpPr txBox="1">
            <a:spLocks noChangeArrowheads="1"/>
          </p:cNvSpPr>
          <p:nvPr/>
        </p:nvSpPr>
        <p:spPr bwMode="auto">
          <a:xfrm>
            <a:off x="153580" y="2035859"/>
            <a:ext cx="3946358" cy="11772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TW" altLang="en-US" sz="2400" b="1" dirty="0" smtClean="0">
                <a:solidFill>
                  <a:schemeClr val="bg1"/>
                </a:solidFill>
                <a:latin typeface="微软雅黑" panose="020B0503020204020204" pitchFamily="34" charset="-122"/>
                <a:ea typeface="微软雅黑" panose="020B0503020204020204" pitchFamily="34" charset="-122"/>
              </a:rPr>
              <a:t>高雄市</a:t>
            </a:r>
            <a:r>
              <a:rPr lang="en-US" altLang="zh-TW" sz="2400" b="1" dirty="0" smtClean="0">
                <a:solidFill>
                  <a:schemeClr val="bg1"/>
                </a:solidFill>
                <a:latin typeface="微软雅黑" panose="020B0503020204020204" pitchFamily="34" charset="-122"/>
                <a:ea typeface="微软雅黑" panose="020B0503020204020204" pitchFamily="34" charset="-122"/>
              </a:rPr>
              <a:t>108</a:t>
            </a:r>
            <a:r>
              <a:rPr lang="zh-TW" altLang="en-US" sz="2400" b="1" dirty="0">
                <a:solidFill>
                  <a:schemeClr val="bg1"/>
                </a:solidFill>
                <a:latin typeface="微软雅黑" panose="020B0503020204020204" pitchFamily="34" charset="-122"/>
                <a:ea typeface="微软雅黑" panose="020B0503020204020204" pitchFamily="34" charset="-122"/>
              </a:rPr>
              <a:t>學年度國民中學</a:t>
            </a:r>
            <a:endParaRPr lang="en-US" altLang="zh-TW" sz="2400" b="1" dirty="0">
              <a:solidFill>
                <a:schemeClr val="bg1"/>
              </a:solidFill>
              <a:latin typeface="微软雅黑" panose="020B0503020204020204" pitchFamily="34" charset="-122"/>
              <a:ea typeface="微软雅黑" panose="020B0503020204020204" pitchFamily="34" charset="-122"/>
            </a:endParaRPr>
          </a:p>
          <a:p>
            <a:pPr algn="ctr" eaLnBrk="1" hangingPunct="1"/>
            <a:r>
              <a:rPr lang="zh-TW" altLang="en-US" sz="2400" b="1" dirty="0">
                <a:solidFill>
                  <a:schemeClr val="bg1"/>
                </a:solidFill>
                <a:latin typeface="微软雅黑" panose="020B0503020204020204" pitchFamily="34" charset="-122"/>
                <a:ea typeface="微软雅黑" panose="020B0503020204020204" pitchFamily="34" charset="-122"/>
              </a:rPr>
              <a:t>生涯發展</a:t>
            </a:r>
            <a:r>
              <a:rPr lang="zh-TW" altLang="en-US" sz="2400" b="1" dirty="0" smtClean="0">
                <a:solidFill>
                  <a:schemeClr val="bg1"/>
                </a:solidFill>
                <a:latin typeface="微软雅黑" panose="020B0503020204020204" pitchFamily="34" charset="-122"/>
                <a:ea typeface="微软雅黑" panose="020B0503020204020204" pitchFamily="34" charset="-122"/>
              </a:rPr>
              <a:t>教育實施理念、計畫撰寫暨諮詢輔導說明</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19461" name="文本框 776"/>
          <p:cNvSpPr txBox="1">
            <a:spLocks noChangeArrowheads="1"/>
          </p:cNvSpPr>
          <p:nvPr/>
        </p:nvSpPr>
        <p:spPr bwMode="auto">
          <a:xfrm>
            <a:off x="2524823" y="4171326"/>
            <a:ext cx="4169569" cy="3154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68580" tIns="34290" rIns="68580" bIns="3429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TW" altLang="en-US" sz="1600" b="1" dirty="0" smtClean="0">
                <a:solidFill>
                  <a:schemeClr val="bg1"/>
                </a:solidFill>
                <a:latin typeface="微软雅黑" panose="020B0503020204020204" pitchFamily="34" charset="-122"/>
                <a:ea typeface="微软雅黑" panose="020B0503020204020204" pitchFamily="34" charset="-122"/>
              </a:rPr>
              <a:t>主講</a:t>
            </a:r>
            <a:r>
              <a:rPr lang="zh-TW" altLang="en-US" sz="1600" b="1" dirty="0" smtClean="0">
                <a:solidFill>
                  <a:schemeClr val="bg1"/>
                </a:solidFill>
                <a:latin typeface="微软雅黑" panose="020B0503020204020204" pitchFamily="34" charset="-122"/>
                <a:ea typeface="微软雅黑" panose="020B0503020204020204" pitchFamily="34" charset="-122"/>
              </a:rPr>
              <a:t>人</a:t>
            </a:r>
            <a:r>
              <a:rPr lang="zh-TW" altLang="en-US" sz="1600" b="1" dirty="0" smtClean="0">
                <a:solidFill>
                  <a:schemeClr val="bg1"/>
                </a:solidFill>
                <a:latin typeface="微软雅黑" panose="020B0503020204020204" pitchFamily="34" charset="-122"/>
                <a:ea typeface="微软雅黑" panose="020B0503020204020204" pitchFamily="34" charset="-122"/>
              </a:rPr>
              <a:t>：高雄市立中山國民中學 鍾信雄主任</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grpSp>
        <p:nvGrpSpPr>
          <p:cNvPr id="2" name="群組 1">
            <a:extLst>
              <a:ext uri="{FF2B5EF4-FFF2-40B4-BE49-F238E27FC236}">
                <a16:creationId xmlns="" xmlns:a16="http://schemas.microsoft.com/office/drawing/2014/main" id="{3FF3524F-91FE-4E15-AF47-80BA981DCF20}"/>
              </a:ext>
            </a:extLst>
          </p:cNvPr>
          <p:cNvGrpSpPr/>
          <p:nvPr/>
        </p:nvGrpSpPr>
        <p:grpSpPr>
          <a:xfrm rot="1735132">
            <a:off x="708834" y="392754"/>
            <a:ext cx="1679973" cy="1713307"/>
            <a:chOff x="-837003" y="651276"/>
            <a:chExt cx="1679973" cy="1713307"/>
          </a:xfrm>
        </p:grpSpPr>
        <p:sp>
          <p:nvSpPr>
            <p:cNvPr id="780" name="等腰三角形 779"/>
            <p:cNvSpPr/>
            <p:nvPr/>
          </p:nvSpPr>
          <p:spPr>
            <a:xfrm rot="13773772">
              <a:off x="592343" y="694730"/>
              <a:ext cx="184547" cy="316706"/>
            </a:xfrm>
            <a:custGeom>
              <a:avLst/>
              <a:gdLst>
                <a:gd name="connsiteX0" fmla="*/ 0 w 490786"/>
                <a:gd name="connsiteY0" fmla="*/ 423091 h 423091"/>
                <a:gd name="connsiteX1" fmla="*/ 245393 w 490786"/>
                <a:gd name="connsiteY1" fmla="*/ 0 h 423091"/>
                <a:gd name="connsiteX2" fmla="*/ 490786 w 490786"/>
                <a:gd name="connsiteY2" fmla="*/ 423091 h 423091"/>
                <a:gd name="connsiteX3" fmla="*/ 0 w 490786"/>
                <a:gd name="connsiteY3" fmla="*/ 423091 h 423091"/>
                <a:gd name="connsiteX0" fmla="*/ 0 w 245393"/>
                <a:gd name="connsiteY0" fmla="*/ 423091 h 423091"/>
                <a:gd name="connsiteX1" fmla="*/ 245393 w 245393"/>
                <a:gd name="connsiteY1" fmla="*/ 0 h 423091"/>
                <a:gd name="connsiteX2" fmla="*/ 219188 w 245393"/>
                <a:gd name="connsiteY2" fmla="*/ 316203 h 423091"/>
                <a:gd name="connsiteX3" fmla="*/ 0 w 245393"/>
                <a:gd name="connsiteY3" fmla="*/ 423091 h 423091"/>
              </a:gdLst>
              <a:ahLst/>
              <a:cxnLst>
                <a:cxn ang="0">
                  <a:pos x="connsiteX0" y="connsiteY0"/>
                </a:cxn>
                <a:cxn ang="0">
                  <a:pos x="connsiteX1" y="connsiteY1"/>
                </a:cxn>
                <a:cxn ang="0">
                  <a:pos x="connsiteX2" y="connsiteY2"/>
                </a:cxn>
                <a:cxn ang="0">
                  <a:pos x="connsiteX3" y="connsiteY3"/>
                </a:cxn>
              </a:cxnLst>
              <a:rect l="l" t="t" r="r" b="b"/>
              <a:pathLst>
                <a:path w="245393" h="423091">
                  <a:moveTo>
                    <a:pt x="0" y="423091"/>
                  </a:moveTo>
                  <a:lnTo>
                    <a:pt x="245393" y="0"/>
                  </a:lnTo>
                  <a:lnTo>
                    <a:pt x="219188" y="316203"/>
                  </a:lnTo>
                  <a:lnTo>
                    <a:pt x="0" y="423091"/>
                  </a:lnTo>
                  <a:close/>
                </a:path>
              </a:pathLst>
            </a:custGeom>
            <a:solidFill>
              <a:srgbClr val="2E4C64"/>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zh-CN" altLang="en-US"/>
            </a:p>
          </p:txBody>
        </p:sp>
        <p:sp>
          <p:nvSpPr>
            <p:cNvPr id="781" name="等腰三角形 780"/>
            <p:cNvSpPr/>
            <p:nvPr/>
          </p:nvSpPr>
          <p:spPr>
            <a:xfrm rot="5400000">
              <a:off x="582223" y="829870"/>
              <a:ext cx="84535" cy="301229"/>
            </a:xfrm>
            <a:custGeom>
              <a:avLst/>
              <a:gdLst>
                <a:gd name="connsiteX0" fmla="*/ 0 w 476010"/>
                <a:gd name="connsiteY0" fmla="*/ 268240 h 268240"/>
                <a:gd name="connsiteX1" fmla="*/ 238005 w 476010"/>
                <a:gd name="connsiteY1" fmla="*/ 0 h 268240"/>
                <a:gd name="connsiteX2" fmla="*/ 476010 w 476010"/>
                <a:gd name="connsiteY2" fmla="*/ 268240 h 268240"/>
                <a:gd name="connsiteX3" fmla="*/ 0 w 476010"/>
                <a:gd name="connsiteY3" fmla="*/ 268240 h 268240"/>
                <a:gd name="connsiteX0" fmla="*/ 0 w 255696"/>
                <a:gd name="connsiteY0" fmla="*/ 462291 h 462291"/>
                <a:gd name="connsiteX1" fmla="*/ 238005 w 255696"/>
                <a:gd name="connsiteY1" fmla="*/ 194051 h 462291"/>
                <a:gd name="connsiteX2" fmla="*/ 255696 w 255696"/>
                <a:gd name="connsiteY2" fmla="*/ 0 h 462291"/>
                <a:gd name="connsiteX3" fmla="*/ 0 w 255696"/>
                <a:gd name="connsiteY3" fmla="*/ 462291 h 462291"/>
                <a:gd name="connsiteX0" fmla="*/ 0 w 238005"/>
                <a:gd name="connsiteY0" fmla="*/ 444383 h 444383"/>
                <a:gd name="connsiteX1" fmla="*/ 238005 w 238005"/>
                <a:gd name="connsiteY1" fmla="*/ 176143 h 444383"/>
                <a:gd name="connsiteX2" fmla="*/ 68367 w 238005"/>
                <a:gd name="connsiteY2" fmla="*/ 0 h 444383"/>
                <a:gd name="connsiteX3" fmla="*/ 0 w 238005"/>
                <a:gd name="connsiteY3" fmla="*/ 444383 h 444383"/>
              </a:gdLst>
              <a:ahLst/>
              <a:cxnLst>
                <a:cxn ang="0">
                  <a:pos x="connsiteX0" y="connsiteY0"/>
                </a:cxn>
                <a:cxn ang="0">
                  <a:pos x="connsiteX1" y="connsiteY1"/>
                </a:cxn>
                <a:cxn ang="0">
                  <a:pos x="connsiteX2" y="connsiteY2"/>
                </a:cxn>
                <a:cxn ang="0">
                  <a:pos x="connsiteX3" y="connsiteY3"/>
                </a:cxn>
              </a:cxnLst>
              <a:rect l="l" t="t" r="r" b="b"/>
              <a:pathLst>
                <a:path w="238005" h="444383">
                  <a:moveTo>
                    <a:pt x="0" y="444383"/>
                  </a:moveTo>
                  <a:lnTo>
                    <a:pt x="238005" y="176143"/>
                  </a:lnTo>
                  <a:lnTo>
                    <a:pt x="68367" y="0"/>
                  </a:lnTo>
                  <a:lnTo>
                    <a:pt x="0" y="44438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zh-CN" altLang="en-US"/>
            </a:p>
          </p:txBody>
        </p:sp>
        <p:pic>
          <p:nvPicPr>
            <p:cNvPr id="19465" name="图片 771"/>
            <p:cNvPicPr>
              <a:picLocks noChangeAspect="1"/>
            </p:cNvPicPr>
            <p:nvPr/>
          </p:nvPicPr>
          <p:blipFill>
            <a:blip r:embed="rId2" cstate="email">
              <a:extLst>
                <a:ext uri="{28A0092B-C50C-407E-A947-70E740481C1C}">
                  <a14:useLocalDpi xmlns:a14="http://schemas.microsoft.com/office/drawing/2010/main" xmlns=""/>
                </a:ext>
              </a:extLst>
            </a:blip>
            <a:srcRect/>
            <a:stretch>
              <a:fillRect/>
            </a:stretch>
          </p:blipFill>
          <p:spPr bwMode="auto">
            <a:xfrm rot="-819662">
              <a:off x="-837003" y="757239"/>
              <a:ext cx="1351359" cy="16073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73" name="等腰三角形 780"/>
            <p:cNvSpPr/>
            <p:nvPr/>
          </p:nvSpPr>
          <p:spPr>
            <a:xfrm rot="3954975" flipH="1">
              <a:off x="413150" y="642941"/>
              <a:ext cx="175022" cy="191691"/>
            </a:xfrm>
            <a:custGeom>
              <a:avLst/>
              <a:gdLst>
                <a:gd name="connsiteX0" fmla="*/ 0 w 476010"/>
                <a:gd name="connsiteY0" fmla="*/ 268240 h 268240"/>
                <a:gd name="connsiteX1" fmla="*/ 238005 w 476010"/>
                <a:gd name="connsiteY1" fmla="*/ 0 h 268240"/>
                <a:gd name="connsiteX2" fmla="*/ 476010 w 476010"/>
                <a:gd name="connsiteY2" fmla="*/ 268240 h 268240"/>
                <a:gd name="connsiteX3" fmla="*/ 0 w 476010"/>
                <a:gd name="connsiteY3" fmla="*/ 268240 h 268240"/>
                <a:gd name="connsiteX0" fmla="*/ 0 w 255696"/>
                <a:gd name="connsiteY0" fmla="*/ 462291 h 462291"/>
                <a:gd name="connsiteX1" fmla="*/ 238005 w 255696"/>
                <a:gd name="connsiteY1" fmla="*/ 194051 h 462291"/>
                <a:gd name="connsiteX2" fmla="*/ 255696 w 255696"/>
                <a:gd name="connsiteY2" fmla="*/ 0 h 462291"/>
                <a:gd name="connsiteX3" fmla="*/ 0 w 255696"/>
                <a:gd name="connsiteY3" fmla="*/ 462291 h 462291"/>
                <a:gd name="connsiteX0" fmla="*/ 0 w 238005"/>
                <a:gd name="connsiteY0" fmla="*/ 444383 h 444383"/>
                <a:gd name="connsiteX1" fmla="*/ 238005 w 238005"/>
                <a:gd name="connsiteY1" fmla="*/ 176143 h 444383"/>
                <a:gd name="connsiteX2" fmla="*/ 68367 w 238005"/>
                <a:gd name="connsiteY2" fmla="*/ 0 h 444383"/>
                <a:gd name="connsiteX3" fmla="*/ 0 w 238005"/>
                <a:gd name="connsiteY3" fmla="*/ 444383 h 444383"/>
                <a:gd name="connsiteX0" fmla="*/ 0 w 364377"/>
                <a:gd name="connsiteY0" fmla="*/ 444383 h 444383"/>
                <a:gd name="connsiteX1" fmla="*/ 364378 w 364377"/>
                <a:gd name="connsiteY1" fmla="*/ 220912 h 444383"/>
                <a:gd name="connsiteX2" fmla="*/ 68367 w 364377"/>
                <a:gd name="connsiteY2" fmla="*/ 0 h 444383"/>
                <a:gd name="connsiteX3" fmla="*/ 0 w 364377"/>
                <a:gd name="connsiteY3" fmla="*/ 444383 h 444383"/>
                <a:gd name="connsiteX0" fmla="*/ 0 w 364379"/>
                <a:gd name="connsiteY0" fmla="*/ 283210 h 283210"/>
                <a:gd name="connsiteX1" fmla="*/ 364378 w 364379"/>
                <a:gd name="connsiteY1" fmla="*/ 59739 h 283210"/>
                <a:gd name="connsiteX2" fmla="*/ 220017 w 364379"/>
                <a:gd name="connsiteY2" fmla="*/ 0 h 283210"/>
                <a:gd name="connsiteX3" fmla="*/ 0 w 364379"/>
                <a:gd name="connsiteY3" fmla="*/ 283210 h 283210"/>
              </a:gdLst>
              <a:ahLst/>
              <a:cxnLst>
                <a:cxn ang="0">
                  <a:pos x="connsiteX0" y="connsiteY0"/>
                </a:cxn>
                <a:cxn ang="0">
                  <a:pos x="connsiteX1" y="connsiteY1"/>
                </a:cxn>
                <a:cxn ang="0">
                  <a:pos x="connsiteX2" y="connsiteY2"/>
                </a:cxn>
                <a:cxn ang="0">
                  <a:pos x="connsiteX3" y="connsiteY3"/>
                </a:cxn>
              </a:cxnLst>
              <a:rect l="l" t="t" r="r" b="b"/>
              <a:pathLst>
                <a:path w="364379" h="283210">
                  <a:moveTo>
                    <a:pt x="0" y="283210"/>
                  </a:moveTo>
                  <a:lnTo>
                    <a:pt x="364378" y="59739"/>
                  </a:lnTo>
                  <a:lnTo>
                    <a:pt x="220017" y="0"/>
                  </a:lnTo>
                  <a:lnTo>
                    <a:pt x="0" y="28321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zh-CN" altLang="en-US"/>
            </a:p>
          </p:txBody>
        </p:sp>
      </p:grpSp>
      <p:sp>
        <p:nvSpPr>
          <p:cNvPr id="397" name="文本框 776">
            <a:extLst>
              <a:ext uri="{FF2B5EF4-FFF2-40B4-BE49-F238E27FC236}">
                <a16:creationId xmlns="" xmlns:a16="http://schemas.microsoft.com/office/drawing/2014/main" id="{5E72DF05-1F6E-49B7-8B8C-CE692CF547CB}"/>
              </a:ext>
            </a:extLst>
          </p:cNvPr>
          <p:cNvSpPr txBox="1">
            <a:spLocks noChangeArrowheads="1"/>
          </p:cNvSpPr>
          <p:nvPr/>
        </p:nvSpPr>
        <p:spPr bwMode="auto">
          <a:xfrm>
            <a:off x="2473384" y="4428696"/>
            <a:ext cx="4169569" cy="3154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68580" tIns="34290" rIns="68580" bIns="3429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r" eaLnBrk="1" hangingPunct="1"/>
            <a:r>
              <a:rPr lang="en-US" altLang="zh-TW" sz="1600" b="1" dirty="0" smtClean="0">
                <a:solidFill>
                  <a:schemeClr val="bg1"/>
                </a:solidFill>
                <a:latin typeface="微软雅黑" panose="020B0503020204020204" pitchFamily="34" charset="-122"/>
                <a:ea typeface="微软雅黑" panose="020B0503020204020204" pitchFamily="34" charset="-122"/>
              </a:rPr>
              <a:t>108/08</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4" name="圖片 73">
            <a:extLst>
              <a:ext uri="{FF2B5EF4-FFF2-40B4-BE49-F238E27FC236}">
                <a16:creationId xmlns="" xmlns:a16="http://schemas.microsoft.com/office/drawing/2014/main" id="{A59EC5B7-BEE4-40EA-B5EC-2DC9C5231C9A}"/>
              </a:ext>
            </a:extLst>
          </p:cNvPr>
          <p:cNvPicPr>
            <a:picLocks noChangeAspect="1"/>
          </p:cNvPicPr>
          <p:nvPr/>
        </p:nvPicPr>
        <p:blipFill>
          <a:blip r:embed="rId2">
            <a:duotone>
              <a:schemeClr val="accent4">
                <a:shade val="45000"/>
                <a:satMod val="135000"/>
              </a:schemeClr>
              <a:prstClr val="white"/>
            </a:duotone>
            <a:extLst>
              <a:ext uri="{BEBA8EAE-BF5A-486C-A8C5-ECC9F3942E4B}">
                <a14:imgProps xmlns:a14="http://schemas.microsoft.com/office/drawing/2010/main" xmlns="">
                  <a14:imgLayer r:embed="rId3">
                    <a14:imgEffect>
                      <a14:sharpenSoften amount="-58000"/>
                    </a14:imgEffect>
                    <a14:imgEffect>
                      <a14:colorTemperature colorTemp="7818"/>
                    </a14:imgEffect>
                    <a14:imgEffect>
                      <a14:brightnessContrast bright="12000" contrast="-33000"/>
                    </a14:imgEffect>
                  </a14:imgLayer>
                </a14:imgProps>
              </a:ext>
              <a:ext uri="{28A0092B-C50C-407E-A947-70E740481C1C}">
                <a14:useLocalDpi xmlns:a14="http://schemas.microsoft.com/office/drawing/2010/main" xmlns="" val="0"/>
              </a:ext>
            </a:extLst>
          </a:blip>
          <a:stretch>
            <a:fillRect/>
          </a:stretch>
        </p:blipFill>
        <p:spPr>
          <a:xfrm rot="5400000">
            <a:off x="857248" y="-857249"/>
            <a:ext cx="5143501" cy="6858000"/>
          </a:xfrm>
          <a:prstGeom prst="rect">
            <a:avLst/>
          </a:prstGeom>
        </p:spPr>
      </p:pic>
      <p:sp>
        <p:nvSpPr>
          <p:cNvPr id="7" name="矩形 6">
            <a:extLst>
              <a:ext uri="{FF2B5EF4-FFF2-40B4-BE49-F238E27FC236}">
                <a16:creationId xmlns="" xmlns:a16="http://schemas.microsoft.com/office/drawing/2014/main" id="{D9CD72C2-D35B-43AE-8376-57A5DE8703B5}"/>
              </a:ext>
            </a:extLst>
          </p:cNvPr>
          <p:cNvSpPr/>
          <p:nvPr/>
        </p:nvSpPr>
        <p:spPr>
          <a:xfrm>
            <a:off x="173501" y="1128540"/>
            <a:ext cx="3095719" cy="400110"/>
          </a:xfrm>
          <a:prstGeom prst="rect">
            <a:avLst/>
          </a:prstGeom>
          <a:noFill/>
        </p:spPr>
        <p:txBody>
          <a:bodyPr wrap="none">
            <a:spAutoFit/>
          </a:bodyPr>
          <a:lstStyle/>
          <a:p>
            <a:pPr marL="342900" indent="-342900" eaLnBrk="1" hangingPunct="1">
              <a:buClr>
                <a:schemeClr val="accent4">
                  <a:lumMod val="50000"/>
                </a:schemeClr>
              </a:buClr>
              <a:buFont typeface="Wingdings" pitchFamily="2" charset="2"/>
              <a:buChar char="l"/>
            </a:pPr>
            <a:r>
              <a:rPr lang="zh-TW" altLang="en-US" sz="2000" b="1" dirty="0">
                <a:latin typeface="微軟正黑體" pitchFamily="34" charset="-120"/>
                <a:ea typeface="微軟正黑體" pitchFamily="34" charset="-120"/>
              </a:rPr>
              <a:t>國中生涯發展教育內容</a:t>
            </a:r>
          </a:p>
        </p:txBody>
      </p:sp>
      <p:grpSp>
        <p:nvGrpSpPr>
          <p:cNvPr id="2" name="群組 1">
            <a:extLst>
              <a:ext uri="{FF2B5EF4-FFF2-40B4-BE49-F238E27FC236}">
                <a16:creationId xmlns="" xmlns:a16="http://schemas.microsoft.com/office/drawing/2014/main" id="{BB7DC4F0-954A-48D5-93D5-3647A073DB4F}"/>
              </a:ext>
            </a:extLst>
          </p:cNvPr>
          <p:cNvGrpSpPr/>
          <p:nvPr/>
        </p:nvGrpSpPr>
        <p:grpSpPr>
          <a:xfrm>
            <a:off x="507001" y="1978550"/>
            <a:ext cx="1892623" cy="1504404"/>
            <a:chOff x="-158675" y="1832197"/>
            <a:chExt cx="2428876" cy="1866901"/>
          </a:xfrm>
        </p:grpSpPr>
        <p:sp>
          <p:nvSpPr>
            <p:cNvPr id="12" name="Rectangle 5">
              <a:extLst>
                <a:ext uri="{FF2B5EF4-FFF2-40B4-BE49-F238E27FC236}">
                  <a16:creationId xmlns="" xmlns:a16="http://schemas.microsoft.com/office/drawing/2014/main" id="{E3EE52A9-C0F8-4939-8DA4-D12F59E1BA10}"/>
                </a:ext>
              </a:extLst>
            </p:cNvPr>
            <p:cNvSpPr>
              <a:spLocks noChangeArrowheads="1"/>
            </p:cNvSpPr>
            <p:nvPr/>
          </p:nvSpPr>
          <p:spPr bwMode="gray">
            <a:xfrm>
              <a:off x="444576" y="3251422"/>
              <a:ext cx="1825625" cy="431800"/>
            </a:xfrm>
            <a:prstGeom prst="rect">
              <a:avLst/>
            </a:prstGeom>
            <a:gradFill rotWithShape="1">
              <a:gsLst>
                <a:gs pos="0">
                  <a:srgbClr val="FFCC00">
                    <a:alpha val="79999"/>
                  </a:srgbClr>
                </a:gs>
                <a:gs pos="100000">
                  <a:srgbClr val="FFFFFF"/>
                </a:gs>
              </a:gsLst>
              <a:lin ang="5400000" scaled="1"/>
            </a:gra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a:lstStyle/>
            <a:p>
              <a:pPr algn="ctr"/>
              <a:endParaRPr lang="zh-TW" altLang="en-US"/>
            </a:p>
          </p:txBody>
        </p:sp>
        <p:sp>
          <p:nvSpPr>
            <p:cNvPr id="13" name="AutoShape 6">
              <a:extLst>
                <a:ext uri="{FF2B5EF4-FFF2-40B4-BE49-F238E27FC236}">
                  <a16:creationId xmlns="" xmlns:a16="http://schemas.microsoft.com/office/drawing/2014/main" id="{880EDF7F-DD1C-442D-9B31-DC27B45AB221}"/>
                </a:ext>
              </a:extLst>
            </p:cNvPr>
            <p:cNvSpPr>
              <a:spLocks noChangeArrowheads="1"/>
            </p:cNvSpPr>
            <p:nvPr/>
          </p:nvSpPr>
          <p:spPr bwMode="gray">
            <a:xfrm flipH="1">
              <a:off x="-158675" y="2638647"/>
              <a:ext cx="2428875" cy="615950"/>
            </a:xfrm>
            <a:prstGeom prst="parallelogram">
              <a:avLst>
                <a:gd name="adj" fmla="val 98582"/>
              </a:avLst>
            </a:prstGeom>
            <a:gradFill rotWithShape="1">
              <a:gsLst>
                <a:gs pos="0">
                  <a:srgbClr val="FFFF66"/>
                </a:gs>
                <a:gs pos="100000">
                  <a:srgbClr val="FFCC00">
                    <a:alpha val="79999"/>
                  </a:srgbClr>
                </a:gs>
              </a:gsLst>
              <a:lin ang="2700000" scaled="1"/>
            </a:gra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a:lstStyle/>
            <a:p>
              <a:endParaRPr lang="zh-TW" altLang="en-US"/>
            </a:p>
          </p:txBody>
        </p:sp>
        <p:pic>
          <p:nvPicPr>
            <p:cNvPr id="18" name="Picture 11" descr="light_shadow">
              <a:extLst>
                <a:ext uri="{FF2B5EF4-FFF2-40B4-BE49-F238E27FC236}">
                  <a16:creationId xmlns="" xmlns:a16="http://schemas.microsoft.com/office/drawing/2014/main" id="{9ED03F48-F46F-4F10-9735-A0598DFDB6C0}"/>
                </a:ext>
              </a:extLst>
            </p:cNvPr>
            <p:cNvPicPr>
              <a:picLocks noChangeAspect="1" noChangeArrowheads="1"/>
            </p:cNvPicPr>
            <p:nvPr/>
          </p:nvPicPr>
          <p:blipFill>
            <a:blip r:embed="rId4" cstate="print">
              <a:lum bright="-76000" contrast="-4000"/>
              <a:grayscl/>
              <a:extLst>
                <a:ext uri="{28A0092B-C50C-407E-A947-70E740481C1C}">
                  <a14:useLocalDpi xmlns:a14="http://schemas.microsoft.com/office/drawing/2010/main" xmlns="" val="0"/>
                </a:ext>
              </a:extLst>
            </a:blip>
            <a:srcRect/>
            <a:stretch>
              <a:fillRect/>
            </a:stretch>
          </p:blipFill>
          <p:spPr bwMode="gray">
            <a:xfrm>
              <a:off x="460450" y="2792634"/>
              <a:ext cx="1008062" cy="280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 name="Picture 12" descr="circuler_1">
              <a:extLst>
                <a:ext uri="{FF2B5EF4-FFF2-40B4-BE49-F238E27FC236}">
                  <a16:creationId xmlns="" xmlns:a16="http://schemas.microsoft.com/office/drawing/2014/main" id="{C19A3EDE-1684-4BE2-8453-AC44D1D9E7D9}"/>
                </a:ext>
              </a:extLst>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gray">
            <a:xfrm>
              <a:off x="373138" y="1832198"/>
              <a:ext cx="1152525" cy="1139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 name="Oval 13">
              <a:extLst>
                <a:ext uri="{FF2B5EF4-FFF2-40B4-BE49-F238E27FC236}">
                  <a16:creationId xmlns="" xmlns:a16="http://schemas.microsoft.com/office/drawing/2014/main" id="{BCFD9939-D702-425E-9444-EE77D132580A}"/>
                </a:ext>
              </a:extLst>
            </p:cNvPr>
            <p:cNvSpPr>
              <a:spLocks noChangeArrowheads="1"/>
            </p:cNvSpPr>
            <p:nvPr/>
          </p:nvSpPr>
          <p:spPr bwMode="gray">
            <a:xfrm>
              <a:off x="373137" y="1832197"/>
              <a:ext cx="1144588" cy="1143000"/>
            </a:xfrm>
            <a:prstGeom prst="ellipse">
              <a:avLst/>
            </a:prstGeom>
            <a:gradFill rotWithShape="1">
              <a:gsLst>
                <a:gs pos="0">
                  <a:srgbClr val="FFFF66">
                    <a:alpha val="45000"/>
                  </a:srgbClr>
                </a:gs>
                <a:gs pos="50000">
                  <a:srgbClr val="FFCC00">
                    <a:alpha val="89999"/>
                  </a:srgbClr>
                </a:gs>
                <a:gs pos="100000">
                  <a:srgbClr val="FFFF66">
                    <a:alpha val="45000"/>
                  </a:srgbClr>
                </a:gs>
              </a:gsLst>
              <a:lin ang="5400000" scaled="1"/>
            </a:gradFill>
            <a:ln w="9525" algn="ctr">
              <a:noFill/>
              <a:round/>
              <a:headEnd/>
              <a:tailEnd/>
            </a:ln>
            <a:effectLst/>
          </p:spPr>
          <p:txBody>
            <a:bodyPr wrap="none" anchor="ctr"/>
            <a:lstStyle/>
            <a:p>
              <a:pPr>
                <a:defRPr/>
              </a:pPr>
              <a:endParaRPr lang="zh-TW" altLang="en-US">
                <a:latin typeface="Arial" charset="0"/>
              </a:endParaRPr>
            </a:p>
          </p:txBody>
        </p:sp>
        <p:sp>
          <p:nvSpPr>
            <p:cNvPr id="21" name="Freeform 14">
              <a:extLst>
                <a:ext uri="{FF2B5EF4-FFF2-40B4-BE49-F238E27FC236}">
                  <a16:creationId xmlns="" xmlns:a16="http://schemas.microsoft.com/office/drawing/2014/main" id="{58224C80-A544-40B9-A028-A7ACFE9EC250}"/>
                </a:ext>
              </a:extLst>
            </p:cNvPr>
            <p:cNvSpPr>
              <a:spLocks/>
            </p:cNvSpPr>
            <p:nvPr/>
          </p:nvSpPr>
          <p:spPr bwMode="gray">
            <a:xfrm>
              <a:off x="492201" y="1856009"/>
              <a:ext cx="898525" cy="395288"/>
            </a:xfrm>
            <a:custGeom>
              <a:avLst/>
              <a:gdLst>
                <a:gd name="T0" fmla="*/ 2147483647 w 1321"/>
                <a:gd name="T1" fmla="*/ 2147483647 h 712"/>
                <a:gd name="T2" fmla="*/ 2147483647 w 1321"/>
                <a:gd name="T3" fmla="*/ 2147483647 h 712"/>
                <a:gd name="T4" fmla="*/ 2147483647 w 1321"/>
                <a:gd name="T5" fmla="*/ 2147483647 h 712"/>
                <a:gd name="T6" fmla="*/ 2147483647 w 1321"/>
                <a:gd name="T7" fmla="*/ 2147483647 h 712"/>
                <a:gd name="T8" fmla="*/ 2147483647 w 1321"/>
                <a:gd name="T9" fmla="*/ 2147483647 h 712"/>
                <a:gd name="T10" fmla="*/ 2147483647 w 1321"/>
                <a:gd name="T11" fmla="*/ 2147483647 h 712"/>
                <a:gd name="T12" fmla="*/ 2147483647 w 1321"/>
                <a:gd name="T13" fmla="*/ 2147483647 h 712"/>
                <a:gd name="T14" fmla="*/ 2147483647 w 1321"/>
                <a:gd name="T15" fmla="*/ 2147483647 h 712"/>
                <a:gd name="T16" fmla="*/ 2147483647 w 1321"/>
                <a:gd name="T17" fmla="*/ 2147483647 h 712"/>
                <a:gd name="T18" fmla="*/ 2147483647 w 1321"/>
                <a:gd name="T19" fmla="*/ 2147483647 h 712"/>
                <a:gd name="T20" fmla="*/ 2147483647 w 1321"/>
                <a:gd name="T21" fmla="*/ 2147483647 h 712"/>
                <a:gd name="T22" fmla="*/ 2147483647 w 1321"/>
                <a:gd name="T23" fmla="*/ 2147483647 h 712"/>
                <a:gd name="T24" fmla="*/ 2147483647 w 1321"/>
                <a:gd name="T25" fmla="*/ 2147483647 h 712"/>
                <a:gd name="T26" fmla="*/ 2147483647 w 1321"/>
                <a:gd name="T27" fmla="*/ 2147483647 h 712"/>
                <a:gd name="T28" fmla="*/ 2147483647 w 1321"/>
                <a:gd name="T29" fmla="*/ 2147483647 h 712"/>
                <a:gd name="T30" fmla="*/ 2147483647 w 1321"/>
                <a:gd name="T31" fmla="*/ 2147483647 h 712"/>
                <a:gd name="T32" fmla="*/ 2147483647 w 1321"/>
                <a:gd name="T33" fmla="*/ 2147483647 h 712"/>
                <a:gd name="T34" fmla="*/ 2147483647 w 1321"/>
                <a:gd name="T35" fmla="*/ 2147483647 h 712"/>
                <a:gd name="T36" fmla="*/ 2147483647 w 1321"/>
                <a:gd name="T37" fmla="*/ 2147483647 h 712"/>
                <a:gd name="T38" fmla="*/ 2147483647 w 1321"/>
                <a:gd name="T39" fmla="*/ 2147483647 h 712"/>
                <a:gd name="T40" fmla="*/ 2147483647 w 1321"/>
                <a:gd name="T41" fmla="*/ 2147483647 h 712"/>
                <a:gd name="T42" fmla="*/ 2147483647 w 1321"/>
                <a:gd name="T43" fmla="*/ 2147483647 h 712"/>
                <a:gd name="T44" fmla="*/ 2147483647 w 1321"/>
                <a:gd name="T45" fmla="*/ 2147483647 h 712"/>
                <a:gd name="T46" fmla="*/ 2147483647 w 1321"/>
                <a:gd name="T47" fmla="*/ 2147483647 h 712"/>
                <a:gd name="T48" fmla="*/ 2147483647 w 1321"/>
                <a:gd name="T49" fmla="*/ 2147483647 h 712"/>
                <a:gd name="T50" fmla="*/ 2147483647 w 1321"/>
                <a:gd name="T51" fmla="*/ 2147483647 h 712"/>
                <a:gd name="T52" fmla="*/ 2147483647 w 1321"/>
                <a:gd name="T53" fmla="*/ 2147483647 h 712"/>
                <a:gd name="T54" fmla="*/ 2147483647 w 1321"/>
                <a:gd name="T55" fmla="*/ 2147483647 h 712"/>
                <a:gd name="T56" fmla="*/ 0 w 1321"/>
                <a:gd name="T57" fmla="*/ 2147483647 h 712"/>
                <a:gd name="T58" fmla="*/ 0 w 1321"/>
                <a:gd name="T59" fmla="*/ 2147483647 h 712"/>
                <a:gd name="T60" fmla="*/ 2147483647 w 1321"/>
                <a:gd name="T61" fmla="*/ 2147483647 h 712"/>
                <a:gd name="T62" fmla="*/ 2147483647 w 1321"/>
                <a:gd name="T63" fmla="*/ 2147483647 h 712"/>
                <a:gd name="T64" fmla="*/ 2147483647 w 1321"/>
                <a:gd name="T65" fmla="*/ 2147483647 h 712"/>
                <a:gd name="T66" fmla="*/ 2147483647 w 1321"/>
                <a:gd name="T67" fmla="*/ 2147483647 h 712"/>
                <a:gd name="T68" fmla="*/ 2147483647 w 1321"/>
                <a:gd name="T69" fmla="*/ 2147483647 h 712"/>
                <a:gd name="T70" fmla="*/ 2147483647 w 1321"/>
                <a:gd name="T71" fmla="*/ 2147483647 h 712"/>
                <a:gd name="T72" fmla="*/ 2147483647 w 1321"/>
                <a:gd name="T73" fmla="*/ 2147483647 h 712"/>
                <a:gd name="T74" fmla="*/ 2147483647 w 1321"/>
                <a:gd name="T75" fmla="*/ 2147483647 h 712"/>
                <a:gd name="T76" fmla="*/ 2147483647 w 1321"/>
                <a:gd name="T77" fmla="*/ 2147483647 h 712"/>
                <a:gd name="T78" fmla="*/ 2147483647 w 1321"/>
                <a:gd name="T79" fmla="*/ 2147483647 h 712"/>
                <a:gd name="T80" fmla="*/ 2147483647 w 1321"/>
                <a:gd name="T81" fmla="*/ 2147483647 h 712"/>
                <a:gd name="T82" fmla="*/ 2147483647 w 1321"/>
                <a:gd name="T83" fmla="*/ 0 h 712"/>
                <a:gd name="T84" fmla="*/ 2147483647 w 1321"/>
                <a:gd name="T85" fmla="*/ 0 h 712"/>
                <a:gd name="T86" fmla="*/ 2147483647 w 1321"/>
                <a:gd name="T87" fmla="*/ 2147483647 h 712"/>
                <a:gd name="T88" fmla="*/ 2147483647 w 1321"/>
                <a:gd name="T89" fmla="*/ 2147483647 h 712"/>
                <a:gd name="T90" fmla="*/ 2147483647 w 1321"/>
                <a:gd name="T91" fmla="*/ 2147483647 h 712"/>
                <a:gd name="T92" fmla="*/ 2147483647 w 1321"/>
                <a:gd name="T93" fmla="*/ 2147483647 h 712"/>
                <a:gd name="T94" fmla="*/ 2147483647 w 1321"/>
                <a:gd name="T95" fmla="*/ 2147483647 h 712"/>
                <a:gd name="T96" fmla="*/ 2147483647 w 1321"/>
                <a:gd name="T97" fmla="*/ 2147483647 h 712"/>
                <a:gd name="T98" fmla="*/ 2147483647 w 1321"/>
                <a:gd name="T99" fmla="*/ 2147483647 h 712"/>
                <a:gd name="T100" fmla="*/ 2147483647 w 1321"/>
                <a:gd name="T101" fmla="*/ 2147483647 h 712"/>
                <a:gd name="T102" fmla="*/ 2147483647 w 1321"/>
                <a:gd name="T103" fmla="*/ 2147483647 h 712"/>
                <a:gd name="T104" fmla="*/ 2147483647 w 1321"/>
                <a:gd name="T105" fmla="*/ 2147483647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FFFF66">
                    <a:alpha val="17998"/>
                  </a:srgbClr>
                </a:gs>
              </a:gsLst>
              <a:lin ang="5400000" scaled="1"/>
            </a:gradFill>
            <a:ln>
              <a:noFill/>
            </a:ln>
            <a:extLst>
              <a:ext uri="{91240B29-F687-4F45-9708-019B960494DF}">
                <a14:hiddenLine xmlns:a14="http://schemas.microsoft.com/office/drawing/2010/main" xmlns="" w="0">
                  <a:solidFill>
                    <a:srgbClr val="000000"/>
                  </a:solidFill>
                  <a:round/>
                  <a:headEnd/>
                  <a:tailEnd/>
                </a14:hiddenLine>
              </a:ext>
            </a:extLst>
          </p:spPr>
          <p:txBody>
            <a:bodyPr/>
            <a:lstStyle/>
            <a:p>
              <a:endParaRPr lang="zh-TW" altLang="en-US"/>
            </a:p>
          </p:txBody>
        </p:sp>
        <p:sp>
          <p:nvSpPr>
            <p:cNvPr id="30" name="Text Box 23">
              <a:extLst>
                <a:ext uri="{FF2B5EF4-FFF2-40B4-BE49-F238E27FC236}">
                  <a16:creationId xmlns="" xmlns:a16="http://schemas.microsoft.com/office/drawing/2014/main" id="{E6B7A6D4-DE7F-4F0E-947B-2423F534732F}"/>
                </a:ext>
              </a:extLst>
            </p:cNvPr>
            <p:cNvSpPr txBox="1">
              <a:spLocks noChangeArrowheads="1"/>
            </p:cNvSpPr>
            <p:nvPr/>
          </p:nvSpPr>
          <p:spPr bwMode="auto">
            <a:xfrm>
              <a:off x="279476" y="2028389"/>
              <a:ext cx="1368425" cy="7080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zh-TW" altLang="en-US" sz="1500" b="1" dirty="0">
                  <a:solidFill>
                    <a:srgbClr val="000000"/>
                  </a:solidFill>
                  <a:latin typeface="微軟正黑體" pitchFamily="34" charset="-120"/>
                  <a:ea typeface="微軟正黑體" pitchFamily="34" charset="-120"/>
                </a:rPr>
                <a:t>國一</a:t>
              </a:r>
              <a:endParaRPr lang="en-US" altLang="zh-TW" sz="1500" b="1" dirty="0">
                <a:solidFill>
                  <a:srgbClr val="000000"/>
                </a:solidFill>
                <a:latin typeface="微軟正黑體" pitchFamily="34" charset="-120"/>
                <a:ea typeface="微軟正黑體" pitchFamily="34" charset="-120"/>
              </a:endParaRPr>
            </a:p>
            <a:p>
              <a:pPr algn="ctr"/>
              <a:r>
                <a:rPr lang="en-US" altLang="zh-TW" sz="1500" b="1" dirty="0">
                  <a:solidFill>
                    <a:srgbClr val="000000"/>
                  </a:solidFill>
                  <a:latin typeface="微軟正黑體" pitchFamily="34" charset="-120"/>
                  <a:ea typeface="微軟正黑體" pitchFamily="34" charset="-120"/>
                </a:rPr>
                <a:t>(</a:t>
              </a:r>
              <a:r>
                <a:rPr lang="zh-TW" altLang="en-US" sz="1500" b="1" dirty="0">
                  <a:solidFill>
                    <a:srgbClr val="000000"/>
                  </a:solidFill>
                  <a:latin typeface="微軟正黑體" pitchFamily="34" charset="-120"/>
                  <a:ea typeface="微軟正黑體" pitchFamily="34" charset="-120"/>
                </a:rPr>
                <a:t>七年級</a:t>
              </a:r>
              <a:r>
                <a:rPr lang="en-US" altLang="zh-TW" sz="1500" b="1" dirty="0">
                  <a:solidFill>
                    <a:srgbClr val="000000"/>
                  </a:solidFill>
                  <a:latin typeface="微軟正黑體" pitchFamily="34" charset="-120"/>
                  <a:ea typeface="微軟正黑體" pitchFamily="34" charset="-120"/>
                </a:rPr>
                <a:t>)</a:t>
              </a:r>
              <a:endParaRPr lang="zh-TW" altLang="en-US" sz="1500" b="1" dirty="0">
                <a:solidFill>
                  <a:srgbClr val="000000"/>
                </a:solidFill>
                <a:latin typeface="微軟正黑體" pitchFamily="34" charset="-120"/>
                <a:ea typeface="微軟正黑體" pitchFamily="34" charset="-120"/>
              </a:endParaRPr>
            </a:p>
          </p:txBody>
        </p:sp>
        <p:grpSp>
          <p:nvGrpSpPr>
            <p:cNvPr id="34" name="Group 27">
              <a:extLst>
                <a:ext uri="{FF2B5EF4-FFF2-40B4-BE49-F238E27FC236}">
                  <a16:creationId xmlns="" xmlns:a16="http://schemas.microsoft.com/office/drawing/2014/main" id="{4D0EE537-40E2-4F0A-84F5-FABA72E3802B}"/>
                </a:ext>
              </a:extLst>
            </p:cNvPr>
            <p:cNvGrpSpPr>
              <a:grpSpLocks/>
            </p:cNvGrpSpPr>
            <p:nvPr/>
          </p:nvGrpSpPr>
          <p:grpSpPr bwMode="auto">
            <a:xfrm rot="-1297425" flipH="1" flipV="1">
              <a:off x="439812" y="2670397"/>
              <a:ext cx="1062038" cy="254000"/>
              <a:chOff x="2532" y="1051"/>
              <a:chExt cx="893" cy="246"/>
            </a:xfrm>
          </p:grpSpPr>
          <p:grpSp>
            <p:nvGrpSpPr>
              <p:cNvPr id="35" name="Group 28">
                <a:extLst>
                  <a:ext uri="{FF2B5EF4-FFF2-40B4-BE49-F238E27FC236}">
                    <a16:creationId xmlns="" xmlns:a16="http://schemas.microsoft.com/office/drawing/2014/main" id="{23856222-67CC-4238-800C-C457660FF7FC}"/>
                  </a:ext>
                </a:extLst>
              </p:cNvPr>
              <p:cNvGrpSpPr>
                <a:grpSpLocks/>
              </p:cNvGrpSpPr>
              <p:nvPr/>
            </p:nvGrpSpPr>
            <p:grpSpPr bwMode="auto">
              <a:xfrm>
                <a:off x="2532" y="1051"/>
                <a:ext cx="743" cy="185"/>
                <a:chOff x="1565" y="2568"/>
                <a:chExt cx="1118" cy="279"/>
              </a:xfrm>
            </p:grpSpPr>
            <p:sp>
              <p:nvSpPr>
                <p:cNvPr id="41" name="AutoShape 29">
                  <a:extLst>
                    <a:ext uri="{FF2B5EF4-FFF2-40B4-BE49-F238E27FC236}">
                      <a16:creationId xmlns="" xmlns:a16="http://schemas.microsoft.com/office/drawing/2014/main" id="{D152011C-38A2-4DEE-8519-CEDFFCFC25EF}"/>
                    </a:ext>
                  </a:extLst>
                </p:cNvPr>
                <p:cNvSpPr>
                  <a:spLocks noChangeArrowheads="1"/>
                </p:cNvSpPr>
                <p:nvPr/>
              </p:nvSpPr>
              <p:spPr bwMode="white">
                <a:xfrm rot="5263130">
                  <a:off x="1859" y="2274"/>
                  <a:ext cx="227" cy="816"/>
                </a:xfrm>
                <a:prstGeom prst="moon">
                  <a:avLst>
                    <a:gd name="adj" fmla="val 49773"/>
                  </a:avLst>
                </a:prstGeom>
                <a:solidFill>
                  <a:schemeClr val="bg1">
                    <a:alpha val="3922"/>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TW" altLang="en-US"/>
                </a:p>
              </p:txBody>
            </p:sp>
            <p:sp>
              <p:nvSpPr>
                <p:cNvPr id="42" name="AutoShape 30">
                  <a:extLst>
                    <a:ext uri="{FF2B5EF4-FFF2-40B4-BE49-F238E27FC236}">
                      <a16:creationId xmlns="" xmlns:a16="http://schemas.microsoft.com/office/drawing/2014/main" id="{94F3D830-6BBA-438E-A1E6-618ED8751B0E}"/>
                    </a:ext>
                  </a:extLst>
                </p:cNvPr>
                <p:cNvSpPr>
                  <a:spLocks noChangeArrowheads="1"/>
                </p:cNvSpPr>
                <p:nvPr/>
              </p:nvSpPr>
              <p:spPr bwMode="white">
                <a:xfrm rot="6078281">
                  <a:off x="1995" y="2274"/>
                  <a:ext cx="227" cy="816"/>
                </a:xfrm>
                <a:prstGeom prst="moon">
                  <a:avLst>
                    <a:gd name="adj" fmla="val 49773"/>
                  </a:avLst>
                </a:prstGeom>
                <a:solidFill>
                  <a:schemeClr val="bg1">
                    <a:alpha val="3922"/>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TW" altLang="en-US"/>
                </a:p>
              </p:txBody>
            </p:sp>
            <p:sp>
              <p:nvSpPr>
                <p:cNvPr id="43" name="AutoShape 31">
                  <a:extLst>
                    <a:ext uri="{FF2B5EF4-FFF2-40B4-BE49-F238E27FC236}">
                      <a16:creationId xmlns="" xmlns:a16="http://schemas.microsoft.com/office/drawing/2014/main" id="{A33E4F6C-B039-42A6-84D7-78DA1F34490E}"/>
                    </a:ext>
                  </a:extLst>
                </p:cNvPr>
                <p:cNvSpPr>
                  <a:spLocks noChangeArrowheads="1"/>
                </p:cNvSpPr>
                <p:nvPr/>
              </p:nvSpPr>
              <p:spPr bwMode="white">
                <a:xfrm rot="6373927">
                  <a:off x="2071" y="2296"/>
                  <a:ext cx="227" cy="816"/>
                </a:xfrm>
                <a:prstGeom prst="moon">
                  <a:avLst>
                    <a:gd name="adj" fmla="val 49773"/>
                  </a:avLst>
                </a:prstGeom>
                <a:solidFill>
                  <a:schemeClr val="bg1">
                    <a:alpha val="3922"/>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TW" altLang="en-US"/>
                </a:p>
              </p:txBody>
            </p:sp>
            <p:sp>
              <p:nvSpPr>
                <p:cNvPr id="44" name="AutoShape 32">
                  <a:extLst>
                    <a:ext uri="{FF2B5EF4-FFF2-40B4-BE49-F238E27FC236}">
                      <a16:creationId xmlns="" xmlns:a16="http://schemas.microsoft.com/office/drawing/2014/main" id="{CA1C4356-8B86-4C76-8E3A-E5E86A6D5510}"/>
                    </a:ext>
                  </a:extLst>
                </p:cNvPr>
                <p:cNvSpPr>
                  <a:spLocks noChangeArrowheads="1"/>
                </p:cNvSpPr>
                <p:nvPr/>
              </p:nvSpPr>
              <p:spPr bwMode="white">
                <a:xfrm rot="6906312">
                  <a:off x="2161" y="2326"/>
                  <a:ext cx="227" cy="816"/>
                </a:xfrm>
                <a:prstGeom prst="moon">
                  <a:avLst>
                    <a:gd name="adj" fmla="val 49773"/>
                  </a:avLst>
                </a:prstGeom>
                <a:solidFill>
                  <a:schemeClr val="bg1">
                    <a:alpha val="3922"/>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TW" altLang="en-US"/>
                </a:p>
              </p:txBody>
            </p:sp>
          </p:grpSp>
          <p:grpSp>
            <p:nvGrpSpPr>
              <p:cNvPr id="36" name="Group 33">
                <a:extLst>
                  <a:ext uri="{FF2B5EF4-FFF2-40B4-BE49-F238E27FC236}">
                    <a16:creationId xmlns="" xmlns:a16="http://schemas.microsoft.com/office/drawing/2014/main" id="{34FEC02F-6FC2-45F5-AC19-0ACA2C651C29}"/>
                  </a:ext>
                </a:extLst>
              </p:cNvPr>
              <p:cNvGrpSpPr>
                <a:grpSpLocks/>
              </p:cNvGrpSpPr>
              <p:nvPr/>
            </p:nvGrpSpPr>
            <p:grpSpPr bwMode="auto">
              <a:xfrm rot="1353540">
                <a:off x="2682" y="1111"/>
                <a:ext cx="743" cy="186"/>
                <a:chOff x="1565" y="2568"/>
                <a:chExt cx="1118" cy="279"/>
              </a:xfrm>
            </p:grpSpPr>
            <p:sp>
              <p:nvSpPr>
                <p:cNvPr id="37" name="AutoShape 34">
                  <a:extLst>
                    <a:ext uri="{FF2B5EF4-FFF2-40B4-BE49-F238E27FC236}">
                      <a16:creationId xmlns="" xmlns:a16="http://schemas.microsoft.com/office/drawing/2014/main" id="{9C1A1234-FCB4-4E41-9954-C4247A2D2463}"/>
                    </a:ext>
                  </a:extLst>
                </p:cNvPr>
                <p:cNvSpPr>
                  <a:spLocks noChangeArrowheads="1"/>
                </p:cNvSpPr>
                <p:nvPr/>
              </p:nvSpPr>
              <p:spPr bwMode="white">
                <a:xfrm rot="5263130">
                  <a:off x="1859" y="2274"/>
                  <a:ext cx="227" cy="816"/>
                </a:xfrm>
                <a:prstGeom prst="moon">
                  <a:avLst>
                    <a:gd name="adj" fmla="val 49773"/>
                  </a:avLst>
                </a:prstGeom>
                <a:solidFill>
                  <a:schemeClr val="bg1">
                    <a:alpha val="3922"/>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TW" altLang="en-US"/>
                </a:p>
              </p:txBody>
            </p:sp>
            <p:sp>
              <p:nvSpPr>
                <p:cNvPr id="38" name="AutoShape 35">
                  <a:extLst>
                    <a:ext uri="{FF2B5EF4-FFF2-40B4-BE49-F238E27FC236}">
                      <a16:creationId xmlns="" xmlns:a16="http://schemas.microsoft.com/office/drawing/2014/main" id="{9AD50D86-C625-4AAE-9D67-C4FE9F2C3E41}"/>
                    </a:ext>
                  </a:extLst>
                </p:cNvPr>
                <p:cNvSpPr>
                  <a:spLocks noChangeArrowheads="1"/>
                </p:cNvSpPr>
                <p:nvPr/>
              </p:nvSpPr>
              <p:spPr bwMode="white">
                <a:xfrm rot="6078281">
                  <a:off x="1995" y="2274"/>
                  <a:ext cx="227" cy="816"/>
                </a:xfrm>
                <a:prstGeom prst="moon">
                  <a:avLst>
                    <a:gd name="adj" fmla="val 49773"/>
                  </a:avLst>
                </a:prstGeom>
                <a:solidFill>
                  <a:schemeClr val="bg1">
                    <a:alpha val="3922"/>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TW" altLang="en-US"/>
                </a:p>
              </p:txBody>
            </p:sp>
            <p:sp>
              <p:nvSpPr>
                <p:cNvPr id="39" name="AutoShape 36">
                  <a:extLst>
                    <a:ext uri="{FF2B5EF4-FFF2-40B4-BE49-F238E27FC236}">
                      <a16:creationId xmlns="" xmlns:a16="http://schemas.microsoft.com/office/drawing/2014/main" id="{26C8A339-C4DD-4D9F-B013-15DB720EADAD}"/>
                    </a:ext>
                  </a:extLst>
                </p:cNvPr>
                <p:cNvSpPr>
                  <a:spLocks noChangeArrowheads="1"/>
                </p:cNvSpPr>
                <p:nvPr/>
              </p:nvSpPr>
              <p:spPr bwMode="white">
                <a:xfrm rot="6373927">
                  <a:off x="2071" y="2296"/>
                  <a:ext cx="227" cy="816"/>
                </a:xfrm>
                <a:prstGeom prst="moon">
                  <a:avLst>
                    <a:gd name="adj" fmla="val 49773"/>
                  </a:avLst>
                </a:prstGeom>
                <a:solidFill>
                  <a:schemeClr val="bg1">
                    <a:alpha val="3922"/>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TW" altLang="en-US"/>
                </a:p>
              </p:txBody>
            </p:sp>
            <p:sp>
              <p:nvSpPr>
                <p:cNvPr id="40" name="AutoShape 37">
                  <a:extLst>
                    <a:ext uri="{FF2B5EF4-FFF2-40B4-BE49-F238E27FC236}">
                      <a16:creationId xmlns="" xmlns:a16="http://schemas.microsoft.com/office/drawing/2014/main" id="{FBFF447D-071B-4ED3-BDC8-4917967F3099}"/>
                    </a:ext>
                  </a:extLst>
                </p:cNvPr>
                <p:cNvSpPr>
                  <a:spLocks noChangeArrowheads="1"/>
                </p:cNvSpPr>
                <p:nvPr/>
              </p:nvSpPr>
              <p:spPr bwMode="white">
                <a:xfrm rot="6906312">
                  <a:off x="2161" y="2326"/>
                  <a:ext cx="227" cy="816"/>
                </a:xfrm>
                <a:prstGeom prst="moon">
                  <a:avLst>
                    <a:gd name="adj" fmla="val 49773"/>
                  </a:avLst>
                </a:prstGeom>
                <a:solidFill>
                  <a:schemeClr val="bg1">
                    <a:alpha val="0"/>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TW" altLang="en-US"/>
                </a:p>
              </p:txBody>
            </p:sp>
          </p:grpSp>
        </p:grpSp>
        <p:sp>
          <p:nvSpPr>
            <p:cNvPr id="67" name="Freeform 60">
              <a:extLst>
                <a:ext uri="{FF2B5EF4-FFF2-40B4-BE49-F238E27FC236}">
                  <a16:creationId xmlns="" xmlns:a16="http://schemas.microsoft.com/office/drawing/2014/main" id="{1BFBDBDE-4F64-424C-B8C6-39F589291385}"/>
                </a:ext>
              </a:extLst>
            </p:cNvPr>
            <p:cNvSpPr>
              <a:spLocks/>
            </p:cNvSpPr>
            <p:nvPr/>
          </p:nvSpPr>
          <p:spPr bwMode="gray">
            <a:xfrm>
              <a:off x="-158675" y="2641823"/>
              <a:ext cx="612775" cy="1057275"/>
            </a:xfrm>
            <a:custGeom>
              <a:avLst/>
              <a:gdLst>
                <a:gd name="T0" fmla="*/ 2147483647 w 386"/>
                <a:gd name="T1" fmla="*/ 2147483647 h 712"/>
                <a:gd name="T2" fmla="*/ 2147483647 w 386"/>
                <a:gd name="T3" fmla="*/ 2147483647 h 712"/>
                <a:gd name="T4" fmla="*/ 2147483647 w 386"/>
                <a:gd name="T5" fmla="*/ 2147483647 h 712"/>
                <a:gd name="T6" fmla="*/ 0 w 386"/>
                <a:gd name="T7" fmla="*/ 0 h 712"/>
                <a:gd name="T8" fmla="*/ 2147483647 w 386"/>
                <a:gd name="T9" fmla="*/ 2147483647 h 712"/>
                <a:gd name="T10" fmla="*/ 0 60000 65536"/>
                <a:gd name="T11" fmla="*/ 0 60000 65536"/>
                <a:gd name="T12" fmla="*/ 0 60000 65536"/>
                <a:gd name="T13" fmla="*/ 0 60000 65536"/>
                <a:gd name="T14" fmla="*/ 0 60000 65536"/>
                <a:gd name="T15" fmla="*/ 0 w 386"/>
                <a:gd name="T16" fmla="*/ 0 h 712"/>
                <a:gd name="T17" fmla="*/ 386 w 386"/>
                <a:gd name="T18" fmla="*/ 712 h 712"/>
              </a:gdLst>
              <a:ahLst/>
              <a:cxnLst>
                <a:cxn ang="T10">
                  <a:pos x="T0" y="T1"/>
                </a:cxn>
                <a:cxn ang="T11">
                  <a:pos x="T2" y="T3"/>
                </a:cxn>
                <a:cxn ang="T12">
                  <a:pos x="T4" y="T5"/>
                </a:cxn>
                <a:cxn ang="T13">
                  <a:pos x="T6" y="T7"/>
                </a:cxn>
                <a:cxn ang="T14">
                  <a:pos x="T8" y="T9"/>
                </a:cxn>
              </a:cxnLst>
              <a:rect l="T15" t="T16" r="T17" b="T18"/>
              <a:pathLst>
                <a:path w="386" h="712">
                  <a:moveTo>
                    <a:pt x="3" y="292"/>
                  </a:moveTo>
                  <a:lnTo>
                    <a:pt x="386" y="712"/>
                  </a:lnTo>
                  <a:lnTo>
                    <a:pt x="386" y="404"/>
                  </a:lnTo>
                  <a:lnTo>
                    <a:pt x="0" y="0"/>
                  </a:lnTo>
                  <a:lnTo>
                    <a:pt x="3" y="292"/>
                  </a:lnTo>
                  <a:close/>
                </a:path>
              </a:pathLst>
            </a:custGeom>
            <a:gradFill rotWithShape="1">
              <a:gsLst>
                <a:gs pos="0">
                  <a:srgbClr val="FFCC00">
                    <a:alpha val="79999"/>
                  </a:srgbClr>
                </a:gs>
                <a:gs pos="100000">
                  <a:srgbClr val="FFFF99"/>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TW" altLang="en-US"/>
            </a:p>
          </p:txBody>
        </p:sp>
      </p:grpSp>
      <p:grpSp>
        <p:nvGrpSpPr>
          <p:cNvPr id="8" name="群組 7">
            <a:extLst>
              <a:ext uri="{FF2B5EF4-FFF2-40B4-BE49-F238E27FC236}">
                <a16:creationId xmlns="" xmlns:a16="http://schemas.microsoft.com/office/drawing/2014/main" id="{147B4996-1227-4731-A652-3A1D102820C2}"/>
              </a:ext>
            </a:extLst>
          </p:cNvPr>
          <p:cNvGrpSpPr/>
          <p:nvPr/>
        </p:nvGrpSpPr>
        <p:grpSpPr>
          <a:xfrm>
            <a:off x="4590098" y="1205715"/>
            <a:ext cx="2016044" cy="2528396"/>
            <a:chOff x="4653136" y="1103783"/>
            <a:chExt cx="2664199" cy="3200457"/>
          </a:xfrm>
        </p:grpSpPr>
        <p:sp>
          <p:nvSpPr>
            <p:cNvPr id="10" name="Rectangle 3">
              <a:extLst>
                <a:ext uri="{FF2B5EF4-FFF2-40B4-BE49-F238E27FC236}">
                  <a16:creationId xmlns="" xmlns:a16="http://schemas.microsoft.com/office/drawing/2014/main" id="{369FF5FA-31C6-4E1E-AF39-A25500E04957}"/>
                </a:ext>
              </a:extLst>
            </p:cNvPr>
            <p:cNvSpPr>
              <a:spLocks noChangeArrowheads="1"/>
            </p:cNvSpPr>
            <p:nvPr/>
          </p:nvSpPr>
          <p:spPr bwMode="gray">
            <a:xfrm>
              <a:off x="5269086" y="2530945"/>
              <a:ext cx="1835150" cy="431800"/>
            </a:xfrm>
            <a:prstGeom prst="rect">
              <a:avLst/>
            </a:prstGeom>
            <a:gradFill rotWithShape="1">
              <a:gsLst>
                <a:gs pos="0">
                  <a:srgbClr val="FF66FF"/>
                </a:gs>
                <a:gs pos="100000">
                  <a:schemeClr val="bg1">
                    <a:alpha val="0"/>
                  </a:schemeClr>
                </a:gs>
              </a:gsLst>
              <a:lin ang="54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TW" altLang="en-US"/>
            </a:p>
          </p:txBody>
        </p:sp>
        <p:grpSp>
          <p:nvGrpSpPr>
            <p:cNvPr id="6" name="群組 5">
              <a:extLst>
                <a:ext uri="{FF2B5EF4-FFF2-40B4-BE49-F238E27FC236}">
                  <a16:creationId xmlns="" xmlns:a16="http://schemas.microsoft.com/office/drawing/2014/main" id="{11336969-4CED-4E3A-B70E-2094831D0A69}"/>
                </a:ext>
              </a:extLst>
            </p:cNvPr>
            <p:cNvGrpSpPr/>
            <p:nvPr/>
          </p:nvGrpSpPr>
          <p:grpSpPr>
            <a:xfrm>
              <a:off x="4653136" y="1103783"/>
              <a:ext cx="2664199" cy="3200457"/>
              <a:chOff x="4653136" y="1103783"/>
              <a:chExt cx="2664199" cy="3200457"/>
            </a:xfrm>
          </p:grpSpPr>
          <p:sp>
            <p:nvSpPr>
              <p:cNvPr id="16" name="AutoShape 9">
                <a:extLst>
                  <a:ext uri="{FF2B5EF4-FFF2-40B4-BE49-F238E27FC236}">
                    <a16:creationId xmlns="" xmlns:a16="http://schemas.microsoft.com/office/drawing/2014/main" id="{EFFA7E74-23F5-49C1-8F72-D3243ADC02E7}"/>
                  </a:ext>
                </a:extLst>
              </p:cNvPr>
              <p:cNvSpPr>
                <a:spLocks noChangeArrowheads="1"/>
              </p:cNvSpPr>
              <p:nvPr/>
            </p:nvSpPr>
            <p:spPr bwMode="gray">
              <a:xfrm flipH="1">
                <a:off x="4656311" y="1875309"/>
                <a:ext cx="2438400" cy="657225"/>
              </a:xfrm>
              <a:prstGeom prst="parallelogram">
                <a:avLst>
                  <a:gd name="adj" fmla="val 92256"/>
                </a:avLst>
              </a:prstGeom>
              <a:gradFill rotWithShape="1">
                <a:gsLst>
                  <a:gs pos="0">
                    <a:srgbClr val="FF66FF"/>
                  </a:gs>
                  <a:gs pos="100000">
                    <a:srgbClr val="FFCCFF"/>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TW" altLang="en-US"/>
              </a:p>
            </p:txBody>
          </p:sp>
          <p:sp>
            <p:nvSpPr>
              <p:cNvPr id="17" name="Freeform 10">
                <a:extLst>
                  <a:ext uri="{FF2B5EF4-FFF2-40B4-BE49-F238E27FC236}">
                    <a16:creationId xmlns="" xmlns:a16="http://schemas.microsoft.com/office/drawing/2014/main" id="{89D88B18-29E4-494D-9063-84927932E7AC}"/>
                  </a:ext>
                </a:extLst>
              </p:cNvPr>
              <p:cNvSpPr>
                <a:spLocks/>
              </p:cNvSpPr>
              <p:nvPr/>
            </p:nvSpPr>
            <p:spPr bwMode="gray">
              <a:xfrm>
                <a:off x="4653136" y="1870545"/>
                <a:ext cx="615950" cy="1163638"/>
              </a:xfrm>
              <a:custGeom>
                <a:avLst/>
                <a:gdLst>
                  <a:gd name="T0" fmla="*/ 0 w 201"/>
                  <a:gd name="T1" fmla="*/ 2147483647 h 370"/>
                  <a:gd name="T2" fmla="*/ 2147483647 w 201"/>
                  <a:gd name="T3" fmla="*/ 2147483647 h 370"/>
                  <a:gd name="T4" fmla="*/ 2147483647 w 201"/>
                  <a:gd name="T5" fmla="*/ 2147483647 h 370"/>
                  <a:gd name="T6" fmla="*/ 0 w 201"/>
                  <a:gd name="T7" fmla="*/ 0 h 370"/>
                  <a:gd name="T8" fmla="*/ 0 w 201"/>
                  <a:gd name="T9" fmla="*/ 2147483647 h 370"/>
                  <a:gd name="T10" fmla="*/ 0 60000 65536"/>
                  <a:gd name="T11" fmla="*/ 0 60000 65536"/>
                  <a:gd name="T12" fmla="*/ 0 60000 65536"/>
                  <a:gd name="T13" fmla="*/ 0 60000 65536"/>
                  <a:gd name="T14" fmla="*/ 0 60000 65536"/>
                  <a:gd name="T15" fmla="*/ 0 w 201"/>
                  <a:gd name="T16" fmla="*/ 0 h 370"/>
                  <a:gd name="T17" fmla="*/ 201 w 201"/>
                  <a:gd name="T18" fmla="*/ 370 h 370"/>
                </a:gdLst>
                <a:ahLst/>
                <a:cxnLst>
                  <a:cxn ang="T10">
                    <a:pos x="T0" y="T1"/>
                  </a:cxn>
                  <a:cxn ang="T11">
                    <a:pos x="T2" y="T3"/>
                  </a:cxn>
                  <a:cxn ang="T12">
                    <a:pos x="T4" y="T5"/>
                  </a:cxn>
                  <a:cxn ang="T13">
                    <a:pos x="T6" y="T7"/>
                  </a:cxn>
                  <a:cxn ang="T14">
                    <a:pos x="T8" y="T9"/>
                  </a:cxn>
                </a:cxnLst>
                <a:rect l="T15" t="T16" r="T17" b="T18"/>
                <a:pathLst>
                  <a:path w="201" h="370">
                    <a:moveTo>
                      <a:pt x="0" y="167"/>
                    </a:moveTo>
                    <a:lnTo>
                      <a:pt x="201" y="370"/>
                    </a:lnTo>
                    <a:lnTo>
                      <a:pt x="201" y="210"/>
                    </a:lnTo>
                    <a:lnTo>
                      <a:pt x="0" y="0"/>
                    </a:lnTo>
                    <a:lnTo>
                      <a:pt x="0" y="167"/>
                    </a:lnTo>
                    <a:close/>
                  </a:path>
                </a:pathLst>
              </a:custGeom>
              <a:gradFill rotWithShape="1">
                <a:gsLst>
                  <a:gs pos="0">
                    <a:srgbClr val="FF66FF"/>
                  </a:gs>
                  <a:gs pos="100000">
                    <a:srgbClr val="FFCCFF"/>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TW" altLang="en-US"/>
              </a:p>
            </p:txBody>
          </p:sp>
          <p:pic>
            <p:nvPicPr>
              <p:cNvPr id="26" name="Picture 19" descr="light_shadow">
                <a:extLst>
                  <a:ext uri="{FF2B5EF4-FFF2-40B4-BE49-F238E27FC236}">
                    <a16:creationId xmlns="" xmlns:a16="http://schemas.microsoft.com/office/drawing/2014/main" id="{B23239EC-4D3E-473A-A0DB-456064771D3E}"/>
                  </a:ext>
                </a:extLst>
              </p:cNvPr>
              <p:cNvPicPr>
                <a:picLocks noChangeAspect="1" noChangeArrowheads="1"/>
              </p:cNvPicPr>
              <p:nvPr/>
            </p:nvPicPr>
            <p:blipFill>
              <a:blip r:embed="rId6" cstate="print">
                <a:lum bright="-76000" contrast="-4000"/>
                <a:grayscl/>
                <a:extLst>
                  <a:ext uri="{28A0092B-C50C-407E-A947-70E740481C1C}">
                    <a14:useLocalDpi xmlns:a14="http://schemas.microsoft.com/office/drawing/2010/main" xmlns="" val="0"/>
                  </a:ext>
                </a:extLst>
              </a:blip>
              <a:srcRect/>
              <a:stretch>
                <a:fillRect/>
              </a:stretch>
            </p:blipFill>
            <p:spPr bwMode="gray">
              <a:xfrm>
                <a:off x="5413549" y="2064220"/>
                <a:ext cx="1008063" cy="280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7" name="Picture 20" descr="circuler_1">
                <a:extLst>
                  <a:ext uri="{FF2B5EF4-FFF2-40B4-BE49-F238E27FC236}">
                    <a16:creationId xmlns="" xmlns:a16="http://schemas.microsoft.com/office/drawing/2014/main" id="{88D2D2A5-4CA2-4C04-A5FA-0929AB88723F}"/>
                  </a:ext>
                </a:extLst>
              </p:cNvPr>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gray">
              <a:xfrm>
                <a:off x="5301209" y="1103784"/>
                <a:ext cx="1152525" cy="1139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8" name="Oval 21">
                <a:extLst>
                  <a:ext uri="{FF2B5EF4-FFF2-40B4-BE49-F238E27FC236}">
                    <a16:creationId xmlns="" xmlns:a16="http://schemas.microsoft.com/office/drawing/2014/main" id="{31382764-EE70-4265-8947-110F466DB84C}"/>
                  </a:ext>
                </a:extLst>
              </p:cNvPr>
              <p:cNvSpPr>
                <a:spLocks noChangeArrowheads="1"/>
              </p:cNvSpPr>
              <p:nvPr/>
            </p:nvSpPr>
            <p:spPr bwMode="gray">
              <a:xfrm>
                <a:off x="5301209" y="1103783"/>
                <a:ext cx="1144587" cy="1143000"/>
              </a:xfrm>
              <a:prstGeom prst="ellipse">
                <a:avLst/>
              </a:prstGeom>
              <a:gradFill rotWithShape="1">
                <a:gsLst>
                  <a:gs pos="0">
                    <a:srgbClr val="FF66FF">
                      <a:alpha val="89999"/>
                    </a:srgbClr>
                  </a:gs>
                  <a:gs pos="50000">
                    <a:srgbClr val="FFCCFF">
                      <a:alpha val="45000"/>
                    </a:srgbClr>
                  </a:gs>
                  <a:gs pos="100000">
                    <a:srgbClr val="FF66FF">
                      <a:alpha val="89999"/>
                    </a:srgbClr>
                  </a:gs>
                </a:gsLst>
                <a:lin ang="5400000" scaled="1"/>
              </a:gradFill>
              <a:ln w="9525" algn="ctr">
                <a:noFill/>
                <a:round/>
                <a:headEnd/>
                <a:tailEnd/>
              </a:ln>
              <a:effectLst/>
            </p:spPr>
            <p:txBody>
              <a:bodyPr wrap="none" anchor="ctr"/>
              <a:lstStyle/>
              <a:p>
                <a:pPr>
                  <a:defRPr/>
                </a:pPr>
                <a:endParaRPr lang="zh-TW" altLang="en-US">
                  <a:latin typeface="Arial" charset="0"/>
                </a:endParaRPr>
              </a:p>
            </p:txBody>
          </p:sp>
          <p:sp>
            <p:nvSpPr>
              <p:cNvPr id="29" name="Freeform 22">
                <a:extLst>
                  <a:ext uri="{FF2B5EF4-FFF2-40B4-BE49-F238E27FC236}">
                    <a16:creationId xmlns="" xmlns:a16="http://schemas.microsoft.com/office/drawing/2014/main" id="{FB865D8B-DEA1-4696-AF42-1907BD6F63FE}"/>
                  </a:ext>
                </a:extLst>
              </p:cNvPr>
              <p:cNvSpPr>
                <a:spLocks/>
              </p:cNvSpPr>
              <p:nvPr/>
            </p:nvSpPr>
            <p:spPr bwMode="gray">
              <a:xfrm>
                <a:off x="5445225" y="1127595"/>
                <a:ext cx="898525" cy="395288"/>
              </a:xfrm>
              <a:custGeom>
                <a:avLst/>
                <a:gdLst>
                  <a:gd name="T0" fmla="*/ 2147483647 w 1321"/>
                  <a:gd name="T1" fmla="*/ 2147483647 h 712"/>
                  <a:gd name="T2" fmla="*/ 2147483647 w 1321"/>
                  <a:gd name="T3" fmla="*/ 2147483647 h 712"/>
                  <a:gd name="T4" fmla="*/ 2147483647 w 1321"/>
                  <a:gd name="T5" fmla="*/ 2147483647 h 712"/>
                  <a:gd name="T6" fmla="*/ 2147483647 w 1321"/>
                  <a:gd name="T7" fmla="*/ 2147483647 h 712"/>
                  <a:gd name="T8" fmla="*/ 2147483647 w 1321"/>
                  <a:gd name="T9" fmla="*/ 2147483647 h 712"/>
                  <a:gd name="T10" fmla="*/ 2147483647 w 1321"/>
                  <a:gd name="T11" fmla="*/ 2147483647 h 712"/>
                  <a:gd name="T12" fmla="*/ 2147483647 w 1321"/>
                  <a:gd name="T13" fmla="*/ 2147483647 h 712"/>
                  <a:gd name="T14" fmla="*/ 2147483647 w 1321"/>
                  <a:gd name="T15" fmla="*/ 2147483647 h 712"/>
                  <a:gd name="T16" fmla="*/ 2147483647 w 1321"/>
                  <a:gd name="T17" fmla="*/ 2147483647 h 712"/>
                  <a:gd name="T18" fmla="*/ 2147483647 w 1321"/>
                  <a:gd name="T19" fmla="*/ 2147483647 h 712"/>
                  <a:gd name="T20" fmla="*/ 2147483647 w 1321"/>
                  <a:gd name="T21" fmla="*/ 2147483647 h 712"/>
                  <a:gd name="T22" fmla="*/ 2147483647 w 1321"/>
                  <a:gd name="T23" fmla="*/ 2147483647 h 712"/>
                  <a:gd name="T24" fmla="*/ 2147483647 w 1321"/>
                  <a:gd name="T25" fmla="*/ 2147483647 h 712"/>
                  <a:gd name="T26" fmla="*/ 2147483647 w 1321"/>
                  <a:gd name="T27" fmla="*/ 2147483647 h 712"/>
                  <a:gd name="T28" fmla="*/ 2147483647 w 1321"/>
                  <a:gd name="T29" fmla="*/ 2147483647 h 712"/>
                  <a:gd name="T30" fmla="*/ 2147483647 w 1321"/>
                  <a:gd name="T31" fmla="*/ 2147483647 h 712"/>
                  <a:gd name="T32" fmla="*/ 2147483647 w 1321"/>
                  <a:gd name="T33" fmla="*/ 2147483647 h 712"/>
                  <a:gd name="T34" fmla="*/ 2147483647 w 1321"/>
                  <a:gd name="T35" fmla="*/ 2147483647 h 712"/>
                  <a:gd name="T36" fmla="*/ 2147483647 w 1321"/>
                  <a:gd name="T37" fmla="*/ 2147483647 h 712"/>
                  <a:gd name="T38" fmla="*/ 2147483647 w 1321"/>
                  <a:gd name="T39" fmla="*/ 2147483647 h 712"/>
                  <a:gd name="T40" fmla="*/ 2147483647 w 1321"/>
                  <a:gd name="T41" fmla="*/ 2147483647 h 712"/>
                  <a:gd name="T42" fmla="*/ 2147483647 w 1321"/>
                  <a:gd name="T43" fmla="*/ 2147483647 h 712"/>
                  <a:gd name="T44" fmla="*/ 2147483647 w 1321"/>
                  <a:gd name="T45" fmla="*/ 2147483647 h 712"/>
                  <a:gd name="T46" fmla="*/ 2147483647 w 1321"/>
                  <a:gd name="T47" fmla="*/ 2147483647 h 712"/>
                  <a:gd name="T48" fmla="*/ 2147483647 w 1321"/>
                  <a:gd name="T49" fmla="*/ 2147483647 h 712"/>
                  <a:gd name="T50" fmla="*/ 2147483647 w 1321"/>
                  <a:gd name="T51" fmla="*/ 2147483647 h 712"/>
                  <a:gd name="T52" fmla="*/ 2147483647 w 1321"/>
                  <a:gd name="T53" fmla="*/ 2147483647 h 712"/>
                  <a:gd name="T54" fmla="*/ 2147483647 w 1321"/>
                  <a:gd name="T55" fmla="*/ 2147483647 h 712"/>
                  <a:gd name="T56" fmla="*/ 0 w 1321"/>
                  <a:gd name="T57" fmla="*/ 2147483647 h 712"/>
                  <a:gd name="T58" fmla="*/ 0 w 1321"/>
                  <a:gd name="T59" fmla="*/ 2147483647 h 712"/>
                  <a:gd name="T60" fmla="*/ 2147483647 w 1321"/>
                  <a:gd name="T61" fmla="*/ 2147483647 h 712"/>
                  <a:gd name="T62" fmla="*/ 2147483647 w 1321"/>
                  <a:gd name="T63" fmla="*/ 2147483647 h 712"/>
                  <a:gd name="T64" fmla="*/ 2147483647 w 1321"/>
                  <a:gd name="T65" fmla="*/ 2147483647 h 712"/>
                  <a:gd name="T66" fmla="*/ 2147483647 w 1321"/>
                  <a:gd name="T67" fmla="*/ 2147483647 h 712"/>
                  <a:gd name="T68" fmla="*/ 2147483647 w 1321"/>
                  <a:gd name="T69" fmla="*/ 2147483647 h 712"/>
                  <a:gd name="T70" fmla="*/ 2147483647 w 1321"/>
                  <a:gd name="T71" fmla="*/ 2147483647 h 712"/>
                  <a:gd name="T72" fmla="*/ 2147483647 w 1321"/>
                  <a:gd name="T73" fmla="*/ 2147483647 h 712"/>
                  <a:gd name="T74" fmla="*/ 2147483647 w 1321"/>
                  <a:gd name="T75" fmla="*/ 2147483647 h 712"/>
                  <a:gd name="T76" fmla="*/ 2147483647 w 1321"/>
                  <a:gd name="T77" fmla="*/ 2147483647 h 712"/>
                  <a:gd name="T78" fmla="*/ 2147483647 w 1321"/>
                  <a:gd name="T79" fmla="*/ 2147483647 h 712"/>
                  <a:gd name="T80" fmla="*/ 2147483647 w 1321"/>
                  <a:gd name="T81" fmla="*/ 2147483647 h 712"/>
                  <a:gd name="T82" fmla="*/ 2147483647 w 1321"/>
                  <a:gd name="T83" fmla="*/ 0 h 712"/>
                  <a:gd name="T84" fmla="*/ 2147483647 w 1321"/>
                  <a:gd name="T85" fmla="*/ 0 h 712"/>
                  <a:gd name="T86" fmla="*/ 2147483647 w 1321"/>
                  <a:gd name="T87" fmla="*/ 2147483647 h 712"/>
                  <a:gd name="T88" fmla="*/ 2147483647 w 1321"/>
                  <a:gd name="T89" fmla="*/ 2147483647 h 712"/>
                  <a:gd name="T90" fmla="*/ 2147483647 w 1321"/>
                  <a:gd name="T91" fmla="*/ 2147483647 h 712"/>
                  <a:gd name="T92" fmla="*/ 2147483647 w 1321"/>
                  <a:gd name="T93" fmla="*/ 2147483647 h 712"/>
                  <a:gd name="T94" fmla="*/ 2147483647 w 1321"/>
                  <a:gd name="T95" fmla="*/ 2147483647 h 712"/>
                  <a:gd name="T96" fmla="*/ 2147483647 w 1321"/>
                  <a:gd name="T97" fmla="*/ 2147483647 h 712"/>
                  <a:gd name="T98" fmla="*/ 2147483647 w 1321"/>
                  <a:gd name="T99" fmla="*/ 2147483647 h 712"/>
                  <a:gd name="T100" fmla="*/ 2147483647 w 1321"/>
                  <a:gd name="T101" fmla="*/ 2147483647 h 712"/>
                  <a:gd name="T102" fmla="*/ 2147483647 w 1321"/>
                  <a:gd name="T103" fmla="*/ 2147483647 h 712"/>
                  <a:gd name="T104" fmla="*/ 2147483647 w 1321"/>
                  <a:gd name="T105" fmla="*/ 2147483647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FFCCFF">
                      <a:alpha val="17998"/>
                    </a:srgbClr>
                  </a:gs>
                </a:gsLst>
                <a:lin ang="5400000" scaled="1"/>
              </a:gradFill>
              <a:ln>
                <a:noFill/>
              </a:ln>
              <a:extLst>
                <a:ext uri="{91240B29-F687-4F45-9708-019B960494DF}">
                  <a14:hiddenLine xmlns:a14="http://schemas.microsoft.com/office/drawing/2010/main" xmlns="" w="0">
                    <a:solidFill>
                      <a:srgbClr val="000000"/>
                    </a:solidFill>
                    <a:round/>
                    <a:headEnd/>
                    <a:tailEnd/>
                  </a14:hiddenLine>
                </a:ext>
              </a:extLst>
            </p:spPr>
            <p:txBody>
              <a:bodyPr/>
              <a:lstStyle/>
              <a:p>
                <a:endParaRPr lang="zh-TW" altLang="en-US"/>
              </a:p>
            </p:txBody>
          </p:sp>
          <p:sp>
            <p:nvSpPr>
              <p:cNvPr id="32" name="Text Box 25">
                <a:extLst>
                  <a:ext uri="{FF2B5EF4-FFF2-40B4-BE49-F238E27FC236}">
                    <a16:creationId xmlns="" xmlns:a16="http://schemas.microsoft.com/office/drawing/2014/main" id="{C767C429-ECFC-4DC0-95E8-5ECC71E9B7F5}"/>
                  </a:ext>
                </a:extLst>
              </p:cNvPr>
              <p:cNvSpPr txBox="1">
                <a:spLocks noChangeArrowheads="1"/>
              </p:cNvSpPr>
              <p:nvPr/>
            </p:nvSpPr>
            <p:spPr bwMode="auto">
              <a:xfrm>
                <a:off x="5255439" y="1302147"/>
                <a:ext cx="1270000" cy="6805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zh-TW" altLang="en-US" sz="1500" b="1" dirty="0">
                    <a:solidFill>
                      <a:srgbClr val="000000"/>
                    </a:solidFill>
                    <a:latin typeface="微軟正黑體" pitchFamily="34" charset="-120"/>
                    <a:ea typeface="微軟正黑體" pitchFamily="34" charset="-120"/>
                  </a:rPr>
                  <a:t>國三</a:t>
                </a:r>
                <a:endParaRPr lang="en-US" altLang="zh-TW" sz="1500" b="1" dirty="0">
                  <a:solidFill>
                    <a:srgbClr val="000000"/>
                  </a:solidFill>
                  <a:latin typeface="微軟正黑體" pitchFamily="34" charset="-120"/>
                  <a:ea typeface="微軟正黑體" pitchFamily="34" charset="-120"/>
                </a:endParaRPr>
              </a:p>
              <a:p>
                <a:pPr algn="ctr"/>
                <a:r>
                  <a:rPr lang="en-US" altLang="zh-TW" sz="1500" b="1" dirty="0">
                    <a:solidFill>
                      <a:srgbClr val="000000"/>
                    </a:solidFill>
                    <a:latin typeface="微軟正黑體" pitchFamily="34" charset="-120"/>
                    <a:ea typeface="微軟正黑體" pitchFamily="34" charset="-120"/>
                  </a:rPr>
                  <a:t>(</a:t>
                </a:r>
                <a:r>
                  <a:rPr lang="zh-TW" altLang="en-US" sz="1500" b="1" dirty="0">
                    <a:solidFill>
                      <a:srgbClr val="000000"/>
                    </a:solidFill>
                    <a:latin typeface="微軟正黑體" pitchFamily="34" charset="-120"/>
                    <a:ea typeface="微軟正黑體" pitchFamily="34" charset="-120"/>
                  </a:rPr>
                  <a:t>九年級</a:t>
                </a:r>
                <a:r>
                  <a:rPr lang="en-US" altLang="zh-TW" sz="1500" b="1" dirty="0">
                    <a:solidFill>
                      <a:srgbClr val="000000"/>
                    </a:solidFill>
                    <a:latin typeface="微軟正黑體" pitchFamily="34" charset="-120"/>
                    <a:ea typeface="微軟正黑體" pitchFamily="34" charset="-120"/>
                  </a:rPr>
                  <a:t>)</a:t>
                </a:r>
                <a:endParaRPr lang="zh-TW" altLang="en-US" sz="1500" b="1" dirty="0">
                  <a:solidFill>
                    <a:srgbClr val="000000"/>
                  </a:solidFill>
                  <a:latin typeface="微軟正黑體" pitchFamily="34" charset="-120"/>
                  <a:ea typeface="微軟正黑體" pitchFamily="34" charset="-120"/>
                </a:endParaRPr>
              </a:p>
            </p:txBody>
          </p:sp>
          <p:grpSp>
            <p:nvGrpSpPr>
              <p:cNvPr id="56" name="Group 49">
                <a:extLst>
                  <a:ext uri="{FF2B5EF4-FFF2-40B4-BE49-F238E27FC236}">
                    <a16:creationId xmlns="" xmlns:a16="http://schemas.microsoft.com/office/drawing/2014/main" id="{51D53E83-637F-4284-B7B4-D700DBC2E18C}"/>
                  </a:ext>
                </a:extLst>
              </p:cNvPr>
              <p:cNvGrpSpPr>
                <a:grpSpLocks/>
              </p:cNvGrpSpPr>
              <p:nvPr/>
            </p:nvGrpSpPr>
            <p:grpSpPr bwMode="auto">
              <a:xfrm rot="20302575" flipH="1" flipV="1">
                <a:off x="5382646" y="2010611"/>
                <a:ext cx="1062038" cy="254000"/>
                <a:chOff x="2532" y="1051"/>
                <a:chExt cx="893" cy="246"/>
              </a:xfrm>
            </p:grpSpPr>
            <p:grpSp>
              <p:nvGrpSpPr>
                <p:cNvPr id="57" name="Group 50">
                  <a:extLst>
                    <a:ext uri="{FF2B5EF4-FFF2-40B4-BE49-F238E27FC236}">
                      <a16:creationId xmlns="" xmlns:a16="http://schemas.microsoft.com/office/drawing/2014/main" id="{E33E5E3F-E879-4F81-9376-C03F1235038D}"/>
                    </a:ext>
                  </a:extLst>
                </p:cNvPr>
                <p:cNvGrpSpPr>
                  <a:grpSpLocks/>
                </p:cNvGrpSpPr>
                <p:nvPr/>
              </p:nvGrpSpPr>
              <p:grpSpPr bwMode="auto">
                <a:xfrm>
                  <a:off x="2532" y="1051"/>
                  <a:ext cx="743" cy="185"/>
                  <a:chOff x="1565" y="2568"/>
                  <a:chExt cx="1118" cy="279"/>
                </a:xfrm>
              </p:grpSpPr>
              <p:sp>
                <p:nvSpPr>
                  <p:cNvPr id="63" name="AutoShape 51">
                    <a:extLst>
                      <a:ext uri="{FF2B5EF4-FFF2-40B4-BE49-F238E27FC236}">
                        <a16:creationId xmlns="" xmlns:a16="http://schemas.microsoft.com/office/drawing/2014/main" id="{1628850F-35ED-4967-85C5-EFB7100577A9}"/>
                      </a:ext>
                    </a:extLst>
                  </p:cNvPr>
                  <p:cNvSpPr>
                    <a:spLocks noChangeArrowheads="1"/>
                  </p:cNvSpPr>
                  <p:nvPr/>
                </p:nvSpPr>
                <p:spPr bwMode="white">
                  <a:xfrm rot="5263130">
                    <a:off x="1859" y="2274"/>
                    <a:ext cx="227" cy="816"/>
                  </a:xfrm>
                  <a:prstGeom prst="moon">
                    <a:avLst>
                      <a:gd name="adj" fmla="val 49773"/>
                    </a:avLst>
                  </a:prstGeom>
                  <a:solidFill>
                    <a:srgbClr val="5F5F5F">
                      <a:alpha val="3922"/>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TW" altLang="en-US"/>
                  </a:p>
                </p:txBody>
              </p:sp>
              <p:sp>
                <p:nvSpPr>
                  <p:cNvPr id="64" name="AutoShape 52">
                    <a:extLst>
                      <a:ext uri="{FF2B5EF4-FFF2-40B4-BE49-F238E27FC236}">
                        <a16:creationId xmlns="" xmlns:a16="http://schemas.microsoft.com/office/drawing/2014/main" id="{D4AD2303-D9E4-4E87-8C8B-9C9E955CEE6F}"/>
                      </a:ext>
                    </a:extLst>
                  </p:cNvPr>
                  <p:cNvSpPr>
                    <a:spLocks noChangeArrowheads="1"/>
                  </p:cNvSpPr>
                  <p:nvPr/>
                </p:nvSpPr>
                <p:spPr bwMode="white">
                  <a:xfrm rot="6078281">
                    <a:off x="1995" y="2274"/>
                    <a:ext cx="227" cy="816"/>
                  </a:xfrm>
                  <a:prstGeom prst="moon">
                    <a:avLst>
                      <a:gd name="adj" fmla="val 49773"/>
                    </a:avLst>
                  </a:prstGeom>
                  <a:solidFill>
                    <a:srgbClr val="5F5F5F">
                      <a:alpha val="3922"/>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TW" altLang="en-US"/>
                  </a:p>
                </p:txBody>
              </p:sp>
              <p:sp>
                <p:nvSpPr>
                  <p:cNvPr id="65" name="AutoShape 53">
                    <a:extLst>
                      <a:ext uri="{FF2B5EF4-FFF2-40B4-BE49-F238E27FC236}">
                        <a16:creationId xmlns="" xmlns:a16="http://schemas.microsoft.com/office/drawing/2014/main" id="{425118AD-535B-457D-A339-7E4E767EE53D}"/>
                      </a:ext>
                    </a:extLst>
                  </p:cNvPr>
                  <p:cNvSpPr>
                    <a:spLocks noChangeArrowheads="1"/>
                  </p:cNvSpPr>
                  <p:nvPr/>
                </p:nvSpPr>
                <p:spPr bwMode="white">
                  <a:xfrm rot="6373927">
                    <a:off x="2071" y="2296"/>
                    <a:ext cx="227" cy="816"/>
                  </a:xfrm>
                  <a:prstGeom prst="moon">
                    <a:avLst>
                      <a:gd name="adj" fmla="val 49773"/>
                    </a:avLst>
                  </a:prstGeom>
                  <a:solidFill>
                    <a:srgbClr val="5F5F5F">
                      <a:alpha val="3922"/>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TW" altLang="en-US"/>
                  </a:p>
                </p:txBody>
              </p:sp>
              <p:sp>
                <p:nvSpPr>
                  <p:cNvPr id="66" name="AutoShape 54">
                    <a:extLst>
                      <a:ext uri="{FF2B5EF4-FFF2-40B4-BE49-F238E27FC236}">
                        <a16:creationId xmlns="" xmlns:a16="http://schemas.microsoft.com/office/drawing/2014/main" id="{E29310B2-066B-4DDF-A79E-CD2200C98E1C}"/>
                      </a:ext>
                    </a:extLst>
                  </p:cNvPr>
                  <p:cNvSpPr>
                    <a:spLocks noChangeArrowheads="1"/>
                  </p:cNvSpPr>
                  <p:nvPr/>
                </p:nvSpPr>
                <p:spPr bwMode="white">
                  <a:xfrm rot="6906312">
                    <a:off x="2161" y="2326"/>
                    <a:ext cx="227" cy="816"/>
                  </a:xfrm>
                  <a:prstGeom prst="moon">
                    <a:avLst>
                      <a:gd name="adj" fmla="val 49773"/>
                    </a:avLst>
                  </a:prstGeom>
                  <a:solidFill>
                    <a:srgbClr val="5F5F5F">
                      <a:alpha val="3922"/>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TW" altLang="en-US"/>
                  </a:p>
                </p:txBody>
              </p:sp>
            </p:grpSp>
            <p:grpSp>
              <p:nvGrpSpPr>
                <p:cNvPr id="58" name="Group 55">
                  <a:extLst>
                    <a:ext uri="{FF2B5EF4-FFF2-40B4-BE49-F238E27FC236}">
                      <a16:creationId xmlns="" xmlns:a16="http://schemas.microsoft.com/office/drawing/2014/main" id="{1A6D6FB8-32DC-4FEA-8CF4-2B23156E00DD}"/>
                    </a:ext>
                  </a:extLst>
                </p:cNvPr>
                <p:cNvGrpSpPr>
                  <a:grpSpLocks/>
                </p:cNvGrpSpPr>
                <p:nvPr/>
              </p:nvGrpSpPr>
              <p:grpSpPr bwMode="auto">
                <a:xfrm rot="1353540">
                  <a:off x="2682" y="1111"/>
                  <a:ext cx="743" cy="186"/>
                  <a:chOff x="1565" y="2568"/>
                  <a:chExt cx="1118" cy="279"/>
                </a:xfrm>
              </p:grpSpPr>
              <p:sp>
                <p:nvSpPr>
                  <p:cNvPr id="59" name="AutoShape 56">
                    <a:extLst>
                      <a:ext uri="{FF2B5EF4-FFF2-40B4-BE49-F238E27FC236}">
                        <a16:creationId xmlns="" xmlns:a16="http://schemas.microsoft.com/office/drawing/2014/main" id="{77E12A4E-3355-49A7-B424-228F5C2B110F}"/>
                      </a:ext>
                    </a:extLst>
                  </p:cNvPr>
                  <p:cNvSpPr>
                    <a:spLocks noChangeArrowheads="1"/>
                  </p:cNvSpPr>
                  <p:nvPr/>
                </p:nvSpPr>
                <p:spPr bwMode="white">
                  <a:xfrm rot="5263130">
                    <a:off x="1859" y="2274"/>
                    <a:ext cx="227" cy="816"/>
                  </a:xfrm>
                  <a:prstGeom prst="moon">
                    <a:avLst>
                      <a:gd name="adj" fmla="val 49773"/>
                    </a:avLst>
                  </a:prstGeom>
                  <a:solidFill>
                    <a:srgbClr val="5F5F5F">
                      <a:alpha val="3922"/>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TW" altLang="en-US"/>
                  </a:p>
                </p:txBody>
              </p:sp>
              <p:sp>
                <p:nvSpPr>
                  <p:cNvPr id="60" name="AutoShape 57">
                    <a:extLst>
                      <a:ext uri="{FF2B5EF4-FFF2-40B4-BE49-F238E27FC236}">
                        <a16:creationId xmlns="" xmlns:a16="http://schemas.microsoft.com/office/drawing/2014/main" id="{ED8D5D4E-6215-4CE0-8482-492D04E371F5}"/>
                      </a:ext>
                    </a:extLst>
                  </p:cNvPr>
                  <p:cNvSpPr>
                    <a:spLocks noChangeArrowheads="1"/>
                  </p:cNvSpPr>
                  <p:nvPr/>
                </p:nvSpPr>
                <p:spPr bwMode="white">
                  <a:xfrm rot="6078281">
                    <a:off x="1995" y="2274"/>
                    <a:ext cx="227" cy="816"/>
                  </a:xfrm>
                  <a:prstGeom prst="moon">
                    <a:avLst>
                      <a:gd name="adj" fmla="val 49773"/>
                    </a:avLst>
                  </a:prstGeom>
                  <a:solidFill>
                    <a:srgbClr val="5F5F5F">
                      <a:alpha val="3922"/>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TW" altLang="en-US"/>
                  </a:p>
                </p:txBody>
              </p:sp>
              <p:sp>
                <p:nvSpPr>
                  <p:cNvPr id="61" name="AutoShape 58">
                    <a:extLst>
                      <a:ext uri="{FF2B5EF4-FFF2-40B4-BE49-F238E27FC236}">
                        <a16:creationId xmlns="" xmlns:a16="http://schemas.microsoft.com/office/drawing/2014/main" id="{70034FD0-1C4B-4E05-8848-58DDDF8F670D}"/>
                      </a:ext>
                    </a:extLst>
                  </p:cNvPr>
                  <p:cNvSpPr>
                    <a:spLocks noChangeArrowheads="1"/>
                  </p:cNvSpPr>
                  <p:nvPr/>
                </p:nvSpPr>
                <p:spPr bwMode="white">
                  <a:xfrm rot="6373927">
                    <a:off x="2071" y="2296"/>
                    <a:ext cx="227" cy="816"/>
                  </a:xfrm>
                  <a:prstGeom prst="moon">
                    <a:avLst>
                      <a:gd name="adj" fmla="val 49773"/>
                    </a:avLst>
                  </a:prstGeom>
                  <a:solidFill>
                    <a:srgbClr val="5F5F5F">
                      <a:alpha val="3922"/>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TW" altLang="en-US"/>
                  </a:p>
                </p:txBody>
              </p:sp>
              <p:sp>
                <p:nvSpPr>
                  <p:cNvPr id="62" name="AutoShape 59">
                    <a:extLst>
                      <a:ext uri="{FF2B5EF4-FFF2-40B4-BE49-F238E27FC236}">
                        <a16:creationId xmlns="" xmlns:a16="http://schemas.microsoft.com/office/drawing/2014/main" id="{5BA28339-9129-40E8-AFAB-77A9ED5C2146}"/>
                      </a:ext>
                    </a:extLst>
                  </p:cNvPr>
                  <p:cNvSpPr>
                    <a:spLocks noChangeArrowheads="1"/>
                  </p:cNvSpPr>
                  <p:nvPr/>
                </p:nvSpPr>
                <p:spPr bwMode="white">
                  <a:xfrm rot="6906312">
                    <a:off x="2161" y="2326"/>
                    <a:ext cx="227" cy="816"/>
                  </a:xfrm>
                  <a:prstGeom prst="moon">
                    <a:avLst>
                      <a:gd name="adj" fmla="val 49773"/>
                    </a:avLst>
                  </a:prstGeom>
                  <a:solidFill>
                    <a:srgbClr val="5F5F5F">
                      <a:alpha val="3922"/>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TW" altLang="en-US"/>
                  </a:p>
                </p:txBody>
              </p:sp>
            </p:grpSp>
          </p:grpSp>
          <p:sp>
            <p:nvSpPr>
              <p:cNvPr id="68" name="Text Box 62">
                <a:extLst>
                  <a:ext uri="{FF2B5EF4-FFF2-40B4-BE49-F238E27FC236}">
                    <a16:creationId xmlns="" xmlns:a16="http://schemas.microsoft.com/office/drawing/2014/main" id="{C73F3B29-25FD-4FE5-9F01-FE49600DF43C}"/>
                  </a:ext>
                </a:extLst>
              </p:cNvPr>
              <p:cNvSpPr txBox="1">
                <a:spLocks noChangeArrowheads="1"/>
              </p:cNvSpPr>
              <p:nvPr/>
            </p:nvSpPr>
            <p:spPr bwMode="auto">
              <a:xfrm>
                <a:off x="5301210" y="2551120"/>
                <a:ext cx="2016125" cy="17531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lIns="91429" tIns="45715" rIns="91429" bIns="45715">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endParaRPr lang="zh-TW" altLang="en-US" sz="800" b="1" dirty="0">
                  <a:latin typeface="微軟正黑體" pitchFamily="34" charset="-120"/>
                  <a:ea typeface="微軟正黑體" pitchFamily="34" charset="-120"/>
                </a:endParaRPr>
              </a:p>
              <a:p>
                <a:r>
                  <a:rPr lang="zh-TW" altLang="en-US" sz="1400" b="1" dirty="0">
                    <a:solidFill>
                      <a:srgbClr val="7030A0"/>
                    </a:solidFill>
                    <a:latin typeface="微軟正黑體" pitchFamily="34" charset="-120"/>
                    <a:ea typeface="微軟正黑體" pitchFamily="34" charset="-120"/>
                  </a:rPr>
                  <a:t>生涯探索與進路選擇</a:t>
                </a:r>
              </a:p>
              <a:p>
                <a:r>
                  <a:rPr lang="en-US" altLang="zh-TW" sz="1200" dirty="0">
                    <a:solidFill>
                      <a:srgbClr val="000000"/>
                    </a:solidFill>
                    <a:latin typeface="微軟正黑體" pitchFamily="34" charset="-120"/>
                    <a:ea typeface="微軟正黑體" pitchFamily="34" charset="-120"/>
                  </a:rPr>
                  <a:t>1.</a:t>
                </a:r>
                <a:r>
                  <a:rPr lang="zh-TW" altLang="en-US" sz="1200" dirty="0">
                    <a:solidFill>
                      <a:srgbClr val="000000"/>
                    </a:solidFill>
                    <a:latin typeface="微軟正黑體" pitchFamily="34" charset="-120"/>
                    <a:ea typeface="微軟正黑體" pitchFamily="34" charset="-120"/>
                  </a:rPr>
                  <a:t>自我探索</a:t>
                </a:r>
              </a:p>
              <a:p>
                <a:r>
                  <a:rPr lang="en-US" altLang="zh-TW" sz="1200" dirty="0">
                    <a:solidFill>
                      <a:srgbClr val="000000"/>
                    </a:solidFill>
                    <a:latin typeface="微軟正黑體" pitchFamily="34" charset="-120"/>
                    <a:ea typeface="微軟正黑體" pitchFamily="34" charset="-120"/>
                  </a:rPr>
                  <a:t>2.</a:t>
                </a:r>
                <a:r>
                  <a:rPr lang="zh-TW" altLang="en-US" sz="1200" dirty="0">
                    <a:solidFill>
                      <a:srgbClr val="000000"/>
                    </a:solidFill>
                    <a:latin typeface="微軟正黑體" pitchFamily="34" charset="-120"/>
                    <a:ea typeface="微軟正黑體" pitchFamily="34" charset="-120"/>
                  </a:rPr>
                  <a:t>工作世界瞭解</a:t>
                </a:r>
              </a:p>
              <a:p>
                <a:r>
                  <a:rPr lang="en-US" altLang="zh-TW" sz="1200" dirty="0">
                    <a:solidFill>
                      <a:srgbClr val="000000"/>
                    </a:solidFill>
                    <a:latin typeface="微軟正黑體" pitchFamily="34" charset="-120"/>
                    <a:ea typeface="微軟正黑體" pitchFamily="34" charset="-120"/>
                  </a:rPr>
                  <a:t>3.</a:t>
                </a:r>
                <a:r>
                  <a:rPr lang="zh-TW" altLang="en-US" sz="1200" dirty="0">
                    <a:solidFill>
                      <a:srgbClr val="000000"/>
                    </a:solidFill>
                    <a:latin typeface="微軟正黑體" pitchFamily="34" charset="-120"/>
                    <a:ea typeface="微軟正黑體" pitchFamily="34" charset="-120"/>
                  </a:rPr>
                  <a:t>資訊蒐集</a:t>
                </a:r>
              </a:p>
              <a:p>
                <a:r>
                  <a:rPr lang="en-US" altLang="zh-TW" sz="1200" dirty="0">
                    <a:solidFill>
                      <a:srgbClr val="000000"/>
                    </a:solidFill>
                    <a:latin typeface="微軟正黑體" pitchFamily="34" charset="-120"/>
                    <a:ea typeface="微軟正黑體" pitchFamily="34" charset="-120"/>
                  </a:rPr>
                  <a:t>4.</a:t>
                </a:r>
                <a:r>
                  <a:rPr lang="zh-TW" altLang="en-US" sz="1200" dirty="0">
                    <a:solidFill>
                      <a:srgbClr val="000000"/>
                    </a:solidFill>
                    <a:latin typeface="微軟正黑體" pitchFamily="34" charset="-120"/>
                    <a:ea typeface="微軟正黑體" pitchFamily="34" charset="-120"/>
                  </a:rPr>
                  <a:t>生涯抉擇</a:t>
                </a:r>
              </a:p>
            </p:txBody>
          </p:sp>
        </p:grpSp>
      </p:grpSp>
      <p:grpSp>
        <p:nvGrpSpPr>
          <p:cNvPr id="73" name="群組 72">
            <a:extLst>
              <a:ext uri="{FF2B5EF4-FFF2-40B4-BE49-F238E27FC236}">
                <a16:creationId xmlns="" xmlns:a16="http://schemas.microsoft.com/office/drawing/2014/main" id="{2A60C7C9-D3A9-4F2F-BC21-2C113BAFECD8}"/>
              </a:ext>
            </a:extLst>
          </p:cNvPr>
          <p:cNvGrpSpPr/>
          <p:nvPr/>
        </p:nvGrpSpPr>
        <p:grpSpPr>
          <a:xfrm>
            <a:off x="2605359" y="1557390"/>
            <a:ext cx="2671450" cy="3129626"/>
            <a:chOff x="2267680" y="1467407"/>
            <a:chExt cx="3498307" cy="3861174"/>
          </a:xfrm>
        </p:grpSpPr>
        <p:sp>
          <p:nvSpPr>
            <p:cNvPr id="11" name="Rectangle 4">
              <a:extLst>
                <a:ext uri="{FF2B5EF4-FFF2-40B4-BE49-F238E27FC236}">
                  <a16:creationId xmlns="" xmlns:a16="http://schemas.microsoft.com/office/drawing/2014/main" id="{91E1FE7F-DBED-49FF-B5F3-29275BA1FBAE}"/>
                </a:ext>
              </a:extLst>
            </p:cNvPr>
            <p:cNvSpPr>
              <a:spLocks noChangeArrowheads="1"/>
            </p:cNvSpPr>
            <p:nvPr/>
          </p:nvSpPr>
          <p:spPr bwMode="gray">
            <a:xfrm>
              <a:off x="2882901" y="2904801"/>
              <a:ext cx="1806575" cy="431800"/>
            </a:xfrm>
            <a:prstGeom prst="rect">
              <a:avLst/>
            </a:prstGeom>
            <a:gradFill rotWithShape="1">
              <a:gsLst>
                <a:gs pos="0">
                  <a:schemeClr val="accent1"/>
                </a:gs>
                <a:gs pos="100000">
                  <a:schemeClr val="accent1">
                    <a:gamma/>
                    <a:tint val="89804"/>
                    <a:invGamma/>
                    <a:alpha val="0"/>
                  </a:schemeClr>
                </a:gs>
              </a:gsLst>
              <a:lin ang="5400000" scaled="1"/>
            </a:gradFill>
            <a:ln w="9525">
              <a:noFill/>
              <a:miter lim="800000"/>
              <a:headEnd/>
              <a:tailEnd/>
            </a:ln>
            <a:effectLst/>
          </p:spPr>
          <p:txBody>
            <a:bodyPr wrap="none" anchor="ctr"/>
            <a:lstStyle/>
            <a:p>
              <a:pPr>
                <a:defRPr/>
              </a:pPr>
              <a:endParaRPr lang="zh-TW" altLang="en-US">
                <a:latin typeface="Arial" charset="0"/>
              </a:endParaRPr>
            </a:p>
          </p:txBody>
        </p:sp>
        <p:grpSp>
          <p:nvGrpSpPr>
            <p:cNvPr id="9" name="群組 8">
              <a:extLst>
                <a:ext uri="{FF2B5EF4-FFF2-40B4-BE49-F238E27FC236}">
                  <a16:creationId xmlns="" xmlns:a16="http://schemas.microsoft.com/office/drawing/2014/main" id="{E46C3000-8D52-4E64-B8F0-979FBD74519D}"/>
                </a:ext>
              </a:extLst>
            </p:cNvPr>
            <p:cNvGrpSpPr/>
            <p:nvPr/>
          </p:nvGrpSpPr>
          <p:grpSpPr>
            <a:xfrm>
              <a:off x="2267680" y="1467407"/>
              <a:ext cx="3498307" cy="3861174"/>
              <a:chOff x="2270126" y="1476051"/>
              <a:chExt cx="3498307" cy="3861174"/>
            </a:xfrm>
          </p:grpSpPr>
          <p:sp>
            <p:nvSpPr>
              <p:cNvPr id="14" name="AutoShape 7">
                <a:extLst>
                  <a:ext uri="{FF2B5EF4-FFF2-40B4-BE49-F238E27FC236}">
                    <a16:creationId xmlns="" xmlns:a16="http://schemas.microsoft.com/office/drawing/2014/main" id="{1EC5E639-2677-44B2-99F0-EFB02E718F46}"/>
                  </a:ext>
                </a:extLst>
              </p:cNvPr>
              <p:cNvSpPr>
                <a:spLocks noChangeArrowheads="1"/>
              </p:cNvSpPr>
              <p:nvPr/>
            </p:nvSpPr>
            <p:spPr bwMode="gray">
              <a:xfrm flipH="1">
                <a:off x="2276873" y="2257871"/>
                <a:ext cx="2428875" cy="646113"/>
              </a:xfrm>
              <a:prstGeom prst="parallelogram">
                <a:avLst>
                  <a:gd name="adj" fmla="val 96330"/>
                </a:avLst>
              </a:prstGeom>
              <a:gradFill rotWithShape="1">
                <a:gsLst>
                  <a:gs pos="0">
                    <a:schemeClr val="accent1"/>
                  </a:gs>
                  <a:gs pos="100000">
                    <a:schemeClr val="accent1">
                      <a:gamma/>
                      <a:tint val="53725"/>
                      <a:invGamma/>
                    </a:schemeClr>
                  </a:gs>
                </a:gsLst>
                <a:lin ang="0" scaled="1"/>
              </a:gradFill>
              <a:ln w="9525">
                <a:noFill/>
                <a:miter lim="800000"/>
                <a:headEnd/>
                <a:tailEnd/>
              </a:ln>
              <a:effectLst/>
            </p:spPr>
            <p:txBody>
              <a:bodyPr wrap="none" anchor="ctr"/>
              <a:lstStyle/>
              <a:p>
                <a:pPr>
                  <a:defRPr/>
                </a:pPr>
                <a:endParaRPr lang="zh-TW" altLang="en-US">
                  <a:latin typeface="Arial" charset="0"/>
                </a:endParaRPr>
              </a:p>
            </p:txBody>
          </p:sp>
          <p:sp>
            <p:nvSpPr>
              <p:cNvPr id="15" name="Freeform 8">
                <a:extLst>
                  <a:ext uri="{FF2B5EF4-FFF2-40B4-BE49-F238E27FC236}">
                    <a16:creationId xmlns="" xmlns:a16="http://schemas.microsoft.com/office/drawing/2014/main" id="{7B7EF73F-5143-42DA-A94A-1B9B44680FB0}"/>
                  </a:ext>
                </a:extLst>
              </p:cNvPr>
              <p:cNvSpPr>
                <a:spLocks/>
              </p:cNvSpPr>
              <p:nvPr/>
            </p:nvSpPr>
            <p:spPr bwMode="gray">
              <a:xfrm>
                <a:off x="2270126" y="2255911"/>
                <a:ext cx="612775" cy="1130300"/>
              </a:xfrm>
              <a:custGeom>
                <a:avLst/>
                <a:gdLst/>
                <a:ahLst/>
                <a:cxnLst>
                  <a:cxn ang="0">
                    <a:pos x="0" y="167"/>
                  </a:cxn>
                  <a:cxn ang="0">
                    <a:pos x="201" y="370"/>
                  </a:cxn>
                  <a:cxn ang="0">
                    <a:pos x="201" y="210"/>
                  </a:cxn>
                  <a:cxn ang="0">
                    <a:pos x="0" y="0"/>
                  </a:cxn>
                  <a:cxn ang="0">
                    <a:pos x="0" y="167"/>
                  </a:cxn>
                </a:cxnLst>
                <a:rect l="0" t="0" r="r" b="b"/>
                <a:pathLst>
                  <a:path w="201" h="370">
                    <a:moveTo>
                      <a:pt x="0" y="167"/>
                    </a:moveTo>
                    <a:lnTo>
                      <a:pt x="201" y="370"/>
                    </a:lnTo>
                    <a:lnTo>
                      <a:pt x="201" y="210"/>
                    </a:lnTo>
                    <a:lnTo>
                      <a:pt x="0" y="0"/>
                    </a:lnTo>
                    <a:lnTo>
                      <a:pt x="0" y="167"/>
                    </a:lnTo>
                    <a:close/>
                  </a:path>
                </a:pathLst>
              </a:custGeom>
              <a:gradFill rotWithShape="1">
                <a:gsLst>
                  <a:gs pos="0">
                    <a:schemeClr val="accent1">
                      <a:gamma/>
                      <a:shade val="46275"/>
                      <a:invGamma/>
                    </a:schemeClr>
                  </a:gs>
                  <a:gs pos="100000">
                    <a:schemeClr val="accent1"/>
                  </a:gs>
                </a:gsLst>
                <a:lin ang="2700000" scaled="1"/>
              </a:gradFill>
              <a:ln w="9525">
                <a:noFill/>
                <a:round/>
                <a:headEnd/>
                <a:tailEnd/>
              </a:ln>
              <a:effectLst/>
            </p:spPr>
            <p:txBody>
              <a:bodyPr/>
              <a:lstStyle/>
              <a:p>
                <a:pPr>
                  <a:defRPr/>
                </a:pPr>
                <a:endParaRPr lang="zh-TW" altLang="en-US">
                  <a:latin typeface="Arial" charset="0"/>
                </a:endParaRPr>
              </a:p>
            </p:txBody>
          </p:sp>
          <p:pic>
            <p:nvPicPr>
              <p:cNvPr id="22" name="Picture 15" descr="light_shadow">
                <a:extLst>
                  <a:ext uri="{FF2B5EF4-FFF2-40B4-BE49-F238E27FC236}">
                    <a16:creationId xmlns="" xmlns:a16="http://schemas.microsoft.com/office/drawing/2014/main" id="{6229A730-7B7B-4CD4-9C53-50086D75B09A}"/>
                  </a:ext>
                </a:extLst>
              </p:cNvPr>
              <p:cNvPicPr>
                <a:picLocks noChangeAspect="1" noChangeArrowheads="1"/>
              </p:cNvPicPr>
              <p:nvPr/>
            </p:nvPicPr>
            <p:blipFill>
              <a:blip r:embed="rId8" cstate="print">
                <a:lum bright="-76000" contrast="-4000"/>
                <a:grayscl/>
                <a:extLst>
                  <a:ext uri="{28A0092B-C50C-407E-A947-70E740481C1C}">
                    <a14:useLocalDpi xmlns:a14="http://schemas.microsoft.com/office/drawing/2010/main" xmlns="" val="0"/>
                  </a:ext>
                </a:extLst>
              </a:blip>
              <a:srcRect/>
              <a:stretch>
                <a:fillRect/>
              </a:stretch>
            </p:blipFill>
            <p:spPr bwMode="gray">
              <a:xfrm>
                <a:off x="2913063" y="2436490"/>
                <a:ext cx="1008062" cy="280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 name="Picture 16" descr="circuler_1">
                <a:extLst>
                  <a:ext uri="{FF2B5EF4-FFF2-40B4-BE49-F238E27FC236}">
                    <a16:creationId xmlns="" xmlns:a16="http://schemas.microsoft.com/office/drawing/2014/main" id="{7217DEE0-4396-42C9-8CFE-F69FBC86C4E4}"/>
                  </a:ext>
                </a:extLst>
              </p:cNvPr>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gray">
              <a:xfrm>
                <a:off x="2825751" y="1476052"/>
                <a:ext cx="1152525" cy="1139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4" name="Oval 17">
                <a:extLst>
                  <a:ext uri="{FF2B5EF4-FFF2-40B4-BE49-F238E27FC236}">
                    <a16:creationId xmlns="" xmlns:a16="http://schemas.microsoft.com/office/drawing/2014/main" id="{B1BD93C2-5C3B-4AB6-9BB9-3E6E19AF66A3}"/>
                  </a:ext>
                </a:extLst>
              </p:cNvPr>
              <p:cNvSpPr>
                <a:spLocks noChangeArrowheads="1"/>
              </p:cNvSpPr>
              <p:nvPr/>
            </p:nvSpPr>
            <p:spPr bwMode="gray">
              <a:xfrm>
                <a:off x="2825750" y="1476051"/>
                <a:ext cx="1144588" cy="1143000"/>
              </a:xfrm>
              <a:prstGeom prst="ellipse">
                <a:avLst/>
              </a:prstGeom>
              <a:gradFill rotWithShape="1">
                <a:gsLst>
                  <a:gs pos="0">
                    <a:schemeClr val="accent1">
                      <a:gamma/>
                      <a:shade val="26275"/>
                      <a:invGamma/>
                      <a:alpha val="89999"/>
                    </a:schemeClr>
                  </a:gs>
                  <a:gs pos="50000">
                    <a:schemeClr val="accent1">
                      <a:alpha val="45000"/>
                    </a:schemeClr>
                  </a:gs>
                  <a:gs pos="100000">
                    <a:schemeClr val="accent1">
                      <a:gamma/>
                      <a:shade val="26275"/>
                      <a:invGamma/>
                      <a:alpha val="89999"/>
                    </a:schemeClr>
                  </a:gs>
                </a:gsLst>
                <a:lin ang="5400000" scaled="1"/>
              </a:gradFill>
              <a:ln w="9525" algn="ctr">
                <a:noFill/>
                <a:round/>
                <a:headEnd/>
                <a:tailEnd/>
              </a:ln>
              <a:effectLst/>
            </p:spPr>
            <p:txBody>
              <a:bodyPr wrap="none" anchor="ctr"/>
              <a:lstStyle/>
              <a:p>
                <a:pPr>
                  <a:defRPr/>
                </a:pPr>
                <a:endParaRPr lang="zh-TW" altLang="en-US">
                  <a:latin typeface="Arial" charset="0"/>
                </a:endParaRPr>
              </a:p>
            </p:txBody>
          </p:sp>
          <p:sp>
            <p:nvSpPr>
              <p:cNvPr id="25" name="Freeform 18">
                <a:extLst>
                  <a:ext uri="{FF2B5EF4-FFF2-40B4-BE49-F238E27FC236}">
                    <a16:creationId xmlns="" xmlns:a16="http://schemas.microsoft.com/office/drawing/2014/main" id="{AB06B053-DFA7-4F70-9A5A-11B7BE37FE3F}"/>
                  </a:ext>
                </a:extLst>
              </p:cNvPr>
              <p:cNvSpPr>
                <a:spLocks/>
              </p:cNvSpPr>
              <p:nvPr/>
            </p:nvSpPr>
            <p:spPr bwMode="gray">
              <a:xfrm>
                <a:off x="2944814" y="1499865"/>
                <a:ext cx="898525" cy="395287"/>
              </a:xfrm>
              <a:custGeom>
                <a:avLst/>
                <a:gdLst>
                  <a:gd name="T0" fmla="*/ 2147483647 w 1321"/>
                  <a:gd name="T1" fmla="*/ 2147483647 h 712"/>
                  <a:gd name="T2" fmla="*/ 2147483647 w 1321"/>
                  <a:gd name="T3" fmla="*/ 2147483647 h 712"/>
                  <a:gd name="T4" fmla="*/ 2147483647 w 1321"/>
                  <a:gd name="T5" fmla="*/ 2147483647 h 712"/>
                  <a:gd name="T6" fmla="*/ 2147483647 w 1321"/>
                  <a:gd name="T7" fmla="*/ 2147483647 h 712"/>
                  <a:gd name="T8" fmla="*/ 2147483647 w 1321"/>
                  <a:gd name="T9" fmla="*/ 2147483647 h 712"/>
                  <a:gd name="T10" fmla="*/ 2147483647 w 1321"/>
                  <a:gd name="T11" fmla="*/ 2147483647 h 712"/>
                  <a:gd name="T12" fmla="*/ 2147483647 w 1321"/>
                  <a:gd name="T13" fmla="*/ 2147483647 h 712"/>
                  <a:gd name="T14" fmla="*/ 2147483647 w 1321"/>
                  <a:gd name="T15" fmla="*/ 2147483647 h 712"/>
                  <a:gd name="T16" fmla="*/ 2147483647 w 1321"/>
                  <a:gd name="T17" fmla="*/ 2147483647 h 712"/>
                  <a:gd name="T18" fmla="*/ 2147483647 w 1321"/>
                  <a:gd name="T19" fmla="*/ 2147483647 h 712"/>
                  <a:gd name="T20" fmla="*/ 2147483647 w 1321"/>
                  <a:gd name="T21" fmla="*/ 2147483647 h 712"/>
                  <a:gd name="T22" fmla="*/ 2147483647 w 1321"/>
                  <a:gd name="T23" fmla="*/ 2147483647 h 712"/>
                  <a:gd name="T24" fmla="*/ 2147483647 w 1321"/>
                  <a:gd name="T25" fmla="*/ 2147483647 h 712"/>
                  <a:gd name="T26" fmla="*/ 2147483647 w 1321"/>
                  <a:gd name="T27" fmla="*/ 2147483647 h 712"/>
                  <a:gd name="T28" fmla="*/ 2147483647 w 1321"/>
                  <a:gd name="T29" fmla="*/ 2147483647 h 712"/>
                  <a:gd name="T30" fmla="*/ 2147483647 w 1321"/>
                  <a:gd name="T31" fmla="*/ 2147483647 h 712"/>
                  <a:gd name="T32" fmla="*/ 2147483647 w 1321"/>
                  <a:gd name="T33" fmla="*/ 2147483647 h 712"/>
                  <a:gd name="T34" fmla="*/ 2147483647 w 1321"/>
                  <a:gd name="T35" fmla="*/ 2147483647 h 712"/>
                  <a:gd name="T36" fmla="*/ 2147483647 w 1321"/>
                  <a:gd name="T37" fmla="*/ 2147483647 h 712"/>
                  <a:gd name="T38" fmla="*/ 2147483647 w 1321"/>
                  <a:gd name="T39" fmla="*/ 2147483647 h 712"/>
                  <a:gd name="T40" fmla="*/ 2147483647 w 1321"/>
                  <a:gd name="T41" fmla="*/ 2147483647 h 712"/>
                  <a:gd name="T42" fmla="*/ 2147483647 w 1321"/>
                  <a:gd name="T43" fmla="*/ 2147483647 h 712"/>
                  <a:gd name="T44" fmla="*/ 2147483647 w 1321"/>
                  <a:gd name="T45" fmla="*/ 2147483647 h 712"/>
                  <a:gd name="T46" fmla="*/ 2147483647 w 1321"/>
                  <a:gd name="T47" fmla="*/ 2147483647 h 712"/>
                  <a:gd name="T48" fmla="*/ 2147483647 w 1321"/>
                  <a:gd name="T49" fmla="*/ 2147483647 h 712"/>
                  <a:gd name="T50" fmla="*/ 2147483647 w 1321"/>
                  <a:gd name="T51" fmla="*/ 2147483647 h 712"/>
                  <a:gd name="T52" fmla="*/ 2147483647 w 1321"/>
                  <a:gd name="T53" fmla="*/ 2147483647 h 712"/>
                  <a:gd name="T54" fmla="*/ 2147483647 w 1321"/>
                  <a:gd name="T55" fmla="*/ 2147483647 h 712"/>
                  <a:gd name="T56" fmla="*/ 0 w 1321"/>
                  <a:gd name="T57" fmla="*/ 2147483647 h 712"/>
                  <a:gd name="T58" fmla="*/ 0 w 1321"/>
                  <a:gd name="T59" fmla="*/ 2147483647 h 712"/>
                  <a:gd name="T60" fmla="*/ 2147483647 w 1321"/>
                  <a:gd name="T61" fmla="*/ 2147483647 h 712"/>
                  <a:gd name="T62" fmla="*/ 2147483647 w 1321"/>
                  <a:gd name="T63" fmla="*/ 2147483647 h 712"/>
                  <a:gd name="T64" fmla="*/ 2147483647 w 1321"/>
                  <a:gd name="T65" fmla="*/ 2147483647 h 712"/>
                  <a:gd name="T66" fmla="*/ 2147483647 w 1321"/>
                  <a:gd name="T67" fmla="*/ 2147483647 h 712"/>
                  <a:gd name="T68" fmla="*/ 2147483647 w 1321"/>
                  <a:gd name="T69" fmla="*/ 2147483647 h 712"/>
                  <a:gd name="T70" fmla="*/ 2147483647 w 1321"/>
                  <a:gd name="T71" fmla="*/ 2147483647 h 712"/>
                  <a:gd name="T72" fmla="*/ 2147483647 w 1321"/>
                  <a:gd name="T73" fmla="*/ 2147483647 h 712"/>
                  <a:gd name="T74" fmla="*/ 2147483647 w 1321"/>
                  <a:gd name="T75" fmla="*/ 2147483647 h 712"/>
                  <a:gd name="T76" fmla="*/ 2147483647 w 1321"/>
                  <a:gd name="T77" fmla="*/ 2147483647 h 712"/>
                  <a:gd name="T78" fmla="*/ 2147483647 w 1321"/>
                  <a:gd name="T79" fmla="*/ 2147483647 h 712"/>
                  <a:gd name="T80" fmla="*/ 2147483647 w 1321"/>
                  <a:gd name="T81" fmla="*/ 2147483647 h 712"/>
                  <a:gd name="T82" fmla="*/ 2147483647 w 1321"/>
                  <a:gd name="T83" fmla="*/ 0 h 712"/>
                  <a:gd name="T84" fmla="*/ 2147483647 w 1321"/>
                  <a:gd name="T85" fmla="*/ 0 h 712"/>
                  <a:gd name="T86" fmla="*/ 2147483647 w 1321"/>
                  <a:gd name="T87" fmla="*/ 2147483647 h 712"/>
                  <a:gd name="T88" fmla="*/ 2147483647 w 1321"/>
                  <a:gd name="T89" fmla="*/ 2147483647 h 712"/>
                  <a:gd name="T90" fmla="*/ 2147483647 w 1321"/>
                  <a:gd name="T91" fmla="*/ 2147483647 h 712"/>
                  <a:gd name="T92" fmla="*/ 2147483647 w 1321"/>
                  <a:gd name="T93" fmla="*/ 2147483647 h 712"/>
                  <a:gd name="T94" fmla="*/ 2147483647 w 1321"/>
                  <a:gd name="T95" fmla="*/ 2147483647 h 712"/>
                  <a:gd name="T96" fmla="*/ 2147483647 w 1321"/>
                  <a:gd name="T97" fmla="*/ 2147483647 h 712"/>
                  <a:gd name="T98" fmla="*/ 2147483647 w 1321"/>
                  <a:gd name="T99" fmla="*/ 2147483647 h 712"/>
                  <a:gd name="T100" fmla="*/ 2147483647 w 1321"/>
                  <a:gd name="T101" fmla="*/ 2147483647 h 712"/>
                  <a:gd name="T102" fmla="*/ 2147483647 w 1321"/>
                  <a:gd name="T103" fmla="*/ 2147483647 h 712"/>
                  <a:gd name="T104" fmla="*/ 2147483647 w 1321"/>
                  <a:gd name="T105" fmla="*/ 2147483647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chemeClr val="accent1">
                      <a:alpha val="17998"/>
                    </a:schemeClr>
                  </a:gs>
                </a:gsLst>
                <a:lin ang="5400000" scaled="1"/>
              </a:gradFill>
              <a:ln>
                <a:noFill/>
              </a:ln>
              <a:extLst>
                <a:ext uri="{91240B29-F687-4F45-9708-019B960494DF}">
                  <a14:hiddenLine xmlns:a14="http://schemas.microsoft.com/office/drawing/2010/main" xmlns="" w="0">
                    <a:solidFill>
                      <a:srgbClr val="000000"/>
                    </a:solidFill>
                    <a:round/>
                    <a:headEnd/>
                    <a:tailEnd/>
                  </a14:hiddenLine>
                </a:ext>
              </a:extLst>
            </p:spPr>
            <p:txBody>
              <a:bodyPr/>
              <a:lstStyle/>
              <a:p>
                <a:endParaRPr lang="zh-TW" altLang="en-US"/>
              </a:p>
            </p:txBody>
          </p:sp>
          <p:sp>
            <p:nvSpPr>
              <p:cNvPr id="31" name="Text Box 24">
                <a:extLst>
                  <a:ext uri="{FF2B5EF4-FFF2-40B4-BE49-F238E27FC236}">
                    <a16:creationId xmlns="" xmlns:a16="http://schemas.microsoft.com/office/drawing/2014/main" id="{DB6E343D-63BF-4C71-BCDB-6D6CA4D5F7DF}"/>
                  </a:ext>
                </a:extLst>
              </p:cNvPr>
              <p:cNvSpPr txBox="1">
                <a:spLocks noChangeArrowheads="1"/>
              </p:cNvSpPr>
              <p:nvPr/>
            </p:nvSpPr>
            <p:spPr bwMode="auto">
              <a:xfrm>
                <a:off x="2752725" y="1682385"/>
                <a:ext cx="1296988" cy="6541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zh-TW" altLang="en-US" sz="1500" b="1" dirty="0">
                    <a:solidFill>
                      <a:srgbClr val="000000"/>
                    </a:solidFill>
                    <a:latin typeface="微軟正黑體" pitchFamily="34" charset="-120"/>
                    <a:ea typeface="微軟正黑體" pitchFamily="34" charset="-120"/>
                  </a:rPr>
                  <a:t>國二</a:t>
                </a:r>
                <a:endParaRPr lang="en-US" altLang="zh-TW" sz="1500" b="1" dirty="0">
                  <a:solidFill>
                    <a:srgbClr val="000000"/>
                  </a:solidFill>
                  <a:latin typeface="微軟正黑體" pitchFamily="34" charset="-120"/>
                  <a:ea typeface="微軟正黑體" pitchFamily="34" charset="-120"/>
                </a:endParaRPr>
              </a:p>
              <a:p>
                <a:pPr algn="ctr"/>
                <a:r>
                  <a:rPr lang="en-US" altLang="zh-TW" sz="1500" b="1" dirty="0">
                    <a:solidFill>
                      <a:srgbClr val="000000"/>
                    </a:solidFill>
                    <a:latin typeface="微軟正黑體" pitchFamily="34" charset="-120"/>
                    <a:ea typeface="微軟正黑體" pitchFamily="34" charset="-120"/>
                  </a:rPr>
                  <a:t>(</a:t>
                </a:r>
                <a:r>
                  <a:rPr lang="zh-TW" altLang="en-US" sz="1500" b="1" dirty="0">
                    <a:solidFill>
                      <a:srgbClr val="000000"/>
                    </a:solidFill>
                    <a:latin typeface="微軟正黑體" pitchFamily="34" charset="-120"/>
                    <a:ea typeface="微軟正黑體" pitchFamily="34" charset="-120"/>
                  </a:rPr>
                  <a:t>八年級</a:t>
                </a:r>
                <a:r>
                  <a:rPr lang="en-US" altLang="zh-TW" sz="1500" b="1" dirty="0">
                    <a:solidFill>
                      <a:srgbClr val="000000"/>
                    </a:solidFill>
                    <a:latin typeface="微軟正黑體" pitchFamily="34" charset="-120"/>
                    <a:ea typeface="微軟正黑體" pitchFamily="34" charset="-120"/>
                  </a:rPr>
                  <a:t>)</a:t>
                </a:r>
              </a:p>
            </p:txBody>
          </p:sp>
          <p:grpSp>
            <p:nvGrpSpPr>
              <p:cNvPr id="45" name="Group 38">
                <a:extLst>
                  <a:ext uri="{FF2B5EF4-FFF2-40B4-BE49-F238E27FC236}">
                    <a16:creationId xmlns="" xmlns:a16="http://schemas.microsoft.com/office/drawing/2014/main" id="{E65E6667-6938-4F4C-950C-629A8C811554}"/>
                  </a:ext>
                </a:extLst>
              </p:cNvPr>
              <p:cNvGrpSpPr>
                <a:grpSpLocks/>
              </p:cNvGrpSpPr>
              <p:nvPr/>
            </p:nvGrpSpPr>
            <p:grpSpPr bwMode="auto">
              <a:xfrm rot="-1297425" flipH="1" flipV="1">
                <a:off x="2940050" y="2342826"/>
                <a:ext cx="1062038" cy="254000"/>
                <a:chOff x="2532" y="1051"/>
                <a:chExt cx="893" cy="246"/>
              </a:xfrm>
            </p:grpSpPr>
            <p:grpSp>
              <p:nvGrpSpPr>
                <p:cNvPr id="46" name="Group 39">
                  <a:extLst>
                    <a:ext uri="{FF2B5EF4-FFF2-40B4-BE49-F238E27FC236}">
                      <a16:creationId xmlns="" xmlns:a16="http://schemas.microsoft.com/office/drawing/2014/main" id="{3A1E0921-DB8E-4624-911A-C602C5826330}"/>
                    </a:ext>
                  </a:extLst>
                </p:cNvPr>
                <p:cNvGrpSpPr>
                  <a:grpSpLocks/>
                </p:cNvGrpSpPr>
                <p:nvPr/>
              </p:nvGrpSpPr>
              <p:grpSpPr bwMode="auto">
                <a:xfrm>
                  <a:off x="2532" y="1051"/>
                  <a:ext cx="743" cy="185"/>
                  <a:chOff x="1565" y="2568"/>
                  <a:chExt cx="1118" cy="279"/>
                </a:xfrm>
              </p:grpSpPr>
              <p:sp>
                <p:nvSpPr>
                  <p:cNvPr id="52" name="AutoShape 40">
                    <a:extLst>
                      <a:ext uri="{FF2B5EF4-FFF2-40B4-BE49-F238E27FC236}">
                        <a16:creationId xmlns="" xmlns:a16="http://schemas.microsoft.com/office/drawing/2014/main" id="{4FE55368-19D1-48D5-85D6-ED13FB760F71}"/>
                      </a:ext>
                    </a:extLst>
                  </p:cNvPr>
                  <p:cNvSpPr>
                    <a:spLocks noChangeArrowheads="1"/>
                  </p:cNvSpPr>
                  <p:nvPr/>
                </p:nvSpPr>
                <p:spPr bwMode="white">
                  <a:xfrm rot="5263130">
                    <a:off x="1859" y="2274"/>
                    <a:ext cx="227" cy="816"/>
                  </a:xfrm>
                  <a:prstGeom prst="moon">
                    <a:avLst>
                      <a:gd name="adj" fmla="val 49773"/>
                    </a:avLst>
                  </a:prstGeom>
                  <a:solidFill>
                    <a:srgbClr val="5F5F5F">
                      <a:alpha val="3922"/>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TW" altLang="en-US"/>
                  </a:p>
                </p:txBody>
              </p:sp>
              <p:sp>
                <p:nvSpPr>
                  <p:cNvPr id="53" name="AutoShape 41">
                    <a:extLst>
                      <a:ext uri="{FF2B5EF4-FFF2-40B4-BE49-F238E27FC236}">
                        <a16:creationId xmlns="" xmlns:a16="http://schemas.microsoft.com/office/drawing/2014/main" id="{D2F95F59-C66E-457A-BEF3-6F81BEACE436}"/>
                      </a:ext>
                    </a:extLst>
                  </p:cNvPr>
                  <p:cNvSpPr>
                    <a:spLocks noChangeArrowheads="1"/>
                  </p:cNvSpPr>
                  <p:nvPr/>
                </p:nvSpPr>
                <p:spPr bwMode="white">
                  <a:xfrm rot="6078281">
                    <a:off x="1995" y="2274"/>
                    <a:ext cx="227" cy="816"/>
                  </a:xfrm>
                  <a:prstGeom prst="moon">
                    <a:avLst>
                      <a:gd name="adj" fmla="val 49773"/>
                    </a:avLst>
                  </a:prstGeom>
                  <a:solidFill>
                    <a:srgbClr val="5F5F5F">
                      <a:alpha val="3922"/>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TW" altLang="en-US"/>
                  </a:p>
                </p:txBody>
              </p:sp>
              <p:sp>
                <p:nvSpPr>
                  <p:cNvPr id="54" name="AutoShape 42">
                    <a:extLst>
                      <a:ext uri="{FF2B5EF4-FFF2-40B4-BE49-F238E27FC236}">
                        <a16:creationId xmlns="" xmlns:a16="http://schemas.microsoft.com/office/drawing/2014/main" id="{EED45FB4-43BC-4081-90A0-8D9E53E5B3A3}"/>
                      </a:ext>
                    </a:extLst>
                  </p:cNvPr>
                  <p:cNvSpPr>
                    <a:spLocks noChangeArrowheads="1"/>
                  </p:cNvSpPr>
                  <p:nvPr/>
                </p:nvSpPr>
                <p:spPr bwMode="white">
                  <a:xfrm rot="6373927">
                    <a:off x="2071" y="2296"/>
                    <a:ext cx="227" cy="816"/>
                  </a:xfrm>
                  <a:prstGeom prst="moon">
                    <a:avLst>
                      <a:gd name="adj" fmla="val 49773"/>
                    </a:avLst>
                  </a:prstGeom>
                  <a:solidFill>
                    <a:srgbClr val="5F5F5F">
                      <a:alpha val="3922"/>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TW" altLang="en-US"/>
                  </a:p>
                </p:txBody>
              </p:sp>
              <p:sp>
                <p:nvSpPr>
                  <p:cNvPr id="55" name="AutoShape 43">
                    <a:extLst>
                      <a:ext uri="{FF2B5EF4-FFF2-40B4-BE49-F238E27FC236}">
                        <a16:creationId xmlns="" xmlns:a16="http://schemas.microsoft.com/office/drawing/2014/main" id="{24983B45-BD02-4791-AE75-6CD126FED12F}"/>
                      </a:ext>
                    </a:extLst>
                  </p:cNvPr>
                  <p:cNvSpPr>
                    <a:spLocks noChangeArrowheads="1"/>
                  </p:cNvSpPr>
                  <p:nvPr/>
                </p:nvSpPr>
                <p:spPr bwMode="white">
                  <a:xfrm rot="6906312">
                    <a:off x="2161" y="2326"/>
                    <a:ext cx="227" cy="816"/>
                  </a:xfrm>
                  <a:prstGeom prst="moon">
                    <a:avLst>
                      <a:gd name="adj" fmla="val 49773"/>
                    </a:avLst>
                  </a:prstGeom>
                  <a:solidFill>
                    <a:srgbClr val="5F5F5F">
                      <a:alpha val="3922"/>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TW" altLang="en-US"/>
                  </a:p>
                </p:txBody>
              </p:sp>
            </p:grpSp>
            <p:grpSp>
              <p:nvGrpSpPr>
                <p:cNvPr id="47" name="Group 44">
                  <a:extLst>
                    <a:ext uri="{FF2B5EF4-FFF2-40B4-BE49-F238E27FC236}">
                      <a16:creationId xmlns="" xmlns:a16="http://schemas.microsoft.com/office/drawing/2014/main" id="{FC4C5032-CC14-4540-9C49-F496833D191B}"/>
                    </a:ext>
                  </a:extLst>
                </p:cNvPr>
                <p:cNvGrpSpPr>
                  <a:grpSpLocks/>
                </p:cNvGrpSpPr>
                <p:nvPr/>
              </p:nvGrpSpPr>
              <p:grpSpPr bwMode="auto">
                <a:xfrm rot="1353540">
                  <a:off x="2682" y="1111"/>
                  <a:ext cx="743" cy="186"/>
                  <a:chOff x="1565" y="2568"/>
                  <a:chExt cx="1118" cy="279"/>
                </a:xfrm>
              </p:grpSpPr>
              <p:sp>
                <p:nvSpPr>
                  <p:cNvPr id="48" name="AutoShape 45">
                    <a:extLst>
                      <a:ext uri="{FF2B5EF4-FFF2-40B4-BE49-F238E27FC236}">
                        <a16:creationId xmlns="" xmlns:a16="http://schemas.microsoft.com/office/drawing/2014/main" id="{D4FFFA80-EA8C-454A-B64D-392C657C79AE}"/>
                      </a:ext>
                    </a:extLst>
                  </p:cNvPr>
                  <p:cNvSpPr>
                    <a:spLocks noChangeArrowheads="1"/>
                  </p:cNvSpPr>
                  <p:nvPr/>
                </p:nvSpPr>
                <p:spPr bwMode="white">
                  <a:xfrm rot="5263130">
                    <a:off x="1859" y="2274"/>
                    <a:ext cx="227" cy="816"/>
                  </a:xfrm>
                  <a:prstGeom prst="moon">
                    <a:avLst>
                      <a:gd name="adj" fmla="val 49773"/>
                    </a:avLst>
                  </a:prstGeom>
                  <a:solidFill>
                    <a:srgbClr val="5F5F5F">
                      <a:alpha val="3922"/>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TW" altLang="en-US"/>
                  </a:p>
                </p:txBody>
              </p:sp>
              <p:sp>
                <p:nvSpPr>
                  <p:cNvPr id="49" name="AutoShape 46">
                    <a:extLst>
                      <a:ext uri="{FF2B5EF4-FFF2-40B4-BE49-F238E27FC236}">
                        <a16:creationId xmlns="" xmlns:a16="http://schemas.microsoft.com/office/drawing/2014/main" id="{77BAE2F5-8A33-48E0-AB6E-07B4681CC414}"/>
                      </a:ext>
                    </a:extLst>
                  </p:cNvPr>
                  <p:cNvSpPr>
                    <a:spLocks noChangeArrowheads="1"/>
                  </p:cNvSpPr>
                  <p:nvPr/>
                </p:nvSpPr>
                <p:spPr bwMode="white">
                  <a:xfrm rot="6078281">
                    <a:off x="1995" y="2274"/>
                    <a:ext cx="227" cy="816"/>
                  </a:xfrm>
                  <a:prstGeom prst="moon">
                    <a:avLst>
                      <a:gd name="adj" fmla="val 49773"/>
                    </a:avLst>
                  </a:prstGeom>
                  <a:solidFill>
                    <a:srgbClr val="5F5F5F">
                      <a:alpha val="3922"/>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TW" altLang="en-US"/>
                  </a:p>
                </p:txBody>
              </p:sp>
              <p:sp>
                <p:nvSpPr>
                  <p:cNvPr id="50" name="AutoShape 47">
                    <a:extLst>
                      <a:ext uri="{FF2B5EF4-FFF2-40B4-BE49-F238E27FC236}">
                        <a16:creationId xmlns="" xmlns:a16="http://schemas.microsoft.com/office/drawing/2014/main" id="{C23403EF-EB9D-491A-B19E-D1449CDF9F1F}"/>
                      </a:ext>
                    </a:extLst>
                  </p:cNvPr>
                  <p:cNvSpPr>
                    <a:spLocks noChangeArrowheads="1"/>
                  </p:cNvSpPr>
                  <p:nvPr/>
                </p:nvSpPr>
                <p:spPr bwMode="white">
                  <a:xfrm rot="6373927">
                    <a:off x="2071" y="2296"/>
                    <a:ext cx="227" cy="816"/>
                  </a:xfrm>
                  <a:prstGeom prst="moon">
                    <a:avLst>
                      <a:gd name="adj" fmla="val 49773"/>
                    </a:avLst>
                  </a:prstGeom>
                  <a:solidFill>
                    <a:srgbClr val="5F5F5F">
                      <a:alpha val="3922"/>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TW" altLang="en-US"/>
                  </a:p>
                </p:txBody>
              </p:sp>
              <p:sp>
                <p:nvSpPr>
                  <p:cNvPr id="51" name="AutoShape 48">
                    <a:extLst>
                      <a:ext uri="{FF2B5EF4-FFF2-40B4-BE49-F238E27FC236}">
                        <a16:creationId xmlns="" xmlns:a16="http://schemas.microsoft.com/office/drawing/2014/main" id="{FE8B3D92-90B3-411E-8694-BFF90644B32D}"/>
                      </a:ext>
                    </a:extLst>
                  </p:cNvPr>
                  <p:cNvSpPr>
                    <a:spLocks noChangeArrowheads="1"/>
                  </p:cNvSpPr>
                  <p:nvPr/>
                </p:nvSpPr>
                <p:spPr bwMode="white">
                  <a:xfrm rot="6906312">
                    <a:off x="2161" y="2326"/>
                    <a:ext cx="227" cy="816"/>
                  </a:xfrm>
                  <a:prstGeom prst="moon">
                    <a:avLst>
                      <a:gd name="adj" fmla="val 49773"/>
                    </a:avLst>
                  </a:prstGeom>
                  <a:solidFill>
                    <a:srgbClr val="5F5F5F">
                      <a:alpha val="3922"/>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TW" altLang="en-US"/>
                  </a:p>
                </p:txBody>
              </p:sp>
            </p:grpSp>
          </p:grpSp>
          <p:sp>
            <p:nvSpPr>
              <p:cNvPr id="69" name="Text Box 61">
                <a:extLst>
                  <a:ext uri="{FF2B5EF4-FFF2-40B4-BE49-F238E27FC236}">
                    <a16:creationId xmlns="" xmlns:a16="http://schemas.microsoft.com/office/drawing/2014/main" id="{378A56B0-C4A2-4B25-9B63-528558C35500}"/>
                  </a:ext>
                </a:extLst>
              </p:cNvPr>
              <p:cNvSpPr txBox="1">
                <a:spLocks noChangeArrowheads="1"/>
              </p:cNvSpPr>
              <p:nvPr/>
            </p:nvSpPr>
            <p:spPr bwMode="auto">
              <a:xfrm>
                <a:off x="2862217" y="2945006"/>
                <a:ext cx="2906216" cy="23922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lIns="91429" tIns="45715" rIns="91429" bIns="45715">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endParaRPr lang="zh-TW" altLang="en-US" sz="800" b="1" dirty="0">
                  <a:latin typeface="微軟正黑體" pitchFamily="34" charset="-120"/>
                  <a:ea typeface="微軟正黑體" pitchFamily="34" charset="-120"/>
                </a:endParaRPr>
              </a:p>
              <a:p>
                <a:r>
                  <a:rPr lang="zh-TW" altLang="en-US" sz="1400" b="1" dirty="0">
                    <a:solidFill>
                      <a:srgbClr val="7030A0"/>
                    </a:solidFill>
                    <a:latin typeface="微軟正黑體" pitchFamily="34" charset="-120"/>
                    <a:ea typeface="微軟正黑體" pitchFamily="34" charset="-120"/>
                  </a:rPr>
                  <a:t>生涯覺察與試探：</a:t>
                </a:r>
                <a:endParaRPr lang="en-US" altLang="zh-TW" sz="1400" b="1" dirty="0">
                  <a:solidFill>
                    <a:srgbClr val="7030A0"/>
                  </a:solidFill>
                  <a:latin typeface="微軟正黑體" pitchFamily="34" charset="-120"/>
                  <a:ea typeface="微軟正黑體" pitchFamily="34" charset="-120"/>
                </a:endParaRPr>
              </a:p>
              <a:p>
                <a:r>
                  <a:rPr lang="zh-TW" altLang="en-US" sz="1400" b="1" dirty="0">
                    <a:solidFill>
                      <a:srgbClr val="7030A0"/>
                    </a:solidFill>
                    <a:latin typeface="微軟正黑體" pitchFamily="34" charset="-120"/>
                    <a:ea typeface="微軟正黑體" pitchFamily="34" charset="-120"/>
                  </a:rPr>
                  <a:t>認識生涯類群</a:t>
                </a:r>
              </a:p>
              <a:p>
                <a:r>
                  <a:rPr lang="en-US" altLang="zh-TW" sz="1200" dirty="0">
                    <a:solidFill>
                      <a:srgbClr val="000000"/>
                    </a:solidFill>
                    <a:latin typeface="微軟正黑體" pitchFamily="34" charset="-120"/>
                    <a:ea typeface="微軟正黑體" pitchFamily="34" charset="-120"/>
                  </a:rPr>
                  <a:t>1.</a:t>
                </a:r>
                <a:r>
                  <a:rPr lang="zh-TW" altLang="en-US" sz="1200" dirty="0">
                    <a:solidFill>
                      <a:srgbClr val="000000"/>
                    </a:solidFill>
                    <a:latin typeface="微軟正黑體" pitchFamily="34" charset="-120"/>
                    <a:ea typeface="微軟正黑體" pitchFamily="34" charset="-120"/>
                  </a:rPr>
                  <a:t>自然資源、環境、</a:t>
                </a:r>
                <a:endParaRPr lang="en-US" altLang="zh-TW" sz="1200" dirty="0">
                  <a:solidFill>
                    <a:srgbClr val="000000"/>
                  </a:solidFill>
                  <a:latin typeface="微軟正黑體" pitchFamily="34" charset="-120"/>
                  <a:ea typeface="微軟正黑體" pitchFamily="34" charset="-120"/>
                </a:endParaRPr>
              </a:p>
              <a:p>
                <a:r>
                  <a:rPr lang="en-US" altLang="zh-TW" sz="1200" dirty="0">
                    <a:solidFill>
                      <a:srgbClr val="000000"/>
                    </a:solidFill>
                    <a:latin typeface="微軟正黑體" pitchFamily="34" charset="-120"/>
                    <a:ea typeface="微軟正黑體" pitchFamily="34" charset="-120"/>
                  </a:rPr>
                  <a:t>    </a:t>
                </a:r>
                <a:r>
                  <a:rPr lang="zh-TW" altLang="en-US" sz="1200" dirty="0">
                    <a:solidFill>
                      <a:srgbClr val="000000"/>
                    </a:solidFill>
                    <a:latin typeface="微軟正黑體" pitchFamily="34" charset="-120"/>
                    <a:ea typeface="微軟正黑體" pitchFamily="34" charset="-120"/>
                  </a:rPr>
                  <a:t>海事</a:t>
                </a:r>
                <a:endParaRPr lang="en-US" altLang="zh-TW" sz="1200" dirty="0">
                  <a:solidFill>
                    <a:srgbClr val="000000"/>
                  </a:solidFill>
                  <a:latin typeface="微軟正黑體" pitchFamily="34" charset="-120"/>
                  <a:ea typeface="微軟正黑體" pitchFamily="34" charset="-120"/>
                </a:endParaRPr>
              </a:p>
              <a:p>
                <a:r>
                  <a:rPr lang="en-US" altLang="zh-TW" sz="1200" dirty="0">
                    <a:solidFill>
                      <a:srgbClr val="000000"/>
                    </a:solidFill>
                    <a:latin typeface="微軟正黑體" pitchFamily="34" charset="-120"/>
                    <a:ea typeface="微軟正黑體" pitchFamily="34" charset="-120"/>
                  </a:rPr>
                  <a:t>2.</a:t>
                </a:r>
                <a:r>
                  <a:rPr lang="zh-TW" altLang="en-US" sz="1200" dirty="0">
                    <a:solidFill>
                      <a:srgbClr val="000000"/>
                    </a:solidFill>
                    <a:latin typeface="微軟正黑體" pitchFamily="34" charset="-120"/>
                    <a:ea typeface="微軟正黑體" pitchFamily="34" charset="-120"/>
                  </a:rPr>
                  <a:t>營造業、製造業</a:t>
                </a:r>
              </a:p>
              <a:p>
                <a:r>
                  <a:rPr lang="en-US" altLang="zh-TW" sz="1200" dirty="0">
                    <a:solidFill>
                      <a:srgbClr val="000000"/>
                    </a:solidFill>
                    <a:latin typeface="微軟正黑體" pitchFamily="34" charset="-120"/>
                    <a:ea typeface="微軟正黑體" pitchFamily="34" charset="-120"/>
                  </a:rPr>
                  <a:t>3.</a:t>
                </a:r>
                <a:r>
                  <a:rPr lang="zh-TW" altLang="en-US" sz="1200" dirty="0">
                    <a:solidFill>
                      <a:srgbClr val="000000"/>
                    </a:solidFill>
                    <a:latin typeface="微軟正黑體" pitchFamily="34" charset="-120"/>
                    <a:ea typeface="微軟正黑體" pitchFamily="34" charset="-120"/>
                  </a:rPr>
                  <a:t>個人服務</a:t>
                </a:r>
              </a:p>
              <a:p>
                <a:r>
                  <a:rPr lang="en-US" altLang="zh-TW" sz="1200" dirty="0">
                    <a:solidFill>
                      <a:srgbClr val="000000"/>
                    </a:solidFill>
                    <a:latin typeface="微軟正黑體" pitchFamily="34" charset="-120"/>
                    <a:ea typeface="微軟正黑體" pitchFamily="34" charset="-120"/>
                  </a:rPr>
                  <a:t>4.</a:t>
                </a:r>
                <a:r>
                  <a:rPr lang="zh-TW" altLang="en-US" sz="1200" dirty="0">
                    <a:solidFill>
                      <a:srgbClr val="000000"/>
                    </a:solidFill>
                    <a:latin typeface="微軟正黑體" pitchFamily="34" charset="-120"/>
                    <a:ea typeface="微軟正黑體" pitchFamily="34" charset="-120"/>
                  </a:rPr>
                  <a:t>社會服務</a:t>
                </a:r>
              </a:p>
              <a:p>
                <a:r>
                  <a:rPr lang="en-US" altLang="zh-TW" sz="1200" dirty="0">
                    <a:solidFill>
                      <a:srgbClr val="000000"/>
                    </a:solidFill>
                    <a:latin typeface="微軟正黑體" pitchFamily="34" charset="-120"/>
                    <a:ea typeface="微軟正黑體" pitchFamily="34" charset="-120"/>
                  </a:rPr>
                  <a:t>5.</a:t>
                </a:r>
                <a:r>
                  <a:rPr lang="zh-TW" altLang="en-US" sz="1200" dirty="0">
                    <a:solidFill>
                      <a:srgbClr val="000000"/>
                    </a:solidFill>
                    <a:latin typeface="微軟正黑體" pitchFamily="34" charset="-120"/>
                    <a:ea typeface="微軟正黑體" pitchFamily="34" charset="-120"/>
                  </a:rPr>
                  <a:t>工商服務</a:t>
                </a:r>
              </a:p>
              <a:p>
                <a:r>
                  <a:rPr lang="en-US" altLang="zh-TW" sz="1200" dirty="0">
                    <a:solidFill>
                      <a:srgbClr val="000000"/>
                    </a:solidFill>
                    <a:latin typeface="微軟正黑體" pitchFamily="34" charset="-120"/>
                    <a:ea typeface="微軟正黑體" pitchFamily="34" charset="-120"/>
                  </a:rPr>
                  <a:t>6.</a:t>
                </a:r>
                <a:r>
                  <a:rPr lang="zh-TW" altLang="en-US" sz="1200" dirty="0">
                    <a:solidFill>
                      <a:srgbClr val="000000"/>
                    </a:solidFill>
                    <a:latin typeface="微軟正黑體" pitchFamily="34" charset="-120"/>
                    <a:ea typeface="微軟正黑體" pitchFamily="34" charset="-120"/>
                  </a:rPr>
                  <a:t>新興及熱門行業</a:t>
                </a:r>
              </a:p>
            </p:txBody>
          </p:sp>
        </p:grpSp>
      </p:grpSp>
      <p:sp>
        <p:nvSpPr>
          <p:cNvPr id="33" name="Text Box 26">
            <a:extLst>
              <a:ext uri="{FF2B5EF4-FFF2-40B4-BE49-F238E27FC236}">
                <a16:creationId xmlns="" xmlns:a16="http://schemas.microsoft.com/office/drawing/2014/main" id="{6C07560C-F9DD-4D01-A992-D83B8EE70E62}"/>
              </a:ext>
            </a:extLst>
          </p:cNvPr>
          <p:cNvSpPr txBox="1">
            <a:spLocks noChangeArrowheads="1"/>
          </p:cNvSpPr>
          <p:nvPr/>
        </p:nvSpPr>
        <p:spPr bwMode="black">
          <a:xfrm>
            <a:off x="934882" y="3180504"/>
            <a:ext cx="1717181" cy="12618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120650" indent="-12065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zh-TW" altLang="en-US" sz="1400" dirty="0">
                <a:latin typeface="微軟正黑體" pitchFamily="34" charset="-120"/>
                <a:ea typeface="微軟正黑體" pitchFamily="34" charset="-120"/>
              </a:rPr>
              <a:t> </a:t>
            </a:r>
            <a:r>
              <a:rPr lang="zh-TW" altLang="en-US" sz="1400" b="1" dirty="0">
                <a:solidFill>
                  <a:srgbClr val="7030A0"/>
                </a:solidFill>
                <a:latin typeface="微軟正黑體" pitchFamily="34" charset="-120"/>
                <a:ea typeface="微軟正黑體" pitchFamily="34" charset="-120"/>
              </a:rPr>
              <a:t>自我察覺與探索：</a:t>
            </a:r>
            <a:endParaRPr lang="en-US" altLang="zh-TW" sz="1400" b="1" dirty="0">
              <a:solidFill>
                <a:srgbClr val="7030A0"/>
              </a:solidFill>
              <a:latin typeface="微軟正黑體" pitchFamily="34" charset="-120"/>
              <a:ea typeface="微軟正黑體" pitchFamily="34" charset="-120"/>
            </a:endParaRPr>
          </a:p>
          <a:p>
            <a:r>
              <a:rPr lang="en-US" altLang="zh-TW" sz="1400" b="1" dirty="0">
                <a:solidFill>
                  <a:srgbClr val="7030A0"/>
                </a:solidFill>
                <a:latin typeface="微軟正黑體" pitchFamily="34" charset="-120"/>
                <a:ea typeface="微軟正黑體" pitchFamily="34" charset="-120"/>
              </a:rPr>
              <a:t> </a:t>
            </a:r>
            <a:r>
              <a:rPr lang="zh-TW" altLang="en-US" sz="1400" b="1" dirty="0">
                <a:solidFill>
                  <a:srgbClr val="7030A0"/>
                </a:solidFill>
                <a:latin typeface="微軟正黑體" pitchFamily="34" charset="-120"/>
                <a:ea typeface="微軟正黑體" pitchFamily="34" charset="-120"/>
              </a:rPr>
              <a:t>產業初探</a:t>
            </a:r>
          </a:p>
          <a:p>
            <a:r>
              <a:rPr lang="en-US" altLang="zh-TW" sz="1200" dirty="0">
                <a:solidFill>
                  <a:srgbClr val="000000"/>
                </a:solidFill>
                <a:latin typeface="微軟正黑體" pitchFamily="34" charset="-120"/>
                <a:ea typeface="微軟正黑體" pitchFamily="34" charset="-120"/>
              </a:rPr>
              <a:t>1.</a:t>
            </a:r>
            <a:r>
              <a:rPr lang="zh-TW" altLang="en-US" sz="1200" dirty="0">
                <a:solidFill>
                  <a:srgbClr val="000000"/>
                </a:solidFill>
                <a:latin typeface="微軟正黑體" pitchFamily="34" charset="-120"/>
                <a:ea typeface="微軟正黑體" pitchFamily="34" charset="-120"/>
              </a:rPr>
              <a:t>能力、性向、</a:t>
            </a:r>
          </a:p>
          <a:p>
            <a:r>
              <a:rPr lang="zh-TW" altLang="en-US" sz="1200" dirty="0">
                <a:solidFill>
                  <a:srgbClr val="000000"/>
                </a:solidFill>
                <a:latin typeface="微軟正黑體" pitchFamily="34" charset="-120"/>
                <a:ea typeface="微軟正黑體" pitchFamily="34" charset="-120"/>
              </a:rPr>
              <a:t>  興趣、價值觀</a:t>
            </a:r>
            <a:endParaRPr lang="en-US" altLang="zh-TW" sz="1200" dirty="0">
              <a:solidFill>
                <a:srgbClr val="000000"/>
              </a:solidFill>
              <a:latin typeface="微軟正黑體" pitchFamily="34" charset="-120"/>
              <a:ea typeface="微軟正黑體" pitchFamily="34" charset="-120"/>
            </a:endParaRPr>
          </a:p>
          <a:p>
            <a:r>
              <a:rPr lang="en-US" altLang="zh-TW" sz="1200" dirty="0">
                <a:solidFill>
                  <a:srgbClr val="000000"/>
                </a:solidFill>
                <a:latin typeface="微軟正黑體" pitchFamily="34" charset="-120"/>
                <a:ea typeface="微軟正黑體" pitchFamily="34" charset="-120"/>
              </a:rPr>
              <a:t>2.</a:t>
            </a:r>
            <a:r>
              <a:rPr lang="zh-TW" altLang="en-US" sz="1200" dirty="0">
                <a:solidFill>
                  <a:srgbClr val="000000"/>
                </a:solidFill>
                <a:latin typeface="微軟正黑體" pitchFamily="34" charset="-120"/>
                <a:ea typeface="微軟正黑體" pitchFamily="34" charset="-120"/>
              </a:rPr>
              <a:t>農、工、服務、</a:t>
            </a:r>
            <a:endParaRPr lang="en-US" altLang="zh-TW" sz="1200" dirty="0">
              <a:solidFill>
                <a:srgbClr val="000000"/>
              </a:solidFill>
              <a:latin typeface="微軟正黑體" pitchFamily="34" charset="-120"/>
              <a:ea typeface="微軟正黑體" pitchFamily="34" charset="-120"/>
            </a:endParaRPr>
          </a:p>
          <a:p>
            <a:r>
              <a:rPr lang="en-US" altLang="zh-TW" sz="1200" dirty="0">
                <a:solidFill>
                  <a:srgbClr val="000000"/>
                </a:solidFill>
                <a:latin typeface="微軟正黑體" pitchFamily="34" charset="-120"/>
                <a:ea typeface="微軟正黑體" pitchFamily="34" charset="-120"/>
              </a:rPr>
              <a:t>  </a:t>
            </a:r>
            <a:r>
              <a:rPr lang="zh-TW" altLang="en-US" sz="1200" dirty="0">
                <a:solidFill>
                  <a:srgbClr val="000000"/>
                </a:solidFill>
                <a:latin typeface="微軟正黑體" pitchFamily="34" charset="-120"/>
                <a:ea typeface="微軟正黑體" pitchFamily="34" charset="-120"/>
              </a:rPr>
              <a:t>知識產業</a:t>
            </a:r>
          </a:p>
        </p:txBody>
      </p:sp>
      <p:sp>
        <p:nvSpPr>
          <p:cNvPr id="72" name="文本框 8">
            <a:extLst>
              <a:ext uri="{FF2B5EF4-FFF2-40B4-BE49-F238E27FC236}">
                <a16:creationId xmlns="" xmlns:a16="http://schemas.microsoft.com/office/drawing/2014/main" id="{F7FC059B-EE57-4107-9FBB-3DA03A0BC404}"/>
              </a:ext>
            </a:extLst>
          </p:cNvPr>
          <p:cNvSpPr txBox="1"/>
          <p:nvPr/>
        </p:nvSpPr>
        <p:spPr>
          <a:xfrm>
            <a:off x="161927" y="-130258"/>
            <a:ext cx="1024700" cy="1938992"/>
          </a:xfrm>
          <a:prstGeom prst="rect">
            <a:avLst/>
          </a:prstGeom>
          <a:noFill/>
        </p:spPr>
        <p:txBody>
          <a:bodyPr wrap="square" rtlCol="0">
            <a:spAutoFit/>
          </a:bodyPr>
          <a:lstStyle/>
          <a:p>
            <a:r>
              <a:rPr lang="zh-CN" altLang="en-US" sz="12000" b="1" dirty="0">
                <a:solidFill>
                  <a:schemeClr val="accent2">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a:t>
            </a:r>
            <a:endParaRPr lang="zh-CN" altLang="en-US" sz="12000" b="1" spc="-300" dirty="0">
              <a:solidFill>
                <a:schemeClr val="accent2">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75" name="Shape 203">
            <a:extLst>
              <a:ext uri="{FF2B5EF4-FFF2-40B4-BE49-F238E27FC236}">
                <a16:creationId xmlns="" xmlns:a16="http://schemas.microsoft.com/office/drawing/2014/main" id="{061468E0-905D-4EF8-9EDF-9B17ADDB38FE}"/>
              </a:ext>
            </a:extLst>
          </p:cNvPr>
          <p:cNvSpPr txBox="1">
            <a:spLocks/>
          </p:cNvSpPr>
          <p:nvPr/>
        </p:nvSpPr>
        <p:spPr>
          <a:xfrm>
            <a:off x="934924" y="105465"/>
            <a:ext cx="6624736" cy="936104"/>
          </a:xfrm>
          <a:prstGeom prst="rect">
            <a:avLst/>
          </a:prstGeom>
          <a:noFill/>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r>
              <a:rPr lang="zh-TW" altLang="en-US" sz="30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生涯發展教育內涵與推動</a:t>
            </a:r>
            <a:r>
              <a:rPr lang="en-US" altLang="zh-TW" sz="22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-11</a:t>
            </a:r>
            <a:endParaRPr lang="en" sz="22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Tree>
    <p:extLst>
      <p:ext uri="{BB962C8B-B14F-4D97-AF65-F5344CB8AC3E}">
        <p14:creationId xmlns:p14="http://schemas.microsoft.com/office/powerpoint/2010/main" xmlns="" val="3324965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圖片 7">
            <a:extLst>
              <a:ext uri="{FF2B5EF4-FFF2-40B4-BE49-F238E27FC236}">
                <a16:creationId xmlns="" xmlns:a16="http://schemas.microsoft.com/office/drawing/2014/main" id="{1116A024-874A-4A70-9B8F-489C7B6D13AA}"/>
              </a:ext>
            </a:extLst>
          </p:cNvPr>
          <p:cNvPicPr>
            <a:picLocks noChangeAspect="1"/>
          </p:cNvPicPr>
          <p:nvPr/>
        </p:nvPicPr>
        <p:blipFill>
          <a:blip r:embed="rId2">
            <a:duotone>
              <a:schemeClr val="accent4">
                <a:shade val="45000"/>
                <a:satMod val="135000"/>
              </a:schemeClr>
              <a:prstClr val="white"/>
            </a:duotone>
            <a:extLst>
              <a:ext uri="{BEBA8EAE-BF5A-486C-A8C5-ECC9F3942E4B}">
                <a14:imgProps xmlns:a14="http://schemas.microsoft.com/office/drawing/2010/main" xmlns="">
                  <a14:imgLayer r:embed="rId3">
                    <a14:imgEffect>
                      <a14:sharpenSoften amount="-58000"/>
                    </a14:imgEffect>
                    <a14:imgEffect>
                      <a14:colorTemperature colorTemp="7818"/>
                    </a14:imgEffect>
                    <a14:imgEffect>
                      <a14:brightnessContrast bright="12000" contrast="-33000"/>
                    </a14:imgEffect>
                  </a14:imgLayer>
                </a14:imgProps>
              </a:ext>
              <a:ext uri="{28A0092B-C50C-407E-A947-70E740481C1C}">
                <a14:useLocalDpi xmlns:a14="http://schemas.microsoft.com/office/drawing/2010/main" xmlns="" val="0"/>
              </a:ext>
            </a:extLst>
          </a:blip>
          <a:stretch>
            <a:fillRect/>
          </a:stretch>
        </p:blipFill>
        <p:spPr>
          <a:xfrm rot="5400000">
            <a:off x="857248" y="-857249"/>
            <a:ext cx="5143501" cy="6858000"/>
          </a:xfrm>
          <a:prstGeom prst="rect">
            <a:avLst/>
          </a:prstGeom>
        </p:spPr>
      </p:pic>
      <p:graphicFrame>
        <p:nvGraphicFramePr>
          <p:cNvPr id="6" name="表格 5">
            <a:extLst>
              <a:ext uri="{FF2B5EF4-FFF2-40B4-BE49-F238E27FC236}">
                <a16:creationId xmlns="" xmlns:a16="http://schemas.microsoft.com/office/drawing/2014/main" id="{7C6C83FB-1AAA-488A-8F19-C4B704E1B424}"/>
              </a:ext>
            </a:extLst>
          </p:cNvPr>
          <p:cNvGraphicFramePr>
            <a:graphicFrameLocks noGrp="1"/>
          </p:cNvGraphicFramePr>
          <p:nvPr>
            <p:extLst>
              <p:ext uri="{D42A27DB-BD31-4B8C-83A1-F6EECF244321}">
                <p14:modId xmlns:p14="http://schemas.microsoft.com/office/powerpoint/2010/main" xmlns="" val="1984096903"/>
              </p:ext>
            </p:extLst>
          </p:nvPr>
        </p:nvGraphicFramePr>
        <p:xfrm>
          <a:off x="282420" y="1301747"/>
          <a:ext cx="6335033" cy="3683000"/>
        </p:xfrm>
        <a:graphic>
          <a:graphicData uri="http://schemas.openxmlformats.org/drawingml/2006/table">
            <a:tbl>
              <a:tblPr/>
              <a:tblGrid>
                <a:gridCol w="978740">
                  <a:extLst>
                    <a:ext uri="{9D8B030D-6E8A-4147-A177-3AD203B41FA5}">
                      <a16:colId xmlns="" xmlns:a16="http://schemas.microsoft.com/office/drawing/2014/main" val="20000"/>
                    </a:ext>
                  </a:extLst>
                </a:gridCol>
                <a:gridCol w="4204572">
                  <a:extLst>
                    <a:ext uri="{9D8B030D-6E8A-4147-A177-3AD203B41FA5}">
                      <a16:colId xmlns="" xmlns:a16="http://schemas.microsoft.com/office/drawing/2014/main" val="20001"/>
                    </a:ext>
                  </a:extLst>
                </a:gridCol>
                <a:gridCol w="1151721">
                  <a:extLst>
                    <a:ext uri="{9D8B030D-6E8A-4147-A177-3AD203B41FA5}">
                      <a16:colId xmlns="" xmlns:a16="http://schemas.microsoft.com/office/drawing/2014/main" val="20002"/>
                    </a:ext>
                  </a:extLst>
                </a:gridCol>
              </a:tblGrid>
              <a:tr h="308893">
                <a:tc>
                  <a:txBody>
                    <a:bodyPr/>
                    <a:lstStyle/>
                    <a:p>
                      <a:pPr algn="ctr">
                        <a:lnSpc>
                          <a:spcPts val="2600"/>
                        </a:lnSpc>
                        <a:spcAft>
                          <a:spcPts val="0"/>
                        </a:spcAft>
                      </a:pPr>
                      <a:r>
                        <a:rPr lang="zh-TW" sz="1200" b="1" kern="100" dirty="0">
                          <a:solidFill>
                            <a:schemeClr val="tx1"/>
                          </a:solidFill>
                          <a:latin typeface="微軟正黑體" pitchFamily="34" charset="-120"/>
                          <a:ea typeface="微軟正黑體" pitchFamily="34" charset="-120"/>
                        </a:rPr>
                        <a:t>開會時間</a:t>
                      </a:r>
                    </a:p>
                  </a:txBody>
                  <a:tcPr marL="66502" marR="6650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EF"/>
                    </a:solidFill>
                  </a:tcPr>
                </a:tc>
                <a:tc>
                  <a:txBody>
                    <a:bodyPr/>
                    <a:lstStyle/>
                    <a:p>
                      <a:pPr algn="ctr">
                        <a:lnSpc>
                          <a:spcPts val="2600"/>
                        </a:lnSpc>
                        <a:spcAft>
                          <a:spcPts val="0"/>
                        </a:spcAft>
                      </a:pPr>
                      <a:r>
                        <a:rPr lang="zh-TW" sz="1200" b="1" kern="100" dirty="0">
                          <a:solidFill>
                            <a:schemeClr val="tx1"/>
                          </a:solidFill>
                          <a:latin typeface="微軟正黑體" pitchFamily="34" charset="-120"/>
                          <a:ea typeface="微軟正黑體" pitchFamily="34" charset="-120"/>
                        </a:rPr>
                        <a:t>建議議題</a:t>
                      </a: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EF"/>
                    </a:solidFill>
                  </a:tcPr>
                </a:tc>
                <a:tc>
                  <a:txBody>
                    <a:bodyPr/>
                    <a:lstStyle/>
                    <a:p>
                      <a:pPr algn="ctr">
                        <a:lnSpc>
                          <a:spcPts val="2600"/>
                        </a:lnSpc>
                        <a:spcAft>
                          <a:spcPts val="0"/>
                        </a:spcAft>
                      </a:pPr>
                      <a:r>
                        <a:rPr lang="zh-TW" sz="1200" b="1" kern="100" dirty="0">
                          <a:solidFill>
                            <a:schemeClr val="tx1"/>
                          </a:solidFill>
                          <a:latin typeface="微軟正黑體" pitchFamily="34" charset="-120"/>
                          <a:ea typeface="微軟正黑體" pitchFamily="34" charset="-120"/>
                        </a:rPr>
                        <a:t>備註</a:t>
                      </a:r>
                    </a:p>
                  </a:txBody>
                  <a:tcPr marL="66502" marR="6650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EF"/>
                    </a:solidFill>
                  </a:tcPr>
                </a:tc>
                <a:extLst>
                  <a:ext uri="{0D108BD9-81ED-4DB2-BD59-A6C34878D82A}">
                    <a16:rowId xmlns="" xmlns:a16="http://schemas.microsoft.com/office/drawing/2014/main" val="10000"/>
                  </a:ext>
                </a:extLst>
              </a:tr>
              <a:tr h="903256">
                <a:tc>
                  <a:txBody>
                    <a:bodyPr/>
                    <a:lstStyle/>
                    <a:p>
                      <a:pPr>
                        <a:lnSpc>
                          <a:spcPts val="2400"/>
                        </a:lnSpc>
                        <a:spcAft>
                          <a:spcPts val="0"/>
                        </a:spcAft>
                      </a:pPr>
                      <a:r>
                        <a:rPr lang="zh-TW" sz="1200" kern="100" dirty="0">
                          <a:solidFill>
                            <a:srgbClr val="000000"/>
                          </a:solidFill>
                          <a:latin typeface="微軟正黑體" pitchFamily="34" charset="-120"/>
                          <a:ea typeface="微軟正黑體" pitchFamily="34" charset="-120"/>
                        </a:rPr>
                        <a:t>第</a:t>
                      </a:r>
                      <a:r>
                        <a:rPr lang="en-US" sz="1200" kern="100" dirty="0">
                          <a:solidFill>
                            <a:srgbClr val="000000"/>
                          </a:solidFill>
                          <a:latin typeface="微軟正黑體" pitchFamily="34" charset="-120"/>
                          <a:ea typeface="微軟正黑體" pitchFamily="34" charset="-120"/>
                        </a:rPr>
                        <a:t>1</a:t>
                      </a:r>
                      <a:r>
                        <a:rPr lang="zh-TW" sz="1200" kern="100" dirty="0">
                          <a:solidFill>
                            <a:srgbClr val="000000"/>
                          </a:solidFill>
                          <a:latin typeface="微軟正黑體" pitchFamily="34" charset="-120"/>
                          <a:ea typeface="微軟正黑體" pitchFamily="34" charset="-120"/>
                        </a:rPr>
                        <a:t>學期期初（約</a:t>
                      </a:r>
                      <a:r>
                        <a:rPr lang="en-US" sz="1200" kern="100" dirty="0" smtClean="0">
                          <a:solidFill>
                            <a:srgbClr val="000000"/>
                          </a:solidFill>
                          <a:latin typeface="微軟正黑體" pitchFamily="34" charset="-120"/>
                          <a:ea typeface="微軟正黑體" pitchFamily="34" charset="-120"/>
                        </a:rPr>
                        <a:t>8</a:t>
                      </a:r>
                      <a:r>
                        <a:rPr lang="zh-TW" altLang="en-US" sz="1200" kern="100" dirty="0" smtClean="0">
                          <a:solidFill>
                            <a:srgbClr val="000000"/>
                          </a:solidFill>
                          <a:latin typeface="微軟正黑體" pitchFamily="34" charset="-120"/>
                          <a:ea typeface="微軟正黑體" pitchFamily="34" charset="-120"/>
                        </a:rPr>
                        <a:t>、</a:t>
                      </a:r>
                      <a:r>
                        <a:rPr lang="en-US" altLang="zh-TW" sz="1200" kern="100" dirty="0" smtClean="0">
                          <a:solidFill>
                            <a:srgbClr val="000000"/>
                          </a:solidFill>
                          <a:latin typeface="微軟正黑體" pitchFamily="34" charset="-120"/>
                          <a:ea typeface="微軟正黑體" pitchFamily="34" charset="-120"/>
                        </a:rPr>
                        <a:t>9</a:t>
                      </a:r>
                      <a:r>
                        <a:rPr lang="zh-TW" sz="1200" kern="100" dirty="0" smtClean="0">
                          <a:solidFill>
                            <a:srgbClr val="000000"/>
                          </a:solidFill>
                          <a:latin typeface="微軟正黑體" pitchFamily="34" charset="-120"/>
                          <a:ea typeface="微軟正黑體" pitchFamily="34" charset="-120"/>
                        </a:rPr>
                        <a:t>月</a:t>
                      </a:r>
                      <a:r>
                        <a:rPr lang="zh-TW" sz="1200" kern="100" dirty="0">
                          <a:solidFill>
                            <a:srgbClr val="000000"/>
                          </a:solidFill>
                          <a:latin typeface="微軟正黑體" pitchFamily="34" charset="-120"/>
                          <a:ea typeface="微軟正黑體" pitchFamily="34" charset="-120"/>
                        </a:rPr>
                        <a:t>）</a:t>
                      </a:r>
                    </a:p>
                  </a:txBody>
                  <a:tcPr marL="66502" marR="6650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42900" lvl="0" indent="-342900">
                        <a:lnSpc>
                          <a:spcPts val="2400"/>
                        </a:lnSpc>
                        <a:spcAft>
                          <a:spcPts val="0"/>
                        </a:spcAft>
                        <a:buFont typeface="+mj-lt"/>
                        <a:buAutoNum type="arabicPeriod"/>
                      </a:pPr>
                      <a:r>
                        <a:rPr lang="zh-TW" sz="1200" kern="100" dirty="0">
                          <a:solidFill>
                            <a:srgbClr val="000000"/>
                          </a:solidFill>
                          <a:latin typeface="微軟正黑體" pitchFamily="34" charset="-120"/>
                          <a:ea typeface="微軟正黑體" pitchFamily="34" charset="-120"/>
                          <a:cs typeface="Times New Roman"/>
                        </a:rPr>
                        <a:t>當學年度生涯發展教育實施計畫研議</a:t>
                      </a:r>
                      <a:endParaRPr lang="zh-TW" sz="1200" b="1" u="none" kern="1200" dirty="0">
                        <a:solidFill>
                          <a:srgbClr val="EA6E36"/>
                        </a:solidFill>
                        <a:latin typeface="微軟正黑體" pitchFamily="34" charset="-120"/>
                        <a:ea typeface="微軟正黑體" pitchFamily="34" charset="-120"/>
                        <a:cs typeface="+mn-cs"/>
                      </a:endParaRPr>
                    </a:p>
                    <a:p>
                      <a:pPr marL="342900" lvl="0" indent="-342900">
                        <a:lnSpc>
                          <a:spcPts val="2400"/>
                        </a:lnSpc>
                        <a:spcAft>
                          <a:spcPts val="0"/>
                        </a:spcAft>
                        <a:buFont typeface="+mj-lt"/>
                        <a:buAutoNum type="arabicPeriod"/>
                      </a:pPr>
                      <a:r>
                        <a:rPr lang="zh-TW" sz="1200" kern="100" dirty="0">
                          <a:solidFill>
                            <a:srgbClr val="000000"/>
                          </a:solidFill>
                          <a:latin typeface="微軟正黑體" pitchFamily="34" charset="-120"/>
                          <a:ea typeface="微軟正黑體" pitchFamily="34" charset="-120"/>
                          <a:cs typeface="Times New Roman"/>
                        </a:rPr>
                        <a:t>第</a:t>
                      </a:r>
                      <a:r>
                        <a:rPr lang="en-US" sz="1200" kern="100" dirty="0">
                          <a:solidFill>
                            <a:srgbClr val="000000"/>
                          </a:solidFill>
                          <a:latin typeface="微軟正黑體" pitchFamily="34" charset="-120"/>
                          <a:ea typeface="微軟正黑體" pitchFamily="34" charset="-120"/>
                          <a:cs typeface="Times New Roman"/>
                        </a:rPr>
                        <a:t>1</a:t>
                      </a:r>
                      <a:r>
                        <a:rPr lang="zh-TW" sz="1200" kern="100" dirty="0">
                          <a:solidFill>
                            <a:srgbClr val="000000"/>
                          </a:solidFill>
                          <a:latin typeface="微軟正黑體" pitchFamily="34" charset="-120"/>
                          <a:ea typeface="微軟正黑體" pitchFamily="34" charset="-120"/>
                          <a:cs typeface="Times New Roman"/>
                        </a:rPr>
                        <a:t>學期生涯發展課程及活動規劃討論</a:t>
                      </a:r>
                    </a:p>
                    <a:p>
                      <a:pPr marL="342900" lvl="0" indent="-342900">
                        <a:lnSpc>
                          <a:spcPts val="2400"/>
                        </a:lnSpc>
                        <a:spcAft>
                          <a:spcPts val="0"/>
                        </a:spcAft>
                        <a:buFont typeface="+mj-lt"/>
                        <a:buAutoNum type="arabicPeriod"/>
                      </a:pPr>
                      <a:r>
                        <a:rPr lang="zh-TW" sz="1200" kern="100" dirty="0">
                          <a:solidFill>
                            <a:srgbClr val="000000"/>
                          </a:solidFill>
                          <a:latin typeface="微軟正黑體" pitchFamily="34" charset="-120"/>
                          <a:ea typeface="微軟正黑體" pitchFamily="34" charset="-120"/>
                          <a:cs typeface="Times New Roman"/>
                        </a:rPr>
                        <a:t>其他生涯發展教育（含：學生適性輔導）相關議題研討</a:t>
                      </a: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ts val="2600"/>
                        </a:lnSpc>
                        <a:spcAft>
                          <a:spcPts val="0"/>
                        </a:spcAft>
                      </a:pPr>
                      <a:endParaRPr lang="zh-TW" sz="1200" kern="100">
                        <a:solidFill>
                          <a:srgbClr val="000000"/>
                        </a:solidFill>
                        <a:latin typeface="微軟正黑體" pitchFamily="34" charset="-120"/>
                        <a:ea typeface="微軟正黑體" pitchFamily="34" charset="-120"/>
                      </a:endParaRPr>
                    </a:p>
                  </a:txBody>
                  <a:tcPr marL="66502" marR="6650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590835">
                <a:tc>
                  <a:txBody>
                    <a:bodyPr/>
                    <a:lstStyle/>
                    <a:p>
                      <a:pPr>
                        <a:lnSpc>
                          <a:spcPts val="2400"/>
                        </a:lnSpc>
                        <a:spcAft>
                          <a:spcPts val="0"/>
                        </a:spcAft>
                      </a:pPr>
                      <a:r>
                        <a:rPr lang="zh-TW" sz="1200" kern="100">
                          <a:solidFill>
                            <a:srgbClr val="000000"/>
                          </a:solidFill>
                          <a:latin typeface="微軟正黑體" pitchFamily="34" charset="-120"/>
                          <a:ea typeface="微軟正黑體" pitchFamily="34" charset="-120"/>
                        </a:rPr>
                        <a:t>第</a:t>
                      </a:r>
                      <a:r>
                        <a:rPr lang="en-US" sz="1200" kern="100">
                          <a:solidFill>
                            <a:srgbClr val="000000"/>
                          </a:solidFill>
                          <a:latin typeface="微軟正黑體" pitchFamily="34" charset="-120"/>
                          <a:ea typeface="微軟正黑體" pitchFamily="34" charset="-120"/>
                        </a:rPr>
                        <a:t>1</a:t>
                      </a:r>
                      <a:r>
                        <a:rPr lang="zh-TW" sz="1200" kern="100">
                          <a:solidFill>
                            <a:srgbClr val="000000"/>
                          </a:solidFill>
                          <a:latin typeface="微軟正黑體" pitchFamily="34" charset="-120"/>
                          <a:ea typeface="微軟正黑體" pitchFamily="34" charset="-120"/>
                        </a:rPr>
                        <a:t>學期期末（約</a:t>
                      </a:r>
                      <a:r>
                        <a:rPr lang="en-US" sz="1200" kern="100">
                          <a:solidFill>
                            <a:srgbClr val="000000"/>
                          </a:solidFill>
                          <a:latin typeface="微軟正黑體" pitchFamily="34" charset="-120"/>
                          <a:ea typeface="微軟正黑體" pitchFamily="34" charset="-120"/>
                        </a:rPr>
                        <a:t>1</a:t>
                      </a:r>
                      <a:r>
                        <a:rPr lang="zh-TW" sz="1200" kern="100">
                          <a:solidFill>
                            <a:srgbClr val="000000"/>
                          </a:solidFill>
                          <a:latin typeface="微軟正黑體" pitchFamily="34" charset="-120"/>
                          <a:ea typeface="微軟正黑體" pitchFamily="34" charset="-120"/>
                        </a:rPr>
                        <a:t>月）</a:t>
                      </a:r>
                    </a:p>
                  </a:txBody>
                  <a:tcPr marL="66502" marR="6650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42900" lvl="0" indent="-342900">
                        <a:lnSpc>
                          <a:spcPts val="2400"/>
                        </a:lnSpc>
                        <a:spcAft>
                          <a:spcPts val="0"/>
                        </a:spcAft>
                        <a:buFont typeface="+mj-lt"/>
                        <a:buAutoNum type="arabicPeriod"/>
                      </a:pPr>
                      <a:r>
                        <a:rPr lang="zh-TW" sz="1200" kern="100" dirty="0">
                          <a:solidFill>
                            <a:srgbClr val="000000"/>
                          </a:solidFill>
                          <a:latin typeface="微軟正黑體" pitchFamily="34" charset="-120"/>
                          <a:ea typeface="微軟正黑體" pitchFamily="34" charset="-120"/>
                          <a:cs typeface="Times New Roman"/>
                        </a:rPr>
                        <a:t>第</a:t>
                      </a:r>
                      <a:r>
                        <a:rPr lang="en-US" sz="1200" kern="100" dirty="0">
                          <a:solidFill>
                            <a:srgbClr val="000000"/>
                          </a:solidFill>
                          <a:latin typeface="微軟正黑體" pitchFamily="34" charset="-120"/>
                          <a:ea typeface="微軟正黑體" pitchFamily="34" charset="-120"/>
                          <a:cs typeface="Times New Roman"/>
                        </a:rPr>
                        <a:t>1</a:t>
                      </a:r>
                      <a:r>
                        <a:rPr lang="zh-TW" sz="1200" kern="100" dirty="0">
                          <a:solidFill>
                            <a:srgbClr val="000000"/>
                          </a:solidFill>
                          <a:latin typeface="微軟正黑體" pitchFamily="34" charset="-120"/>
                          <a:ea typeface="微軟正黑體" pitchFamily="34" charset="-120"/>
                          <a:cs typeface="Times New Roman"/>
                        </a:rPr>
                        <a:t>學期生涯發展教育實施成效檢討</a:t>
                      </a:r>
                    </a:p>
                    <a:p>
                      <a:pPr marL="342900" lvl="0" indent="-342900">
                        <a:lnSpc>
                          <a:spcPts val="2400"/>
                        </a:lnSpc>
                        <a:spcAft>
                          <a:spcPts val="0"/>
                        </a:spcAft>
                        <a:buFont typeface="+mj-lt"/>
                        <a:buAutoNum type="arabicPeriod"/>
                      </a:pPr>
                      <a:r>
                        <a:rPr lang="zh-TW" sz="1200" kern="100" dirty="0">
                          <a:solidFill>
                            <a:srgbClr val="000000"/>
                          </a:solidFill>
                          <a:latin typeface="微軟正黑體" pitchFamily="34" charset="-120"/>
                          <a:ea typeface="微軟正黑體" pitchFamily="34" charset="-120"/>
                          <a:cs typeface="Times New Roman"/>
                        </a:rPr>
                        <a:t>其他生涯發展教育（含：學生適性輔導）相關議題研討</a:t>
                      </a: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ts val="2600"/>
                        </a:lnSpc>
                        <a:spcAft>
                          <a:spcPts val="0"/>
                        </a:spcAft>
                      </a:pPr>
                      <a:endParaRPr lang="zh-TW" sz="1200" kern="100">
                        <a:solidFill>
                          <a:srgbClr val="000000"/>
                        </a:solidFill>
                        <a:latin typeface="微軟正黑體" pitchFamily="34" charset="-120"/>
                        <a:ea typeface="微軟正黑體" pitchFamily="34" charset="-120"/>
                      </a:endParaRPr>
                    </a:p>
                  </a:txBody>
                  <a:tcPr marL="66502" marR="6650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590835">
                <a:tc>
                  <a:txBody>
                    <a:bodyPr/>
                    <a:lstStyle/>
                    <a:p>
                      <a:pPr>
                        <a:lnSpc>
                          <a:spcPts val="2400"/>
                        </a:lnSpc>
                        <a:spcAft>
                          <a:spcPts val="0"/>
                        </a:spcAft>
                      </a:pPr>
                      <a:r>
                        <a:rPr lang="zh-TW" sz="1200" kern="100">
                          <a:solidFill>
                            <a:srgbClr val="000000"/>
                          </a:solidFill>
                          <a:latin typeface="微軟正黑體" pitchFamily="34" charset="-120"/>
                          <a:ea typeface="微軟正黑體" pitchFamily="34" charset="-120"/>
                        </a:rPr>
                        <a:t>第</a:t>
                      </a:r>
                      <a:r>
                        <a:rPr lang="en-US" sz="1200" kern="100">
                          <a:solidFill>
                            <a:srgbClr val="000000"/>
                          </a:solidFill>
                          <a:latin typeface="微軟正黑體" pitchFamily="34" charset="-120"/>
                          <a:ea typeface="微軟正黑體" pitchFamily="34" charset="-120"/>
                        </a:rPr>
                        <a:t>2</a:t>
                      </a:r>
                      <a:r>
                        <a:rPr lang="zh-TW" sz="1200" kern="100">
                          <a:solidFill>
                            <a:srgbClr val="000000"/>
                          </a:solidFill>
                          <a:latin typeface="微軟正黑體" pitchFamily="34" charset="-120"/>
                          <a:ea typeface="微軟正黑體" pitchFamily="34" charset="-120"/>
                        </a:rPr>
                        <a:t>學期期初（約</a:t>
                      </a:r>
                      <a:r>
                        <a:rPr lang="en-US" sz="1200" kern="100">
                          <a:solidFill>
                            <a:srgbClr val="000000"/>
                          </a:solidFill>
                          <a:latin typeface="微軟正黑體" pitchFamily="34" charset="-120"/>
                          <a:ea typeface="微軟正黑體" pitchFamily="34" charset="-120"/>
                        </a:rPr>
                        <a:t>2</a:t>
                      </a:r>
                      <a:r>
                        <a:rPr lang="zh-TW" sz="1200" kern="100">
                          <a:solidFill>
                            <a:srgbClr val="000000"/>
                          </a:solidFill>
                          <a:latin typeface="微軟正黑體" pitchFamily="34" charset="-120"/>
                          <a:ea typeface="微軟正黑體" pitchFamily="34" charset="-120"/>
                        </a:rPr>
                        <a:t>月）</a:t>
                      </a:r>
                    </a:p>
                  </a:txBody>
                  <a:tcPr marL="66502" marR="6650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42900" lvl="0" indent="-342900">
                        <a:lnSpc>
                          <a:spcPts val="2400"/>
                        </a:lnSpc>
                        <a:spcAft>
                          <a:spcPts val="0"/>
                        </a:spcAft>
                        <a:buFont typeface="+mj-lt"/>
                        <a:buAutoNum type="arabicPeriod"/>
                      </a:pPr>
                      <a:r>
                        <a:rPr lang="zh-TW" sz="1200" kern="100" dirty="0">
                          <a:solidFill>
                            <a:srgbClr val="000000"/>
                          </a:solidFill>
                          <a:latin typeface="微軟正黑體" pitchFamily="34" charset="-120"/>
                          <a:ea typeface="微軟正黑體" pitchFamily="34" charset="-120"/>
                          <a:cs typeface="Times New Roman"/>
                        </a:rPr>
                        <a:t>第</a:t>
                      </a:r>
                      <a:r>
                        <a:rPr lang="en-US" sz="1200" kern="100" dirty="0">
                          <a:solidFill>
                            <a:srgbClr val="000000"/>
                          </a:solidFill>
                          <a:latin typeface="微軟正黑體" pitchFamily="34" charset="-120"/>
                          <a:ea typeface="微軟正黑體" pitchFamily="34" charset="-120"/>
                          <a:cs typeface="Times New Roman"/>
                        </a:rPr>
                        <a:t>2</a:t>
                      </a:r>
                      <a:r>
                        <a:rPr lang="zh-TW" sz="1200" kern="100" dirty="0">
                          <a:solidFill>
                            <a:srgbClr val="000000"/>
                          </a:solidFill>
                          <a:latin typeface="微軟正黑體" pitchFamily="34" charset="-120"/>
                          <a:ea typeface="微軟正黑體" pitchFamily="34" charset="-120"/>
                          <a:cs typeface="Times New Roman"/>
                        </a:rPr>
                        <a:t>學期生涯發展課程及活動規劃討論</a:t>
                      </a:r>
                    </a:p>
                    <a:p>
                      <a:pPr marL="342900" lvl="0" indent="-342900">
                        <a:lnSpc>
                          <a:spcPts val="2400"/>
                        </a:lnSpc>
                        <a:spcAft>
                          <a:spcPts val="0"/>
                        </a:spcAft>
                        <a:buFont typeface="+mj-lt"/>
                        <a:buAutoNum type="arabicPeriod"/>
                      </a:pPr>
                      <a:r>
                        <a:rPr lang="zh-TW" sz="1200" kern="100" dirty="0">
                          <a:solidFill>
                            <a:srgbClr val="000000"/>
                          </a:solidFill>
                          <a:latin typeface="微軟正黑體" pitchFamily="34" charset="-120"/>
                          <a:ea typeface="微軟正黑體" pitchFamily="34" charset="-120"/>
                          <a:cs typeface="Times New Roman"/>
                        </a:rPr>
                        <a:t>其他生涯發展教育（含：學生適性輔導）相關議題研討</a:t>
                      </a: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ts val="2600"/>
                        </a:lnSpc>
                        <a:spcAft>
                          <a:spcPts val="0"/>
                        </a:spcAft>
                      </a:pPr>
                      <a:endParaRPr lang="zh-TW" sz="1200" kern="100" dirty="0">
                        <a:solidFill>
                          <a:srgbClr val="000000"/>
                        </a:solidFill>
                        <a:latin typeface="微軟正黑體" pitchFamily="34" charset="-120"/>
                        <a:ea typeface="微軟正黑體" pitchFamily="34" charset="-120"/>
                      </a:endParaRPr>
                    </a:p>
                  </a:txBody>
                  <a:tcPr marL="66502" marR="6650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1215677">
                <a:tc>
                  <a:txBody>
                    <a:bodyPr/>
                    <a:lstStyle/>
                    <a:p>
                      <a:pPr>
                        <a:lnSpc>
                          <a:spcPts val="2400"/>
                        </a:lnSpc>
                        <a:spcAft>
                          <a:spcPts val="0"/>
                        </a:spcAft>
                      </a:pPr>
                      <a:r>
                        <a:rPr lang="zh-TW" sz="1200" kern="100">
                          <a:solidFill>
                            <a:srgbClr val="000000"/>
                          </a:solidFill>
                          <a:latin typeface="微軟正黑體" pitchFamily="34" charset="-120"/>
                          <a:ea typeface="微軟正黑體" pitchFamily="34" charset="-120"/>
                        </a:rPr>
                        <a:t>第</a:t>
                      </a:r>
                      <a:r>
                        <a:rPr lang="en-US" sz="1200" kern="100">
                          <a:solidFill>
                            <a:srgbClr val="000000"/>
                          </a:solidFill>
                          <a:latin typeface="微軟正黑體" pitchFamily="34" charset="-120"/>
                          <a:ea typeface="微軟正黑體" pitchFamily="34" charset="-120"/>
                        </a:rPr>
                        <a:t>2</a:t>
                      </a:r>
                      <a:r>
                        <a:rPr lang="zh-TW" sz="1200" kern="100">
                          <a:solidFill>
                            <a:srgbClr val="000000"/>
                          </a:solidFill>
                          <a:latin typeface="微軟正黑體" pitchFamily="34" charset="-120"/>
                          <a:ea typeface="微軟正黑體" pitchFamily="34" charset="-120"/>
                        </a:rPr>
                        <a:t>學期期末（約</a:t>
                      </a:r>
                      <a:r>
                        <a:rPr lang="en-US" sz="1200" kern="100">
                          <a:solidFill>
                            <a:srgbClr val="000000"/>
                          </a:solidFill>
                          <a:latin typeface="微軟正黑體" pitchFamily="34" charset="-120"/>
                          <a:ea typeface="微軟正黑體" pitchFamily="34" charset="-120"/>
                        </a:rPr>
                        <a:t>6</a:t>
                      </a:r>
                      <a:r>
                        <a:rPr lang="zh-TW" sz="1200" kern="100">
                          <a:solidFill>
                            <a:srgbClr val="000000"/>
                          </a:solidFill>
                          <a:latin typeface="微軟正黑體" pitchFamily="34" charset="-120"/>
                          <a:ea typeface="微軟正黑體" pitchFamily="34" charset="-120"/>
                        </a:rPr>
                        <a:t>月）</a:t>
                      </a:r>
                    </a:p>
                  </a:txBody>
                  <a:tcPr marL="66502" marR="6650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marL="342900" lvl="0" indent="-342900">
                        <a:lnSpc>
                          <a:spcPts val="2400"/>
                        </a:lnSpc>
                        <a:spcAft>
                          <a:spcPts val="0"/>
                        </a:spcAft>
                        <a:buFont typeface="+mj-lt"/>
                        <a:buAutoNum type="arabicPeriod"/>
                      </a:pPr>
                      <a:r>
                        <a:rPr lang="zh-TW" sz="1200" kern="100" dirty="0">
                          <a:solidFill>
                            <a:srgbClr val="000000"/>
                          </a:solidFill>
                          <a:latin typeface="微軟正黑體" pitchFamily="34" charset="-120"/>
                          <a:ea typeface="微軟正黑體" pitchFamily="34" charset="-120"/>
                          <a:cs typeface="Times New Roman"/>
                        </a:rPr>
                        <a:t>全學年生涯發展教育實施成效檢討及下學年度生涯發展教育實施計畫修正建議</a:t>
                      </a:r>
                    </a:p>
                    <a:p>
                      <a:pPr marL="342900" lvl="0" indent="-342900">
                        <a:lnSpc>
                          <a:spcPts val="2400"/>
                        </a:lnSpc>
                        <a:spcAft>
                          <a:spcPts val="0"/>
                        </a:spcAft>
                        <a:buFont typeface="+mj-lt"/>
                        <a:buAutoNum type="arabicPeriod"/>
                      </a:pPr>
                      <a:r>
                        <a:rPr lang="zh-TW" sz="1200" kern="100" dirty="0">
                          <a:solidFill>
                            <a:srgbClr val="000000"/>
                          </a:solidFill>
                          <a:latin typeface="微軟正黑體" pitchFamily="34" charset="-120"/>
                          <a:ea typeface="微軟正黑體" pitchFamily="34" charset="-120"/>
                          <a:cs typeface="Times New Roman"/>
                        </a:rPr>
                        <a:t>其他生涯發展教育（含：學生適性輔導）相關議題研討</a:t>
                      </a:r>
                      <a:endParaRPr lang="en-US" altLang="zh-TW" sz="1200" kern="100" dirty="0">
                        <a:solidFill>
                          <a:srgbClr val="000000"/>
                        </a:solidFill>
                        <a:latin typeface="微軟正黑體" pitchFamily="34" charset="-120"/>
                        <a:ea typeface="微軟正黑體" pitchFamily="34" charset="-120"/>
                        <a:cs typeface="Times New Roman"/>
                      </a:endParaRPr>
                    </a:p>
                    <a:p>
                      <a:pPr marL="355600" lvl="0" indent="0">
                        <a:lnSpc>
                          <a:spcPts val="2400"/>
                        </a:lnSpc>
                        <a:spcAft>
                          <a:spcPts val="0"/>
                        </a:spcAft>
                        <a:buFont typeface="+mj-lt"/>
                        <a:buNone/>
                      </a:pPr>
                      <a:r>
                        <a:rPr lang="en-US" altLang="zh-TW" sz="1200" kern="100" dirty="0">
                          <a:solidFill>
                            <a:srgbClr val="000000"/>
                          </a:solidFill>
                          <a:latin typeface="微軟正黑體" pitchFamily="34" charset="-120"/>
                          <a:ea typeface="微軟正黑體" pitchFamily="34" charset="-120"/>
                          <a:cs typeface="Times New Roman"/>
                        </a:rPr>
                        <a:t>(</a:t>
                      </a:r>
                      <a:r>
                        <a:rPr lang="zh-TW" altLang="en-US" sz="1200" kern="100" dirty="0">
                          <a:solidFill>
                            <a:srgbClr val="000000"/>
                          </a:solidFill>
                          <a:latin typeface="微軟正黑體" pitchFamily="34" charset="-120"/>
                          <a:ea typeface="微軟正黑體" pitchFamily="34" charset="-120"/>
                          <a:cs typeface="Times New Roman"/>
                        </a:rPr>
                        <a:t>審查下學年生涯發展教育實施計畫</a:t>
                      </a:r>
                      <a:r>
                        <a:rPr lang="en-US" altLang="zh-TW" sz="1200" kern="100" dirty="0">
                          <a:solidFill>
                            <a:srgbClr val="000000"/>
                          </a:solidFill>
                          <a:latin typeface="微軟正黑體" pitchFamily="34" charset="-120"/>
                          <a:ea typeface="微軟正黑體" pitchFamily="34" charset="-120"/>
                          <a:cs typeface="Times New Roman"/>
                        </a:rPr>
                        <a:t>)</a:t>
                      </a:r>
                      <a:endParaRPr lang="zh-TW" altLang="en-US" sz="1200" kern="100" dirty="0">
                        <a:solidFill>
                          <a:srgbClr val="000000"/>
                        </a:solidFill>
                        <a:latin typeface="微軟正黑體" pitchFamily="34" charset="-120"/>
                        <a:ea typeface="微軟正黑體" pitchFamily="34" charset="-120"/>
                        <a:cs typeface="Times New Roman"/>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nSpc>
                          <a:spcPts val="2600"/>
                        </a:lnSpc>
                        <a:spcAft>
                          <a:spcPts val="0"/>
                        </a:spcAft>
                      </a:pPr>
                      <a:endParaRPr lang="zh-TW" sz="1200" kern="100" dirty="0">
                        <a:solidFill>
                          <a:srgbClr val="000000"/>
                        </a:solidFill>
                        <a:latin typeface="微軟正黑體" pitchFamily="34" charset="-120"/>
                        <a:ea typeface="微軟正黑體" pitchFamily="34" charset="-120"/>
                      </a:endParaRPr>
                    </a:p>
                  </a:txBody>
                  <a:tcPr marL="66502" marR="6650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bl>
          </a:graphicData>
        </a:graphic>
      </p:graphicFrame>
      <p:sp>
        <p:nvSpPr>
          <p:cNvPr id="7" name="矩形 6">
            <a:extLst>
              <a:ext uri="{FF2B5EF4-FFF2-40B4-BE49-F238E27FC236}">
                <a16:creationId xmlns="" xmlns:a16="http://schemas.microsoft.com/office/drawing/2014/main" id="{0643B208-76C3-4867-8FA9-96B3CD425B4D}"/>
              </a:ext>
            </a:extLst>
          </p:cNvPr>
          <p:cNvSpPr/>
          <p:nvPr/>
        </p:nvSpPr>
        <p:spPr>
          <a:xfrm>
            <a:off x="240547" y="845978"/>
            <a:ext cx="5761149" cy="477054"/>
          </a:xfrm>
          <a:prstGeom prst="rect">
            <a:avLst/>
          </a:prstGeom>
        </p:spPr>
        <p:txBody>
          <a:bodyPr wrap="square">
            <a:spAutoFit/>
          </a:bodyPr>
          <a:lstStyle/>
          <a:p>
            <a:pPr marL="265113" indent="-265113">
              <a:lnSpc>
                <a:spcPts val="1500"/>
              </a:lnSpc>
              <a:buClr>
                <a:schemeClr val="accent4">
                  <a:lumMod val="50000"/>
                </a:schemeClr>
              </a:buClr>
              <a:buFont typeface="Wingdings" pitchFamily="2" charset="2"/>
              <a:buChar char="Ø"/>
            </a:pPr>
            <a:r>
              <a:rPr lang="zh-TW" altLang="en-US" sz="1400" b="1" dirty="0">
                <a:latin typeface="微軟正黑體" pitchFamily="34" charset="-120"/>
                <a:ea typeface="微軟正黑體" pitchFamily="34" charset="-120"/>
              </a:rPr>
              <a:t>成立「</a:t>
            </a:r>
            <a:r>
              <a:rPr lang="zh-TW" altLang="en-US" sz="1400" b="1" dirty="0">
                <a:solidFill>
                  <a:srgbClr val="0070C0"/>
                </a:solidFill>
                <a:latin typeface="微軟正黑體" pitchFamily="34" charset="-120"/>
                <a:ea typeface="微軟正黑體" pitchFamily="34" charset="-120"/>
              </a:rPr>
              <a:t>生涯發展教育工作執行委員會</a:t>
            </a:r>
            <a:r>
              <a:rPr lang="zh-TW" altLang="en-US" sz="1400" b="1" dirty="0">
                <a:latin typeface="微軟正黑體" pitchFamily="34" charset="-120"/>
                <a:ea typeface="微軟正黑體" pitchFamily="34" charset="-120"/>
              </a:rPr>
              <a:t>」，以學校本位、</a:t>
            </a:r>
            <a:endParaRPr lang="en-US" altLang="zh-TW" sz="1400" b="1" dirty="0">
              <a:latin typeface="微軟正黑體" pitchFamily="34" charset="-120"/>
              <a:ea typeface="微軟正黑體" pitchFamily="34" charset="-120"/>
            </a:endParaRPr>
          </a:p>
          <a:p>
            <a:pPr>
              <a:lnSpc>
                <a:spcPts val="1500"/>
              </a:lnSpc>
              <a:buClr>
                <a:schemeClr val="accent4">
                  <a:lumMod val="50000"/>
                </a:schemeClr>
              </a:buClr>
            </a:pPr>
            <a:r>
              <a:rPr lang="zh-TW" altLang="en-US" sz="1400" b="1" dirty="0">
                <a:latin typeface="微軟正黑體" pitchFamily="34" charset="-120"/>
                <a:ea typeface="微軟正黑體" pitchFamily="34" charset="-120"/>
              </a:rPr>
              <a:t>      全面實施及彈性多元等原則擬訂實施計畫 </a:t>
            </a:r>
          </a:p>
        </p:txBody>
      </p:sp>
      <p:sp>
        <p:nvSpPr>
          <p:cNvPr id="2" name="語音泡泡: 圓角矩形 1">
            <a:extLst>
              <a:ext uri="{FF2B5EF4-FFF2-40B4-BE49-F238E27FC236}">
                <a16:creationId xmlns="" xmlns:a16="http://schemas.microsoft.com/office/drawing/2014/main" id="{1DA54FD8-5FC0-48E1-82FC-6051350269DF}"/>
              </a:ext>
            </a:extLst>
          </p:cNvPr>
          <p:cNvSpPr/>
          <p:nvPr/>
        </p:nvSpPr>
        <p:spPr>
          <a:xfrm>
            <a:off x="4509178" y="1559747"/>
            <a:ext cx="991182" cy="387716"/>
          </a:xfrm>
          <a:prstGeom prst="wedgeRoundRectCallout">
            <a:avLst>
              <a:gd name="adj1" fmla="val -75641"/>
              <a:gd name="adj2" fmla="val 8603"/>
              <a:gd name="adj3" fmla="val 16667"/>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a:ln>
                  <a:solidFill>
                    <a:srgbClr val="C00000"/>
                  </a:solidFill>
                </a:ln>
                <a:solidFill>
                  <a:srgbClr val="C00000"/>
                </a:solidFill>
                <a:latin typeface="Microsoft YaHei" panose="020B0503020204020204" pitchFamily="34" charset="-122"/>
                <a:ea typeface="Microsoft YaHei" panose="020B0503020204020204" pitchFamily="34" charset="-122"/>
              </a:rPr>
              <a:t>計畫追認</a:t>
            </a:r>
          </a:p>
        </p:txBody>
      </p:sp>
      <p:sp>
        <p:nvSpPr>
          <p:cNvPr id="10" name="文本框 8">
            <a:extLst>
              <a:ext uri="{FF2B5EF4-FFF2-40B4-BE49-F238E27FC236}">
                <a16:creationId xmlns="" xmlns:a16="http://schemas.microsoft.com/office/drawing/2014/main" id="{45CFD2E7-AE02-455F-B500-C085F61AB88A}"/>
              </a:ext>
            </a:extLst>
          </p:cNvPr>
          <p:cNvSpPr txBox="1"/>
          <p:nvPr/>
        </p:nvSpPr>
        <p:spPr>
          <a:xfrm>
            <a:off x="161927" y="-130258"/>
            <a:ext cx="1024700" cy="1938992"/>
          </a:xfrm>
          <a:prstGeom prst="rect">
            <a:avLst/>
          </a:prstGeom>
          <a:noFill/>
        </p:spPr>
        <p:txBody>
          <a:bodyPr wrap="square" rtlCol="0">
            <a:spAutoFit/>
          </a:bodyPr>
          <a:lstStyle/>
          <a:p>
            <a:r>
              <a:rPr lang="zh-CN" altLang="en-US" sz="12000" b="1" dirty="0">
                <a:solidFill>
                  <a:schemeClr val="accent2">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a:t>
            </a:r>
            <a:endParaRPr lang="zh-CN" altLang="en-US" sz="12000" b="1" spc="-300" dirty="0">
              <a:solidFill>
                <a:schemeClr val="accent2">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11" name="Shape 203">
            <a:extLst>
              <a:ext uri="{FF2B5EF4-FFF2-40B4-BE49-F238E27FC236}">
                <a16:creationId xmlns="" xmlns:a16="http://schemas.microsoft.com/office/drawing/2014/main" id="{F9E03BAF-90D9-4FBC-997E-504C7FC732E3}"/>
              </a:ext>
            </a:extLst>
          </p:cNvPr>
          <p:cNvSpPr txBox="1">
            <a:spLocks/>
          </p:cNvSpPr>
          <p:nvPr/>
        </p:nvSpPr>
        <p:spPr>
          <a:xfrm>
            <a:off x="934924" y="105465"/>
            <a:ext cx="6624736" cy="936104"/>
          </a:xfrm>
          <a:prstGeom prst="rect">
            <a:avLst/>
          </a:prstGeom>
          <a:noFill/>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r>
              <a:rPr lang="zh-TW" altLang="en-US" sz="30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生涯發展教育內涵與推動</a:t>
            </a:r>
            <a:r>
              <a:rPr lang="en-US" altLang="zh-TW" sz="22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-12</a:t>
            </a:r>
            <a:endParaRPr lang="en" sz="22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Tree>
    <p:extLst>
      <p:ext uri="{BB962C8B-B14F-4D97-AF65-F5344CB8AC3E}">
        <p14:creationId xmlns:p14="http://schemas.microsoft.com/office/powerpoint/2010/main" xmlns="" val="204861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圖片 5">
            <a:extLst>
              <a:ext uri="{FF2B5EF4-FFF2-40B4-BE49-F238E27FC236}">
                <a16:creationId xmlns="" xmlns:a16="http://schemas.microsoft.com/office/drawing/2014/main" id="{2B33150E-7EC7-4F5C-9DCF-B1E13A63BA94}"/>
              </a:ext>
            </a:extLst>
          </p:cNvPr>
          <p:cNvPicPr>
            <a:picLocks noChangeAspect="1"/>
          </p:cNvPicPr>
          <p:nvPr/>
        </p:nvPicPr>
        <p:blipFill>
          <a:blip r:embed="rId2">
            <a:duotone>
              <a:schemeClr val="accent4">
                <a:shade val="45000"/>
                <a:satMod val="135000"/>
              </a:schemeClr>
              <a:prstClr val="white"/>
            </a:duotone>
            <a:extLst>
              <a:ext uri="{BEBA8EAE-BF5A-486C-A8C5-ECC9F3942E4B}">
                <a14:imgProps xmlns:a14="http://schemas.microsoft.com/office/drawing/2010/main" xmlns="">
                  <a14:imgLayer r:embed="rId3">
                    <a14:imgEffect>
                      <a14:sharpenSoften amount="-58000"/>
                    </a14:imgEffect>
                    <a14:imgEffect>
                      <a14:colorTemperature colorTemp="7818"/>
                    </a14:imgEffect>
                    <a14:imgEffect>
                      <a14:brightnessContrast bright="12000" contrast="-33000"/>
                    </a14:imgEffect>
                  </a14:imgLayer>
                </a14:imgProps>
              </a:ext>
              <a:ext uri="{28A0092B-C50C-407E-A947-70E740481C1C}">
                <a14:useLocalDpi xmlns:a14="http://schemas.microsoft.com/office/drawing/2010/main" xmlns="" val="0"/>
              </a:ext>
            </a:extLst>
          </a:blip>
          <a:stretch>
            <a:fillRect/>
          </a:stretch>
        </p:blipFill>
        <p:spPr>
          <a:xfrm rot="5400000">
            <a:off x="857248" y="-857249"/>
            <a:ext cx="5143501" cy="6858000"/>
          </a:xfrm>
          <a:prstGeom prst="rect">
            <a:avLst/>
          </a:prstGeom>
        </p:spPr>
      </p:pic>
      <p:sp>
        <p:nvSpPr>
          <p:cNvPr id="10" name="Shape 203">
            <a:extLst>
              <a:ext uri="{FF2B5EF4-FFF2-40B4-BE49-F238E27FC236}">
                <a16:creationId xmlns="" xmlns:a16="http://schemas.microsoft.com/office/drawing/2014/main" id="{FF38BBCB-ACA1-4F5C-8BB7-A57778BA451D}"/>
              </a:ext>
            </a:extLst>
          </p:cNvPr>
          <p:cNvSpPr txBox="1">
            <a:spLocks/>
          </p:cNvSpPr>
          <p:nvPr/>
        </p:nvSpPr>
        <p:spPr>
          <a:xfrm>
            <a:off x="885057" y="293234"/>
            <a:ext cx="5844499" cy="648072"/>
          </a:xfrm>
          <a:prstGeom prst="rect">
            <a:avLst/>
          </a:prstGeom>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r>
              <a:rPr lang="zh-TW" altLang="en-US" sz="28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生涯發展教育核心內涵與實施主題</a:t>
            </a:r>
            <a:r>
              <a:rPr lang="en-US" altLang="zh-TW" sz="16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a:t>
            </a:r>
            <a:r>
              <a:rPr lang="en-US" altLang="zh-TW" sz="20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1</a:t>
            </a:r>
            <a:endParaRPr lang="en" altLang="zh-TW" sz="20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endParaRPr>
          </a:p>
        </p:txBody>
      </p:sp>
      <p:graphicFrame>
        <p:nvGraphicFramePr>
          <p:cNvPr id="11" name="表格 10">
            <a:extLst>
              <a:ext uri="{FF2B5EF4-FFF2-40B4-BE49-F238E27FC236}">
                <a16:creationId xmlns="" xmlns:a16="http://schemas.microsoft.com/office/drawing/2014/main" id="{08789313-97B6-406C-8CDB-3619C986E83F}"/>
              </a:ext>
            </a:extLst>
          </p:cNvPr>
          <p:cNvGraphicFramePr>
            <a:graphicFrameLocks noGrp="1"/>
          </p:cNvGraphicFramePr>
          <p:nvPr>
            <p:extLst>
              <p:ext uri="{D42A27DB-BD31-4B8C-83A1-F6EECF244321}">
                <p14:modId xmlns:p14="http://schemas.microsoft.com/office/powerpoint/2010/main" xmlns="" val="442465873"/>
              </p:ext>
            </p:extLst>
          </p:nvPr>
        </p:nvGraphicFramePr>
        <p:xfrm>
          <a:off x="333078" y="1080978"/>
          <a:ext cx="6191840" cy="3895353"/>
        </p:xfrm>
        <a:graphic>
          <a:graphicData uri="http://schemas.openxmlformats.org/drawingml/2006/table">
            <a:tbl>
              <a:tblPr/>
              <a:tblGrid>
                <a:gridCol w="507121">
                  <a:extLst>
                    <a:ext uri="{9D8B030D-6E8A-4147-A177-3AD203B41FA5}">
                      <a16:colId xmlns="" xmlns:a16="http://schemas.microsoft.com/office/drawing/2014/main" val="20000"/>
                    </a:ext>
                  </a:extLst>
                </a:gridCol>
                <a:gridCol w="1125317">
                  <a:extLst>
                    <a:ext uri="{9D8B030D-6E8A-4147-A177-3AD203B41FA5}">
                      <a16:colId xmlns="" xmlns:a16="http://schemas.microsoft.com/office/drawing/2014/main" val="20001"/>
                    </a:ext>
                  </a:extLst>
                </a:gridCol>
                <a:gridCol w="4559402">
                  <a:extLst>
                    <a:ext uri="{9D8B030D-6E8A-4147-A177-3AD203B41FA5}">
                      <a16:colId xmlns="" xmlns:a16="http://schemas.microsoft.com/office/drawing/2014/main" val="20002"/>
                    </a:ext>
                  </a:extLst>
                </a:gridCol>
              </a:tblGrid>
              <a:tr h="2631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年級</a:t>
                      </a:r>
                      <a:endParaRPr kumimoji="0" lang="zh-TW" altLang="en-US"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endParaRPr>
                    </a:p>
                  </a:txBody>
                  <a:tcPr marL="68579" marR="68579" marT="0"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chemeClr val="tx1"/>
                          </a:solidFill>
                          <a:effectLst/>
                          <a:latin typeface="微軟正黑體" pitchFamily="34" charset="-120"/>
                          <a:ea typeface="微軟正黑體" pitchFamily="34" charset="-120"/>
                          <a:cs typeface="Times New Roman" pitchFamily="18" charset="0"/>
                        </a:rPr>
                        <a:t>核心內涵</a:t>
                      </a:r>
                      <a:endParaRPr kumimoji="0" lang="zh-TW" altLang="en-US" sz="1200" b="0" i="0" u="none" strike="noStrike" cap="none" normalizeH="0" baseline="0" dirty="0">
                        <a:ln>
                          <a:noFill/>
                        </a:ln>
                        <a:solidFill>
                          <a:schemeClr val="tx1"/>
                        </a:solidFill>
                        <a:effectLst/>
                        <a:latin typeface="微軟正黑體" pitchFamily="34" charset="-120"/>
                        <a:ea typeface="微軟正黑體" pitchFamily="34" charset="-120"/>
                        <a:cs typeface="Times New Roman" pitchFamily="18" charset="0"/>
                      </a:endParaRPr>
                    </a:p>
                  </a:txBody>
                  <a:tcPr marL="68579" marR="685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教學主題與活動</a:t>
                      </a:r>
                      <a:endParaRPr kumimoji="0" lang="zh-TW" altLang="en-US"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endParaRPr>
                    </a:p>
                  </a:txBody>
                  <a:tcPr marL="68579" marR="68579"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 xmlns:a16="http://schemas.microsoft.com/office/drawing/2014/main" val="10000"/>
                  </a:ext>
                </a:extLst>
              </a:tr>
              <a:tr h="330120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1"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一年級（七年級）</a:t>
                      </a:r>
                    </a:p>
                  </a:txBody>
                  <a:tcPr marL="68579" marR="68579" marT="0" marB="0" vert="eaVert"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AF0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zh-TW" altLang="en-US" sz="1200" b="1" u="sng" kern="1200" dirty="0">
                          <a:solidFill>
                            <a:srgbClr val="FF0000"/>
                          </a:solidFill>
                          <a:latin typeface="微軟正黑體" pitchFamily="34" charset="-120"/>
                          <a:ea typeface="微軟正黑體" pitchFamily="34" charset="-120"/>
                          <a:cs typeface="+mn-cs"/>
                        </a:rPr>
                        <a:t>生涯規劃教育之基本概念</a:t>
                      </a:r>
                      <a:endParaRPr lang="en-US" altLang="zh-TW" sz="1200" b="1" u="sng" kern="1200" dirty="0">
                        <a:solidFill>
                          <a:srgbClr val="FF0000"/>
                        </a:solidFill>
                        <a:latin typeface="微軟正黑體" pitchFamily="34" charset="-120"/>
                        <a:ea typeface="微軟正黑體" pitchFamily="34" charset="-120"/>
                        <a:cs typeface="+mn-cs"/>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altLang="zh-TW" sz="1200" b="1" u="sng" kern="1200" dirty="0">
                        <a:solidFill>
                          <a:srgbClr val="FF0000"/>
                        </a:solidFill>
                        <a:latin typeface="微軟正黑體" pitchFamily="34" charset="-120"/>
                        <a:ea typeface="微軟正黑體" pitchFamily="34" charset="-120"/>
                        <a:cs typeface="+mn-cs"/>
                      </a:endParaRPr>
                    </a:p>
                    <a:p>
                      <a:pPr marL="0" marR="0" lvl="0" indent="0" algn="ctr" defTabSz="914400" rtl="0" eaLnBrk="1" fontAlgn="base" latinLnBrk="0" hangingPunct="1">
                        <a:lnSpc>
                          <a:spcPct val="100000"/>
                        </a:lnSpc>
                        <a:spcBef>
                          <a:spcPct val="0"/>
                        </a:spcBef>
                        <a:spcAft>
                          <a:spcPct val="0"/>
                        </a:spcAft>
                        <a:buClrTx/>
                        <a:buSzTx/>
                        <a:buFontTx/>
                        <a:buNone/>
                        <a:tabLst/>
                      </a:pPr>
                      <a:r>
                        <a:rPr lang="zh-TW" altLang="en-US" sz="1200" b="1" u="sng" kern="1200" dirty="0">
                          <a:solidFill>
                            <a:srgbClr val="FF0000"/>
                          </a:solidFill>
                          <a:latin typeface="微軟正黑體" pitchFamily="34" charset="-120"/>
                          <a:ea typeface="微軟正黑體" pitchFamily="34" charset="-120"/>
                          <a:cs typeface="+mn-cs"/>
                        </a:rPr>
                        <a:t>生涯教育與自我探索</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TW" sz="1200" b="1" i="0" u="sng" strike="noStrike" cap="none" normalizeH="0" baseline="0" dirty="0">
                        <a:ln>
                          <a:noFill/>
                        </a:ln>
                        <a:solidFill>
                          <a:srgbClr val="FF0000"/>
                        </a:solidFill>
                        <a:effectLst/>
                        <a:latin typeface="微軟正黑體" pitchFamily="34" charset="-120"/>
                        <a:ea typeface="微軟正黑體" pitchFamily="34"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zh-TW" altLang="en-US" sz="1200" b="1" u="sng" kern="1200" dirty="0">
                          <a:solidFill>
                            <a:srgbClr val="FF0000"/>
                          </a:solidFill>
                          <a:latin typeface="微軟正黑體" pitchFamily="34" charset="-120"/>
                          <a:ea typeface="微軟正黑體" pitchFamily="34" charset="-120"/>
                          <a:cs typeface="+mn-cs"/>
                        </a:rPr>
                        <a:t>生涯規劃與工作</a:t>
                      </a:r>
                      <a:r>
                        <a:rPr lang="en-US" altLang="zh-TW" sz="1200" b="1" u="sng" kern="1200" dirty="0">
                          <a:solidFill>
                            <a:srgbClr val="FF0000"/>
                          </a:solidFill>
                          <a:latin typeface="微軟正黑體" pitchFamily="34" charset="-120"/>
                          <a:ea typeface="微軟正黑體" pitchFamily="34" charset="-120"/>
                          <a:cs typeface="+mn-cs"/>
                        </a:rPr>
                        <a:t>/</a:t>
                      </a:r>
                      <a:r>
                        <a:rPr lang="zh-TW" altLang="en-US" sz="1200" b="1" u="sng" kern="1200" dirty="0">
                          <a:solidFill>
                            <a:srgbClr val="FF0000"/>
                          </a:solidFill>
                          <a:latin typeface="微軟正黑體" pitchFamily="34" charset="-120"/>
                          <a:ea typeface="微軟正黑體" pitchFamily="34" charset="-120"/>
                          <a:cs typeface="+mn-cs"/>
                        </a:rPr>
                        <a:t>教育環境探索</a:t>
                      </a:r>
                    </a:p>
                  </a:txBody>
                  <a:tcPr marL="68579" marR="685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AF0D9"/>
                    </a:solidFill>
                  </a:tcPr>
                </a:tc>
                <a:tc>
                  <a:txBody>
                    <a:bodyPr/>
                    <a:lstStyle/>
                    <a:p>
                      <a:pPr marL="0" marR="0" lvl="0" indent="0" algn="just" defTabSz="914400" rtl="0" eaLnBrk="1" fontAlgn="base" latinLnBrk="0" hangingPunct="1">
                        <a:lnSpc>
                          <a:spcPts val="2200"/>
                        </a:lnSpc>
                        <a:spcBef>
                          <a:spcPct val="0"/>
                        </a:spcBef>
                        <a:spcAft>
                          <a:spcPct val="0"/>
                        </a:spcAft>
                        <a:buClrTx/>
                        <a:buSzTx/>
                        <a:buFontTx/>
                        <a:buNone/>
                        <a:tabLst/>
                      </a:pPr>
                      <a:r>
                        <a:rPr kumimoji="0" lang="zh-TW" altLang="en-US"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活動建議：</a:t>
                      </a:r>
                    </a:p>
                    <a:p>
                      <a:pPr marL="265113" marR="0" lvl="0" indent="-265113" algn="just" defTabSz="914400" rtl="0" eaLnBrk="1" fontAlgn="base" latinLnBrk="0" hangingPunct="1">
                        <a:lnSpc>
                          <a:spcPts val="2200"/>
                        </a:lnSpc>
                        <a:spcBef>
                          <a:spcPct val="0"/>
                        </a:spcBef>
                        <a:spcAft>
                          <a:spcPct val="0"/>
                        </a:spcAft>
                        <a:buClrTx/>
                        <a:buSzTx/>
                        <a:buFont typeface="+mj-lt"/>
                        <a:buAutoNum type="arabicPeriod"/>
                        <a:tabLst/>
                      </a:pPr>
                      <a:r>
                        <a:rPr kumimoji="0" lang="zh-TW" altLang="en-US"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班級輔導</a:t>
                      </a:r>
                      <a:endParaRPr kumimoji="0" lang="en-US"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endParaRPr>
                    </a:p>
                    <a:p>
                      <a:pPr marL="265113" marR="0" lvl="0" indent="-265113" algn="just" defTabSz="914400" rtl="0" eaLnBrk="1" fontAlgn="base" latinLnBrk="0" hangingPunct="1">
                        <a:lnSpc>
                          <a:spcPts val="2200"/>
                        </a:lnSpc>
                        <a:spcBef>
                          <a:spcPct val="0"/>
                        </a:spcBef>
                        <a:spcAft>
                          <a:spcPct val="0"/>
                        </a:spcAft>
                        <a:buClrTx/>
                        <a:buSzTx/>
                        <a:buFont typeface="+mj-lt"/>
                        <a:buAutoNum type="arabicPeriod"/>
                        <a:tabLst/>
                      </a:pPr>
                      <a:r>
                        <a:rPr kumimoji="0" lang="zh-TW" altLang="en-US"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學生生涯</a:t>
                      </a:r>
                      <a:r>
                        <a:rPr kumimoji="0" lang="zh-TW" altLang="en-US"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檔案建置及主題活動（建議配合「國中學生生涯</a:t>
                      </a:r>
                      <a:r>
                        <a:rPr kumimoji="0" lang="zh-TW" altLang="en-US"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發展</a:t>
                      </a:r>
                      <a:r>
                        <a:rPr kumimoji="0" lang="zh-TW" altLang="en-US"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紀錄手冊」之填寫進行規劃）</a:t>
                      </a:r>
                      <a:endParaRPr kumimoji="0" lang="en-US" altLang="zh-TW"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endParaRPr>
                    </a:p>
                    <a:p>
                      <a:pPr marL="265113" marR="0" lvl="0" indent="-265113" algn="just" defTabSz="914400" rtl="0" eaLnBrk="1" fontAlgn="base" latinLnBrk="0" hangingPunct="1">
                        <a:lnSpc>
                          <a:spcPts val="2200"/>
                        </a:lnSpc>
                        <a:spcBef>
                          <a:spcPct val="0"/>
                        </a:spcBef>
                        <a:spcAft>
                          <a:spcPct val="0"/>
                        </a:spcAft>
                        <a:buClrTx/>
                        <a:buSzTx/>
                        <a:buFont typeface="+mj-lt"/>
                        <a:buAutoNum type="arabicPeriod"/>
                        <a:tabLst/>
                      </a:pPr>
                      <a:r>
                        <a:rPr kumimoji="0" lang="zh-TW" altLang="en-US"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心理測驗</a:t>
                      </a:r>
                      <a:r>
                        <a:rPr kumimoji="0" lang="en-US" altLang="zh-TW"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a:t>
                      </a:r>
                      <a:r>
                        <a:rPr kumimoji="0" lang="zh-TW" altLang="en-US"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智力測驗（學業性向測驗）</a:t>
                      </a:r>
                      <a:endParaRPr kumimoji="0" lang="en-US" altLang="zh-TW"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endParaRPr>
                    </a:p>
                    <a:p>
                      <a:pPr marL="265113" marR="0" lvl="0" indent="-265113" algn="just" defTabSz="914400" rtl="0" eaLnBrk="1" fontAlgn="base" latinLnBrk="0" hangingPunct="1">
                        <a:lnSpc>
                          <a:spcPts val="2200"/>
                        </a:lnSpc>
                        <a:spcBef>
                          <a:spcPct val="0"/>
                        </a:spcBef>
                        <a:spcAft>
                          <a:spcPct val="0"/>
                        </a:spcAft>
                        <a:buClrTx/>
                        <a:buSzTx/>
                        <a:buFont typeface="+mj-lt"/>
                        <a:buAutoNum type="arabicPeriod"/>
                        <a:tabLst/>
                      </a:pPr>
                      <a:r>
                        <a:rPr kumimoji="0" lang="zh-TW" altLang="en-US"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小團體輔導</a:t>
                      </a:r>
                      <a:endParaRPr kumimoji="0" lang="en-US" altLang="zh-TW"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endParaRPr>
                    </a:p>
                    <a:p>
                      <a:pPr marL="265113" marR="0" lvl="0" indent="-265113" algn="just" defTabSz="914400" rtl="0" eaLnBrk="1" fontAlgn="base" latinLnBrk="0" hangingPunct="1">
                        <a:lnSpc>
                          <a:spcPts val="2200"/>
                        </a:lnSpc>
                        <a:spcBef>
                          <a:spcPct val="0"/>
                        </a:spcBef>
                        <a:spcAft>
                          <a:spcPct val="0"/>
                        </a:spcAft>
                        <a:buClrTx/>
                        <a:buSzTx/>
                        <a:buFont typeface="+mj-lt"/>
                        <a:buAutoNum type="arabicPeriod"/>
                        <a:tabLst/>
                      </a:pPr>
                      <a:r>
                        <a:rPr kumimoji="0" lang="zh-TW" altLang="en-US"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參訪活動</a:t>
                      </a:r>
                      <a:r>
                        <a:rPr kumimoji="0" lang="en-US" altLang="zh-TW"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a:t>
                      </a:r>
                      <a:r>
                        <a:rPr kumimoji="0" lang="zh-TW" altLang="en-US"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產業參訪</a:t>
                      </a:r>
                      <a:endParaRPr kumimoji="0" lang="en-US" altLang="zh-TW"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endParaRPr>
                    </a:p>
                    <a:p>
                      <a:pPr marL="265113" marR="0" lvl="0" indent="-265113" algn="just" defTabSz="914400" rtl="0" eaLnBrk="1" fontAlgn="base" latinLnBrk="0" hangingPunct="1">
                        <a:lnSpc>
                          <a:spcPts val="2200"/>
                        </a:lnSpc>
                        <a:spcBef>
                          <a:spcPct val="0"/>
                        </a:spcBef>
                        <a:spcAft>
                          <a:spcPct val="0"/>
                        </a:spcAft>
                        <a:buClrTx/>
                        <a:buSzTx/>
                        <a:buFont typeface="+mj-lt"/>
                        <a:buAutoNum type="arabicPeriod"/>
                        <a:tabLst/>
                      </a:pPr>
                      <a:r>
                        <a:rPr kumimoji="0" lang="zh-TW" altLang="en-US"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分站活動</a:t>
                      </a:r>
                      <a:r>
                        <a:rPr kumimoji="0" lang="en-US" altLang="zh-TW"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a:t>
                      </a:r>
                      <a:r>
                        <a:rPr kumimoji="0" lang="zh-TW" altLang="en-US"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生涯闖關活動</a:t>
                      </a:r>
                      <a:endParaRPr kumimoji="0" lang="en-US" altLang="zh-TW"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endParaRPr>
                    </a:p>
                    <a:p>
                      <a:pPr marL="265113" marR="0" lvl="0" indent="-265113" algn="just" defTabSz="914400" rtl="0" eaLnBrk="1" fontAlgn="base" latinLnBrk="0" hangingPunct="1">
                        <a:lnSpc>
                          <a:spcPts val="2200"/>
                        </a:lnSpc>
                        <a:spcBef>
                          <a:spcPct val="0"/>
                        </a:spcBef>
                        <a:spcAft>
                          <a:spcPct val="0"/>
                        </a:spcAft>
                        <a:buClrTx/>
                        <a:buSzTx/>
                        <a:buFont typeface="+mj-lt"/>
                        <a:buAutoNum type="arabicPeriod"/>
                        <a:tabLst/>
                      </a:pPr>
                      <a:r>
                        <a:rPr kumimoji="0" lang="zh-TW" altLang="en-US"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親師合作</a:t>
                      </a:r>
                      <a:r>
                        <a:rPr kumimoji="0" lang="en-US" altLang="zh-TW"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a:t>
                      </a:r>
                      <a:r>
                        <a:rPr kumimoji="0" lang="zh-TW" altLang="en-US"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家長職業分享</a:t>
                      </a:r>
                      <a:endParaRPr kumimoji="0" lang="en-US" altLang="zh-TW"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endParaRPr>
                    </a:p>
                    <a:p>
                      <a:pPr marL="265113" marR="0" lvl="0" indent="-265113" algn="just" defTabSz="914400" rtl="0" eaLnBrk="1" fontAlgn="base" latinLnBrk="0" hangingPunct="1">
                        <a:lnSpc>
                          <a:spcPts val="2200"/>
                        </a:lnSpc>
                        <a:spcBef>
                          <a:spcPct val="0"/>
                        </a:spcBef>
                        <a:spcAft>
                          <a:spcPct val="0"/>
                        </a:spcAft>
                        <a:buClrTx/>
                        <a:buSzTx/>
                        <a:buFont typeface="+mj-lt"/>
                        <a:buAutoNum type="arabicPeriod"/>
                        <a:tabLst/>
                      </a:pPr>
                      <a:r>
                        <a:rPr kumimoji="0" lang="zh-TW" altLang="en-US"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專題演講及座談</a:t>
                      </a:r>
                    </a:p>
                    <a:p>
                      <a:pPr marL="0" marR="0" lvl="0" indent="266700" algn="just" defTabSz="914400" rtl="0" eaLnBrk="1" fontAlgn="base" latinLnBrk="0" hangingPunct="1">
                        <a:lnSpc>
                          <a:spcPts val="2200"/>
                        </a:lnSpc>
                        <a:spcBef>
                          <a:spcPct val="0"/>
                        </a:spcBef>
                        <a:spcAft>
                          <a:spcPct val="0"/>
                        </a:spcAft>
                        <a:buClrTx/>
                        <a:buSzTx/>
                        <a:buFontTx/>
                        <a:buNone/>
                        <a:tabLst/>
                      </a:pPr>
                      <a:r>
                        <a:rPr kumimoji="0" lang="en-US" altLang="zh-TW"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(1)</a:t>
                      </a:r>
                      <a:r>
                        <a:rPr kumimoji="0" lang="zh-TW" altLang="en-US"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學生：工作世界宣導座談會、職業達人開講等</a:t>
                      </a:r>
                      <a:endParaRPr kumimoji="0" lang="en-US" altLang="zh-TW"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endParaRPr>
                    </a:p>
                    <a:p>
                      <a:pPr marL="0" marR="0" lvl="0" indent="266700" algn="just" defTabSz="914400" rtl="0" eaLnBrk="1" fontAlgn="base" latinLnBrk="0" hangingPunct="1">
                        <a:lnSpc>
                          <a:spcPts val="2200"/>
                        </a:lnSpc>
                        <a:spcBef>
                          <a:spcPct val="0"/>
                        </a:spcBef>
                        <a:spcAft>
                          <a:spcPct val="0"/>
                        </a:spcAft>
                        <a:buClrTx/>
                        <a:buSzTx/>
                        <a:buFontTx/>
                        <a:buNone/>
                        <a:tabLst/>
                      </a:pPr>
                      <a:r>
                        <a:rPr kumimoji="0" lang="en-US" altLang="zh-TW"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(2)</a:t>
                      </a:r>
                      <a:r>
                        <a:rPr kumimoji="0" lang="zh-TW" altLang="en-US"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教師及家長：生涯發展教育專題演講及研習活動</a:t>
                      </a:r>
                      <a:endParaRPr kumimoji="0" lang="en-US" altLang="zh-TW"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endParaRPr>
                    </a:p>
                    <a:p>
                      <a:pPr marL="0" marR="0" lvl="0" indent="0" algn="just" defTabSz="914400" rtl="0" eaLnBrk="1" fontAlgn="base" latinLnBrk="0" hangingPunct="1">
                        <a:lnSpc>
                          <a:spcPts val="2200"/>
                        </a:lnSpc>
                        <a:spcBef>
                          <a:spcPct val="0"/>
                        </a:spcBef>
                        <a:spcAft>
                          <a:spcPct val="0"/>
                        </a:spcAft>
                        <a:buClrTx/>
                        <a:buSzTx/>
                        <a:buFont typeface="+mj-lt"/>
                        <a:buNone/>
                        <a:tabLst/>
                      </a:pPr>
                      <a:r>
                        <a:rPr kumimoji="0" lang="en-US" altLang="zh-TW"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9.</a:t>
                      </a:r>
                      <a:r>
                        <a:rPr kumimoji="0" lang="zh-TW" altLang="en-US"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  其他</a:t>
                      </a:r>
                      <a:endParaRPr kumimoji="0" lang="en-US" altLang="zh-TW"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endParaRPr>
                    </a:p>
                  </a:txBody>
                  <a:tcPr marL="68579" marR="68579"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AF0D9"/>
                    </a:solidFill>
                  </a:tcPr>
                </a:tc>
                <a:extLst>
                  <a:ext uri="{0D108BD9-81ED-4DB2-BD59-A6C34878D82A}">
                    <a16:rowId xmlns="" xmlns:a16="http://schemas.microsoft.com/office/drawing/2014/main" val="10001"/>
                  </a:ext>
                </a:extLst>
              </a:tr>
            </a:tbl>
          </a:graphicData>
        </a:graphic>
      </p:graphicFrame>
      <p:sp>
        <p:nvSpPr>
          <p:cNvPr id="9" name="文本框 8">
            <a:extLst>
              <a:ext uri="{FF2B5EF4-FFF2-40B4-BE49-F238E27FC236}">
                <a16:creationId xmlns="" xmlns:a16="http://schemas.microsoft.com/office/drawing/2014/main" id="{FFABEFF3-3066-456B-B186-B41AB2A94D62}"/>
              </a:ext>
            </a:extLst>
          </p:cNvPr>
          <p:cNvSpPr txBox="1"/>
          <p:nvPr/>
        </p:nvSpPr>
        <p:spPr>
          <a:xfrm>
            <a:off x="161927" y="-130258"/>
            <a:ext cx="1024700" cy="1938992"/>
          </a:xfrm>
          <a:prstGeom prst="rect">
            <a:avLst/>
          </a:prstGeom>
          <a:noFill/>
        </p:spPr>
        <p:txBody>
          <a:bodyPr wrap="square" rtlCol="0">
            <a:spAutoFit/>
          </a:bodyPr>
          <a:lstStyle/>
          <a:p>
            <a:r>
              <a:rPr lang="zh-CN" altLang="en-US" sz="12000" b="1" dirty="0">
                <a:solidFill>
                  <a:schemeClr val="accent2">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a:t>
            </a:r>
            <a:endParaRPr lang="zh-CN" altLang="en-US" sz="12000" b="1" spc="-300" dirty="0">
              <a:solidFill>
                <a:schemeClr val="accent2">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Tree>
    <p:extLst>
      <p:ext uri="{BB962C8B-B14F-4D97-AF65-F5344CB8AC3E}">
        <p14:creationId xmlns:p14="http://schemas.microsoft.com/office/powerpoint/2010/main" xmlns="" val="2407001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圖片 7">
            <a:extLst>
              <a:ext uri="{FF2B5EF4-FFF2-40B4-BE49-F238E27FC236}">
                <a16:creationId xmlns="" xmlns:a16="http://schemas.microsoft.com/office/drawing/2014/main" id="{5C5746C5-0295-4928-8E98-0FFBC0C9A26A}"/>
              </a:ext>
            </a:extLst>
          </p:cNvPr>
          <p:cNvPicPr>
            <a:picLocks noChangeAspect="1"/>
          </p:cNvPicPr>
          <p:nvPr/>
        </p:nvPicPr>
        <p:blipFill>
          <a:blip r:embed="rId2">
            <a:duotone>
              <a:schemeClr val="accent4">
                <a:shade val="45000"/>
                <a:satMod val="135000"/>
              </a:schemeClr>
              <a:prstClr val="white"/>
            </a:duotone>
            <a:extLst>
              <a:ext uri="{BEBA8EAE-BF5A-486C-A8C5-ECC9F3942E4B}">
                <a14:imgProps xmlns:a14="http://schemas.microsoft.com/office/drawing/2010/main" xmlns="">
                  <a14:imgLayer r:embed="rId3">
                    <a14:imgEffect>
                      <a14:sharpenSoften amount="-58000"/>
                    </a14:imgEffect>
                    <a14:imgEffect>
                      <a14:colorTemperature colorTemp="7818"/>
                    </a14:imgEffect>
                    <a14:imgEffect>
                      <a14:brightnessContrast bright="12000" contrast="-33000"/>
                    </a14:imgEffect>
                  </a14:imgLayer>
                </a14:imgProps>
              </a:ext>
              <a:ext uri="{28A0092B-C50C-407E-A947-70E740481C1C}">
                <a14:useLocalDpi xmlns:a14="http://schemas.microsoft.com/office/drawing/2010/main" xmlns="" val="0"/>
              </a:ext>
            </a:extLst>
          </a:blip>
          <a:stretch>
            <a:fillRect/>
          </a:stretch>
        </p:blipFill>
        <p:spPr>
          <a:xfrm rot="5400000">
            <a:off x="857248" y="-857249"/>
            <a:ext cx="5143501" cy="6858000"/>
          </a:xfrm>
          <a:prstGeom prst="rect">
            <a:avLst/>
          </a:prstGeom>
        </p:spPr>
      </p:pic>
      <p:graphicFrame>
        <p:nvGraphicFramePr>
          <p:cNvPr id="6" name="表格 5">
            <a:extLst>
              <a:ext uri="{FF2B5EF4-FFF2-40B4-BE49-F238E27FC236}">
                <a16:creationId xmlns="" xmlns:a16="http://schemas.microsoft.com/office/drawing/2014/main" id="{ADE3667E-7071-4027-B884-A324B439601B}"/>
              </a:ext>
            </a:extLst>
          </p:cNvPr>
          <p:cNvGraphicFramePr>
            <a:graphicFrameLocks noGrp="1"/>
          </p:cNvGraphicFramePr>
          <p:nvPr>
            <p:extLst>
              <p:ext uri="{D42A27DB-BD31-4B8C-83A1-F6EECF244321}">
                <p14:modId xmlns:p14="http://schemas.microsoft.com/office/powerpoint/2010/main" xmlns="" val="1916837610"/>
              </p:ext>
            </p:extLst>
          </p:nvPr>
        </p:nvGraphicFramePr>
        <p:xfrm>
          <a:off x="220039" y="1080978"/>
          <a:ext cx="6432046" cy="3895353"/>
        </p:xfrm>
        <a:graphic>
          <a:graphicData uri="http://schemas.openxmlformats.org/drawingml/2006/table">
            <a:tbl>
              <a:tblPr/>
              <a:tblGrid>
                <a:gridCol w="507462">
                  <a:extLst>
                    <a:ext uri="{9D8B030D-6E8A-4147-A177-3AD203B41FA5}">
                      <a16:colId xmlns="" xmlns:a16="http://schemas.microsoft.com/office/drawing/2014/main" val="20000"/>
                    </a:ext>
                  </a:extLst>
                </a:gridCol>
                <a:gridCol w="919361">
                  <a:extLst>
                    <a:ext uri="{9D8B030D-6E8A-4147-A177-3AD203B41FA5}">
                      <a16:colId xmlns="" xmlns:a16="http://schemas.microsoft.com/office/drawing/2014/main" val="20001"/>
                    </a:ext>
                  </a:extLst>
                </a:gridCol>
                <a:gridCol w="5005223">
                  <a:extLst>
                    <a:ext uri="{9D8B030D-6E8A-4147-A177-3AD203B41FA5}">
                      <a16:colId xmlns="" xmlns:a16="http://schemas.microsoft.com/office/drawing/2014/main" val="20002"/>
                    </a:ext>
                  </a:extLst>
                </a:gridCol>
              </a:tblGrid>
              <a:tr h="2631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年級</a:t>
                      </a:r>
                      <a:endParaRPr kumimoji="0" lang="zh-TW" altLang="en-US"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endParaRPr>
                    </a:p>
                  </a:txBody>
                  <a:tcPr marL="68579" marR="68579" marT="0"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chemeClr val="tx1"/>
                          </a:solidFill>
                          <a:effectLst/>
                          <a:latin typeface="微軟正黑體" pitchFamily="34" charset="-120"/>
                          <a:ea typeface="微軟正黑體" pitchFamily="34" charset="-120"/>
                          <a:cs typeface="Times New Roman" pitchFamily="18" charset="0"/>
                        </a:rPr>
                        <a:t>核心內涵</a:t>
                      </a:r>
                      <a:endParaRPr kumimoji="0" lang="zh-TW" altLang="en-US" sz="1200" b="0" i="0" u="none" strike="noStrike" cap="none" normalizeH="0" baseline="0" dirty="0">
                        <a:ln>
                          <a:noFill/>
                        </a:ln>
                        <a:solidFill>
                          <a:schemeClr val="tx1"/>
                        </a:solidFill>
                        <a:effectLst/>
                        <a:latin typeface="微軟正黑體" pitchFamily="34" charset="-120"/>
                        <a:ea typeface="微軟正黑體" pitchFamily="34" charset="-120"/>
                        <a:cs typeface="Times New Roman" pitchFamily="18" charset="0"/>
                      </a:endParaRPr>
                    </a:p>
                  </a:txBody>
                  <a:tcPr marL="68579" marR="685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教學主題與活動</a:t>
                      </a:r>
                      <a:endParaRPr kumimoji="0" lang="zh-TW" altLang="en-US"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endParaRPr>
                    </a:p>
                  </a:txBody>
                  <a:tcPr marL="68579" marR="68579"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 xmlns:a16="http://schemas.microsoft.com/office/drawing/2014/main" val="10000"/>
                  </a:ext>
                </a:extLst>
              </a:tr>
              <a:tr h="330120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1"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   </a:t>
                      </a:r>
                      <a:r>
                        <a:rPr kumimoji="0" lang="zh-TW" altLang="en-US" sz="1600" b="1"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二 年 級（八年級）</a:t>
                      </a:r>
                      <a:endParaRPr kumimoji="0" lang="en-US" altLang="zh-TW" sz="1600" b="1"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endParaRPr>
                    </a:p>
                  </a:txBody>
                  <a:tcPr marL="68579" marR="68579" marT="0" marB="0" vert="eaVert"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AF0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zh-TW" altLang="en-US" sz="1200" b="1" u="sng" kern="1200" dirty="0">
                          <a:solidFill>
                            <a:schemeClr val="tx1"/>
                          </a:solidFill>
                          <a:latin typeface="微軟正黑體" pitchFamily="34" charset="-120"/>
                          <a:ea typeface="微軟正黑體" pitchFamily="34" charset="-120"/>
                          <a:cs typeface="+mn-cs"/>
                        </a:rPr>
                        <a:t>生涯覺察與試探</a:t>
                      </a:r>
                    </a:p>
                  </a:txBody>
                  <a:tcPr marL="68579" marR="685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AF0D9"/>
                    </a:solidFill>
                  </a:tcPr>
                </a:tc>
                <a:tc>
                  <a:txBody>
                    <a:bodyPr/>
                    <a:lstStyle/>
                    <a:p>
                      <a:pPr marL="0" marR="0" lvl="0" indent="0" algn="just" defTabSz="914400" rtl="0" eaLnBrk="1" fontAlgn="base" latinLnBrk="0" hangingPunct="1">
                        <a:lnSpc>
                          <a:spcPts val="2200"/>
                        </a:lnSpc>
                        <a:spcBef>
                          <a:spcPct val="0"/>
                        </a:spcBef>
                        <a:spcAft>
                          <a:spcPct val="0"/>
                        </a:spcAft>
                        <a:buClrTx/>
                        <a:buSzTx/>
                        <a:buFontTx/>
                        <a:buNone/>
                        <a:tabLst/>
                      </a:pPr>
                      <a:r>
                        <a:rPr kumimoji="0" lang="zh-TW" altLang="en-US"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活動建議：</a:t>
                      </a:r>
                    </a:p>
                    <a:p>
                      <a:pPr marL="265113" marR="0" lvl="0" indent="-265113" algn="just" defTabSz="914400" rtl="0" eaLnBrk="1" fontAlgn="base" latinLnBrk="0" hangingPunct="1">
                        <a:lnSpc>
                          <a:spcPts val="2200"/>
                        </a:lnSpc>
                        <a:spcBef>
                          <a:spcPct val="0"/>
                        </a:spcBef>
                        <a:spcAft>
                          <a:spcPct val="0"/>
                        </a:spcAft>
                        <a:buClrTx/>
                        <a:buSzTx/>
                        <a:buFont typeface="+mj-lt"/>
                        <a:buAutoNum type="arabicPeriod"/>
                        <a:tabLst/>
                      </a:pPr>
                      <a:r>
                        <a:rPr kumimoji="0" lang="zh-TW" altLang="en-US"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班級輔導</a:t>
                      </a:r>
                      <a:endParaRPr kumimoji="0" lang="en-US" altLang="zh-TW"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endParaRPr>
                    </a:p>
                    <a:p>
                      <a:pPr marL="265113" marR="0" lvl="0" indent="-265113" algn="just" defTabSz="914400" rtl="0" eaLnBrk="1" fontAlgn="base" latinLnBrk="0" hangingPunct="1">
                        <a:lnSpc>
                          <a:spcPts val="2200"/>
                        </a:lnSpc>
                        <a:spcBef>
                          <a:spcPct val="0"/>
                        </a:spcBef>
                        <a:spcAft>
                          <a:spcPct val="0"/>
                        </a:spcAft>
                        <a:buClrTx/>
                        <a:buSzTx/>
                        <a:buFont typeface="+mj-lt"/>
                        <a:buAutoNum type="arabicPeriod"/>
                        <a:tabLst/>
                      </a:pPr>
                      <a:r>
                        <a:rPr kumimoji="0" lang="zh-TW" altLang="en-US"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學生</a:t>
                      </a:r>
                      <a:r>
                        <a:rPr kumimoji="0" lang="zh-TW" altLang="en-US"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生涯檔案及主題活動（建議配合「國中學生生涯</a:t>
                      </a:r>
                      <a:r>
                        <a:rPr kumimoji="0" lang="zh-TW" altLang="en-US"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發展紀</a:t>
                      </a:r>
                      <a:r>
                        <a:rPr kumimoji="0" lang="zh-TW" altLang="en-US"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錄手冊」之填寫進行規劃）</a:t>
                      </a:r>
                      <a:endParaRPr kumimoji="0" lang="en-US" altLang="zh-TW"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endParaRPr>
                    </a:p>
                    <a:p>
                      <a:pPr marL="265113" marR="0" lvl="0" indent="-265113" algn="just" defTabSz="914400" rtl="0" eaLnBrk="1" fontAlgn="base" latinLnBrk="0" hangingPunct="1">
                        <a:lnSpc>
                          <a:spcPts val="2200"/>
                        </a:lnSpc>
                        <a:spcBef>
                          <a:spcPct val="0"/>
                        </a:spcBef>
                        <a:spcAft>
                          <a:spcPct val="0"/>
                        </a:spcAft>
                        <a:buClrTx/>
                        <a:buSzTx/>
                        <a:buFont typeface="+mj-lt"/>
                        <a:buAutoNum type="arabicPeriod"/>
                        <a:tabLst/>
                      </a:pPr>
                      <a:r>
                        <a:rPr kumimoji="0" lang="zh-TW" altLang="en-US"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心理測驗</a:t>
                      </a:r>
                      <a:r>
                        <a:rPr kumimoji="0" lang="en-US" altLang="zh-TW"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a:t>
                      </a:r>
                      <a:r>
                        <a:rPr kumimoji="0" lang="zh-TW" altLang="en-US"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性向測驗（必要時可增加興趣測驗）</a:t>
                      </a:r>
                      <a:endParaRPr kumimoji="0" lang="en-US"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endParaRPr>
                    </a:p>
                    <a:p>
                      <a:pPr marL="265113" marR="0" lvl="0" indent="-265113" algn="just" defTabSz="914400" rtl="0" eaLnBrk="1" fontAlgn="base" latinLnBrk="0" hangingPunct="1">
                        <a:lnSpc>
                          <a:spcPts val="2200"/>
                        </a:lnSpc>
                        <a:spcBef>
                          <a:spcPct val="0"/>
                        </a:spcBef>
                        <a:spcAft>
                          <a:spcPct val="0"/>
                        </a:spcAft>
                        <a:buClrTx/>
                        <a:buSzTx/>
                        <a:buFont typeface="+mj-lt"/>
                        <a:buAutoNum type="arabicPeriod"/>
                        <a:tabLst/>
                      </a:pPr>
                      <a:r>
                        <a:rPr kumimoji="0" lang="zh-TW" altLang="en-US"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小團體輔導</a:t>
                      </a:r>
                      <a:endParaRPr kumimoji="0" lang="en-US"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endParaRPr>
                    </a:p>
                    <a:p>
                      <a:pPr marL="265113" marR="0" lvl="0" indent="-265113" algn="just" defTabSz="914400" rtl="0" eaLnBrk="1" fontAlgn="base" latinLnBrk="0" hangingPunct="1">
                        <a:lnSpc>
                          <a:spcPts val="2200"/>
                        </a:lnSpc>
                        <a:spcBef>
                          <a:spcPct val="0"/>
                        </a:spcBef>
                        <a:spcAft>
                          <a:spcPct val="0"/>
                        </a:spcAft>
                        <a:buClrTx/>
                        <a:buSzTx/>
                        <a:buFont typeface="+mj-lt"/>
                        <a:buAutoNum type="arabicPeriod"/>
                        <a:tabLst/>
                      </a:pPr>
                      <a:r>
                        <a:rPr kumimoji="0" lang="zh-TW" altLang="en-US"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參訪活動</a:t>
                      </a:r>
                      <a:r>
                        <a:rPr kumimoji="0" lang="en-US" altLang="zh-TW"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a:t>
                      </a:r>
                      <a:r>
                        <a:rPr kumimoji="0" lang="zh-TW" altLang="en-US"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產業參訪</a:t>
                      </a:r>
                      <a:endParaRPr kumimoji="0" lang="en-US"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endParaRPr>
                    </a:p>
                    <a:p>
                      <a:pPr marL="265113" marR="0" lvl="0" indent="-265113" algn="just" defTabSz="914400" rtl="0" eaLnBrk="1" fontAlgn="base" latinLnBrk="0" hangingPunct="1">
                        <a:lnSpc>
                          <a:spcPts val="2200"/>
                        </a:lnSpc>
                        <a:spcBef>
                          <a:spcPct val="0"/>
                        </a:spcBef>
                        <a:spcAft>
                          <a:spcPct val="0"/>
                        </a:spcAft>
                        <a:buClrTx/>
                        <a:buSzTx/>
                        <a:buFont typeface="+mj-lt"/>
                        <a:buAutoNum type="arabicPeriod"/>
                        <a:tabLst/>
                      </a:pPr>
                      <a:r>
                        <a:rPr kumimoji="0" lang="zh-TW" altLang="en-US"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參訪活動</a:t>
                      </a:r>
                      <a:r>
                        <a:rPr kumimoji="0" lang="en-US"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a:t>
                      </a:r>
                      <a:r>
                        <a:rPr kumimoji="0" lang="zh-TW" altLang="en-US" sz="1200" b="0" i="0" u="none" strike="noStrike" kern="1200" cap="none" normalizeH="0" baseline="0" dirty="0">
                          <a:ln>
                            <a:noFill/>
                          </a:ln>
                          <a:solidFill>
                            <a:schemeClr val="tx1"/>
                          </a:solidFill>
                          <a:effectLst/>
                          <a:latin typeface="微軟正黑體" pitchFamily="34" charset="-120"/>
                          <a:ea typeface="微軟正黑體" pitchFamily="34" charset="-120"/>
                          <a:cs typeface="Times New Roman" pitchFamily="18" charset="0"/>
                        </a:rPr>
                        <a:t>社區高級中等學校專業群科參訪</a:t>
                      </a:r>
                      <a:endParaRPr kumimoji="0" lang="en-US" altLang="zh-TW" sz="1200" b="0" i="0" u="none" strike="noStrike" kern="1200" cap="none" normalizeH="0" baseline="0" dirty="0">
                        <a:ln>
                          <a:noFill/>
                        </a:ln>
                        <a:solidFill>
                          <a:schemeClr val="tx1"/>
                        </a:solidFill>
                        <a:effectLst/>
                        <a:latin typeface="微軟正黑體" pitchFamily="34" charset="-120"/>
                        <a:ea typeface="微軟正黑體" pitchFamily="34" charset="-120"/>
                        <a:cs typeface="Times New Roman" pitchFamily="18" charset="0"/>
                      </a:endParaRPr>
                    </a:p>
                    <a:p>
                      <a:pPr marL="265113" marR="0" lvl="0" indent="-265113" algn="just" defTabSz="914400" rtl="0" eaLnBrk="1" fontAlgn="base" latinLnBrk="0" hangingPunct="1">
                        <a:lnSpc>
                          <a:spcPts val="2200"/>
                        </a:lnSpc>
                        <a:spcBef>
                          <a:spcPct val="0"/>
                        </a:spcBef>
                        <a:spcAft>
                          <a:spcPct val="0"/>
                        </a:spcAft>
                        <a:buClrTx/>
                        <a:buSzTx/>
                        <a:buFont typeface="+mj-lt"/>
                        <a:buAutoNum type="arabicPeriod"/>
                        <a:tabLst/>
                      </a:pPr>
                      <a:r>
                        <a:rPr kumimoji="0" lang="zh-TW"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職群試探活動（可搭配分站活動進行）</a:t>
                      </a:r>
                      <a:endParaRPr kumimoji="0" lang="en-US"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endParaRPr>
                    </a:p>
                    <a:p>
                      <a:pPr marL="265113" marR="0" lvl="0" indent="-265113" algn="just" defTabSz="914400" rtl="0" eaLnBrk="1" fontAlgn="base" latinLnBrk="0" hangingPunct="1">
                        <a:lnSpc>
                          <a:spcPts val="2200"/>
                        </a:lnSpc>
                        <a:spcBef>
                          <a:spcPct val="0"/>
                        </a:spcBef>
                        <a:spcAft>
                          <a:spcPct val="0"/>
                        </a:spcAft>
                        <a:buClrTx/>
                        <a:buSzTx/>
                        <a:buFont typeface="+mj-lt"/>
                        <a:buAutoNum type="arabicPeriod"/>
                        <a:tabLst/>
                      </a:pPr>
                      <a:r>
                        <a:rPr kumimoji="0" lang="zh-TW"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生涯探索營</a:t>
                      </a:r>
                      <a:endParaRPr kumimoji="0" lang="en-US"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endParaRPr>
                    </a:p>
                    <a:p>
                      <a:pPr marL="265113" marR="0" lvl="0" indent="-265113" algn="just" defTabSz="914400" rtl="0" eaLnBrk="1" fontAlgn="base" latinLnBrk="0" hangingPunct="1">
                        <a:lnSpc>
                          <a:spcPts val="2200"/>
                        </a:lnSpc>
                        <a:spcBef>
                          <a:spcPct val="0"/>
                        </a:spcBef>
                        <a:spcAft>
                          <a:spcPct val="0"/>
                        </a:spcAft>
                        <a:buClrTx/>
                        <a:buSzTx/>
                        <a:buFont typeface="+mj-lt"/>
                        <a:buAutoNum type="arabicPeriod"/>
                        <a:tabLst/>
                      </a:pPr>
                      <a:r>
                        <a:rPr kumimoji="0" lang="zh-TW"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親師合作</a:t>
                      </a:r>
                      <a:r>
                        <a:rPr kumimoji="0" lang="en-US"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a:t>
                      </a:r>
                      <a:r>
                        <a:rPr kumimoji="0" lang="zh-TW"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職業訪談</a:t>
                      </a:r>
                      <a:endParaRPr kumimoji="0" lang="en-US"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endParaRPr>
                    </a:p>
                    <a:p>
                      <a:pPr marL="265113" marR="0" lvl="0" indent="-265113" algn="just" defTabSz="914400" rtl="0" eaLnBrk="1" fontAlgn="base" latinLnBrk="0" hangingPunct="1">
                        <a:lnSpc>
                          <a:spcPts val="2200"/>
                        </a:lnSpc>
                        <a:spcBef>
                          <a:spcPct val="0"/>
                        </a:spcBef>
                        <a:spcAft>
                          <a:spcPct val="0"/>
                        </a:spcAft>
                        <a:buClrTx/>
                        <a:buSzTx/>
                        <a:buFont typeface="+mj-lt"/>
                        <a:buAutoNum type="arabicPeriod"/>
                        <a:tabLst/>
                      </a:pPr>
                      <a:r>
                        <a:rPr kumimoji="0" lang="zh-TW" altLang="en-US"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  </a:t>
                      </a:r>
                      <a:r>
                        <a:rPr kumimoji="0" lang="zh-TW"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專題演講及座談（含學生、教師及家長相關專題講座及研習</a:t>
                      </a:r>
                      <a:r>
                        <a:rPr kumimoji="0" lang="zh-TW" altLang="en-US"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a:t>
                      </a:r>
                      <a:endParaRPr kumimoji="0" lang="en-US"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endParaRPr>
                    </a:p>
                    <a:p>
                      <a:pPr marL="265113" marR="0" lvl="0" indent="-265113" algn="just" defTabSz="914400" rtl="0" eaLnBrk="1" fontAlgn="base" latinLnBrk="0" hangingPunct="1">
                        <a:lnSpc>
                          <a:spcPts val="2200"/>
                        </a:lnSpc>
                        <a:spcBef>
                          <a:spcPct val="0"/>
                        </a:spcBef>
                        <a:spcAft>
                          <a:spcPct val="0"/>
                        </a:spcAft>
                        <a:buClrTx/>
                        <a:buSzTx/>
                        <a:buFont typeface="+mj-lt"/>
                        <a:buAutoNum type="arabicPeriod"/>
                        <a:tabLst/>
                      </a:pPr>
                      <a:r>
                        <a:rPr kumimoji="0" lang="zh-TW" altLang="en-US"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  </a:t>
                      </a:r>
                      <a:r>
                        <a:rPr kumimoji="0" lang="zh-TW"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其他</a:t>
                      </a:r>
                    </a:p>
                  </a:txBody>
                  <a:tcPr marL="68579" marR="68579"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AF0D9"/>
                    </a:solidFill>
                  </a:tcPr>
                </a:tc>
                <a:extLst>
                  <a:ext uri="{0D108BD9-81ED-4DB2-BD59-A6C34878D82A}">
                    <a16:rowId xmlns="" xmlns:a16="http://schemas.microsoft.com/office/drawing/2014/main" val="10001"/>
                  </a:ext>
                </a:extLst>
              </a:tr>
            </a:tbl>
          </a:graphicData>
        </a:graphic>
      </p:graphicFrame>
      <p:sp>
        <p:nvSpPr>
          <p:cNvPr id="10" name="文本框 8">
            <a:extLst>
              <a:ext uri="{FF2B5EF4-FFF2-40B4-BE49-F238E27FC236}">
                <a16:creationId xmlns="" xmlns:a16="http://schemas.microsoft.com/office/drawing/2014/main" id="{F31A1388-5F05-4AAC-A7D8-67AE152B4DF2}"/>
              </a:ext>
            </a:extLst>
          </p:cNvPr>
          <p:cNvSpPr txBox="1"/>
          <p:nvPr/>
        </p:nvSpPr>
        <p:spPr>
          <a:xfrm>
            <a:off x="161927" y="-130258"/>
            <a:ext cx="1024700" cy="1938992"/>
          </a:xfrm>
          <a:prstGeom prst="rect">
            <a:avLst/>
          </a:prstGeom>
          <a:noFill/>
        </p:spPr>
        <p:txBody>
          <a:bodyPr wrap="square" rtlCol="0">
            <a:spAutoFit/>
          </a:bodyPr>
          <a:lstStyle/>
          <a:p>
            <a:r>
              <a:rPr lang="zh-CN" altLang="en-US" sz="12000" b="1" dirty="0">
                <a:solidFill>
                  <a:schemeClr val="accent2">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a:t>
            </a:r>
            <a:endParaRPr lang="zh-CN" altLang="en-US" sz="12000" b="1" spc="-300" dirty="0">
              <a:solidFill>
                <a:schemeClr val="accent2">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11" name="Shape 203">
            <a:extLst>
              <a:ext uri="{FF2B5EF4-FFF2-40B4-BE49-F238E27FC236}">
                <a16:creationId xmlns="" xmlns:a16="http://schemas.microsoft.com/office/drawing/2014/main" id="{082DB62B-F362-4AD4-B522-247F1091C06A}"/>
              </a:ext>
            </a:extLst>
          </p:cNvPr>
          <p:cNvSpPr txBox="1">
            <a:spLocks/>
          </p:cNvSpPr>
          <p:nvPr/>
        </p:nvSpPr>
        <p:spPr>
          <a:xfrm>
            <a:off x="885057" y="293234"/>
            <a:ext cx="5844499" cy="648072"/>
          </a:xfrm>
          <a:prstGeom prst="rect">
            <a:avLst/>
          </a:prstGeom>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r>
              <a:rPr lang="zh-TW" altLang="en-US" sz="28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生涯發展教育核心內涵與實施主題</a:t>
            </a:r>
            <a:r>
              <a:rPr lang="en-US" altLang="zh-TW" sz="16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a:t>
            </a:r>
            <a:r>
              <a:rPr lang="en-US" altLang="zh-TW" sz="20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2</a:t>
            </a:r>
            <a:endParaRPr lang="en" altLang="zh-TW" sz="20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Tree>
    <p:extLst>
      <p:ext uri="{BB962C8B-B14F-4D97-AF65-F5344CB8AC3E}">
        <p14:creationId xmlns:p14="http://schemas.microsoft.com/office/powerpoint/2010/main" xmlns="" val="1190522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圖片 7">
            <a:extLst>
              <a:ext uri="{FF2B5EF4-FFF2-40B4-BE49-F238E27FC236}">
                <a16:creationId xmlns="" xmlns:a16="http://schemas.microsoft.com/office/drawing/2014/main" id="{0EBC6CCA-158C-4DAE-B3C9-8B5A058C1970}"/>
              </a:ext>
            </a:extLst>
          </p:cNvPr>
          <p:cNvPicPr>
            <a:picLocks noChangeAspect="1"/>
          </p:cNvPicPr>
          <p:nvPr/>
        </p:nvPicPr>
        <p:blipFill>
          <a:blip r:embed="rId2">
            <a:duotone>
              <a:schemeClr val="accent4">
                <a:shade val="45000"/>
                <a:satMod val="135000"/>
              </a:schemeClr>
              <a:prstClr val="white"/>
            </a:duotone>
            <a:extLst>
              <a:ext uri="{BEBA8EAE-BF5A-486C-A8C5-ECC9F3942E4B}">
                <a14:imgProps xmlns:a14="http://schemas.microsoft.com/office/drawing/2010/main" xmlns="">
                  <a14:imgLayer r:embed="rId3">
                    <a14:imgEffect>
                      <a14:sharpenSoften amount="-58000"/>
                    </a14:imgEffect>
                    <a14:imgEffect>
                      <a14:colorTemperature colorTemp="7818"/>
                    </a14:imgEffect>
                    <a14:imgEffect>
                      <a14:brightnessContrast bright="12000" contrast="-33000"/>
                    </a14:imgEffect>
                  </a14:imgLayer>
                </a14:imgProps>
              </a:ext>
              <a:ext uri="{28A0092B-C50C-407E-A947-70E740481C1C}">
                <a14:useLocalDpi xmlns:a14="http://schemas.microsoft.com/office/drawing/2010/main" xmlns="" val="0"/>
              </a:ext>
            </a:extLst>
          </a:blip>
          <a:stretch>
            <a:fillRect/>
          </a:stretch>
        </p:blipFill>
        <p:spPr>
          <a:xfrm rot="5400000">
            <a:off x="857248" y="-857249"/>
            <a:ext cx="5143501" cy="6858000"/>
          </a:xfrm>
          <a:prstGeom prst="rect">
            <a:avLst/>
          </a:prstGeom>
        </p:spPr>
      </p:pic>
      <p:graphicFrame>
        <p:nvGraphicFramePr>
          <p:cNvPr id="6" name="表格 5">
            <a:extLst>
              <a:ext uri="{FF2B5EF4-FFF2-40B4-BE49-F238E27FC236}">
                <a16:creationId xmlns="" xmlns:a16="http://schemas.microsoft.com/office/drawing/2014/main" id="{62A8C56B-6463-4654-87DA-7DFBB6904452}"/>
              </a:ext>
            </a:extLst>
          </p:cNvPr>
          <p:cNvGraphicFramePr>
            <a:graphicFrameLocks noGrp="1"/>
          </p:cNvGraphicFramePr>
          <p:nvPr>
            <p:extLst>
              <p:ext uri="{D42A27DB-BD31-4B8C-83A1-F6EECF244321}">
                <p14:modId xmlns:p14="http://schemas.microsoft.com/office/powerpoint/2010/main" xmlns="" val="499037282"/>
              </p:ext>
            </p:extLst>
          </p:nvPr>
        </p:nvGraphicFramePr>
        <p:xfrm>
          <a:off x="358787" y="1234540"/>
          <a:ext cx="6140422" cy="3564354"/>
        </p:xfrm>
        <a:graphic>
          <a:graphicData uri="http://schemas.openxmlformats.org/drawingml/2006/table">
            <a:tbl>
              <a:tblPr/>
              <a:tblGrid>
                <a:gridCol w="502910">
                  <a:extLst>
                    <a:ext uri="{9D8B030D-6E8A-4147-A177-3AD203B41FA5}">
                      <a16:colId xmlns="" xmlns:a16="http://schemas.microsoft.com/office/drawing/2014/main" val="20000"/>
                    </a:ext>
                  </a:extLst>
                </a:gridCol>
                <a:gridCol w="911113">
                  <a:extLst>
                    <a:ext uri="{9D8B030D-6E8A-4147-A177-3AD203B41FA5}">
                      <a16:colId xmlns="" xmlns:a16="http://schemas.microsoft.com/office/drawing/2014/main" val="20001"/>
                    </a:ext>
                  </a:extLst>
                </a:gridCol>
                <a:gridCol w="4726399">
                  <a:extLst>
                    <a:ext uri="{9D8B030D-6E8A-4147-A177-3AD203B41FA5}">
                      <a16:colId xmlns="" xmlns:a16="http://schemas.microsoft.com/office/drawing/2014/main" val="20002"/>
                    </a:ext>
                  </a:extLst>
                </a:gridCol>
              </a:tblGrid>
              <a:tr h="2631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年級</a:t>
                      </a:r>
                      <a:endParaRPr kumimoji="0" lang="zh-TW" altLang="en-US"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endParaRPr>
                    </a:p>
                  </a:txBody>
                  <a:tcPr marL="68579" marR="68579" marT="0"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chemeClr val="tx1"/>
                          </a:solidFill>
                          <a:effectLst/>
                          <a:latin typeface="微軟正黑體" pitchFamily="34" charset="-120"/>
                          <a:ea typeface="微軟正黑體" pitchFamily="34" charset="-120"/>
                          <a:cs typeface="Times New Roman" pitchFamily="18" charset="0"/>
                        </a:rPr>
                        <a:t>核心內涵</a:t>
                      </a:r>
                      <a:endParaRPr kumimoji="0" lang="zh-TW" altLang="en-US" sz="1200" b="0" i="0" u="none" strike="noStrike" cap="none" normalizeH="0" baseline="0" dirty="0">
                        <a:ln>
                          <a:noFill/>
                        </a:ln>
                        <a:solidFill>
                          <a:schemeClr val="tx1"/>
                        </a:solidFill>
                        <a:effectLst/>
                        <a:latin typeface="微軟正黑體" pitchFamily="34" charset="-120"/>
                        <a:ea typeface="微軟正黑體" pitchFamily="34" charset="-120"/>
                        <a:cs typeface="Times New Roman" pitchFamily="18" charset="0"/>
                      </a:endParaRPr>
                    </a:p>
                  </a:txBody>
                  <a:tcPr marL="68579" marR="685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教學主題與活動</a:t>
                      </a:r>
                      <a:endParaRPr kumimoji="0" lang="zh-TW" altLang="en-US"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endParaRPr>
                    </a:p>
                  </a:txBody>
                  <a:tcPr marL="68579" marR="68579"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 xmlns:a16="http://schemas.microsoft.com/office/drawing/2014/main" val="10000"/>
                  </a:ext>
                </a:extLst>
              </a:tr>
              <a:tr h="3301201">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600" b="1"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   </a:t>
                      </a:r>
                      <a:r>
                        <a:rPr kumimoji="0" lang="zh-TW" altLang="en-US" sz="1600" b="1"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三 年 級（</a:t>
                      </a:r>
                      <a:r>
                        <a:rPr kumimoji="0" lang="zh-TW" altLang="en-US" sz="1600" b="1"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九年級）</a:t>
                      </a:r>
                    </a:p>
                  </a:txBody>
                  <a:tcPr marL="68579" marR="68579" marT="0" marB="0" vert="eaVert"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AF0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zh-TW" altLang="zh-TW" sz="1200" b="1" u="sng" kern="1200" dirty="0">
                          <a:solidFill>
                            <a:schemeClr val="tx1"/>
                          </a:solidFill>
                          <a:latin typeface="微軟正黑體" pitchFamily="34" charset="-120"/>
                          <a:ea typeface="微軟正黑體" pitchFamily="34" charset="-120"/>
                          <a:cs typeface="+mn-cs"/>
                        </a:rPr>
                        <a:t>生涯探索與</a:t>
                      </a:r>
                    </a:p>
                    <a:p>
                      <a:pPr marL="0" marR="0" lvl="0" indent="0" algn="ctr" defTabSz="914400" rtl="0" eaLnBrk="1" fontAlgn="base" latinLnBrk="0" hangingPunct="1">
                        <a:lnSpc>
                          <a:spcPct val="100000"/>
                        </a:lnSpc>
                        <a:spcBef>
                          <a:spcPct val="0"/>
                        </a:spcBef>
                        <a:spcAft>
                          <a:spcPct val="0"/>
                        </a:spcAft>
                        <a:buClrTx/>
                        <a:buSzTx/>
                        <a:buFontTx/>
                        <a:buNone/>
                        <a:tabLst/>
                      </a:pPr>
                      <a:r>
                        <a:rPr lang="zh-TW" altLang="zh-TW" sz="1200" b="1" u="sng" kern="1200" dirty="0">
                          <a:solidFill>
                            <a:schemeClr val="tx1"/>
                          </a:solidFill>
                          <a:latin typeface="微軟正黑體" pitchFamily="34" charset="-120"/>
                          <a:ea typeface="微軟正黑體" pitchFamily="34" charset="-120"/>
                          <a:cs typeface="+mn-cs"/>
                        </a:rPr>
                        <a:t>進路選擇</a:t>
                      </a:r>
                      <a:endParaRPr lang="zh-TW" altLang="en-US" sz="1200" b="1" u="sng" kern="1200" dirty="0">
                        <a:solidFill>
                          <a:schemeClr val="tx1"/>
                        </a:solidFill>
                        <a:latin typeface="微軟正黑體" pitchFamily="34" charset="-120"/>
                        <a:ea typeface="微軟正黑體" pitchFamily="34" charset="-120"/>
                        <a:cs typeface="+mn-cs"/>
                      </a:endParaRPr>
                    </a:p>
                  </a:txBody>
                  <a:tcPr marL="68582" marR="6858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AF0D9"/>
                    </a:solidFill>
                  </a:tcPr>
                </a:tc>
                <a:tc>
                  <a:txBody>
                    <a:bodyPr/>
                    <a:lstStyle/>
                    <a:p>
                      <a:pPr marL="0" marR="0" lvl="0" indent="0" algn="just" defTabSz="914400" rtl="0" eaLnBrk="1" fontAlgn="base" latinLnBrk="0" hangingPunct="1">
                        <a:lnSpc>
                          <a:spcPts val="2200"/>
                        </a:lnSpc>
                        <a:spcBef>
                          <a:spcPct val="0"/>
                        </a:spcBef>
                        <a:spcAft>
                          <a:spcPct val="0"/>
                        </a:spcAft>
                        <a:buClrTx/>
                        <a:buSzTx/>
                        <a:buFontTx/>
                        <a:buNone/>
                        <a:tabLst/>
                      </a:pPr>
                      <a:r>
                        <a:rPr kumimoji="0" lang="zh-TW" altLang="zh-TW"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活動建議：</a:t>
                      </a:r>
                      <a:endParaRPr kumimoji="0" lang="en-US"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endParaRPr>
                    </a:p>
                    <a:p>
                      <a:pPr marL="265113" indent="-265113">
                        <a:buFont typeface="+mj-lt"/>
                        <a:buAutoNum type="arabicPeriod"/>
                      </a:pPr>
                      <a:r>
                        <a:rPr kumimoji="0" lang="zh-TW"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班級輔導</a:t>
                      </a:r>
                      <a:endParaRPr kumimoji="0" lang="en-US"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endParaRPr>
                    </a:p>
                    <a:p>
                      <a:pPr marL="265113" indent="-265113">
                        <a:buFont typeface="+mj-lt"/>
                        <a:buAutoNum type="arabicPeriod"/>
                      </a:pPr>
                      <a:r>
                        <a:rPr kumimoji="0" lang="zh-TW" altLang="en-US"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學生</a:t>
                      </a:r>
                      <a:r>
                        <a:rPr kumimoji="0" lang="zh-TW"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生涯檔案及主題活動（建議配合「國中學生生涯</a:t>
                      </a:r>
                      <a:r>
                        <a:rPr kumimoji="0" lang="zh-TW" altLang="en-US"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發展</a:t>
                      </a:r>
                      <a:r>
                        <a:rPr kumimoji="0" lang="zh-TW"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紀錄</a:t>
                      </a:r>
                      <a:endParaRPr kumimoji="0" lang="en-US"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endParaRPr>
                    </a:p>
                    <a:p>
                      <a:r>
                        <a:rPr kumimoji="0" lang="en-US"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  </a:t>
                      </a:r>
                      <a:r>
                        <a:rPr kumimoji="0" lang="zh-TW" altLang="en-US"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   </a:t>
                      </a:r>
                      <a:r>
                        <a:rPr kumimoji="0" lang="zh-TW"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手冊」之填寫進行規劃）</a:t>
                      </a:r>
                      <a:endParaRPr kumimoji="0" lang="en-US"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endParaRPr>
                    </a:p>
                    <a:p>
                      <a:r>
                        <a:rPr kumimoji="0" lang="en-US"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3.</a:t>
                      </a:r>
                      <a:r>
                        <a:rPr kumimoji="0" lang="zh-TW" altLang="en-US"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  </a:t>
                      </a:r>
                      <a:r>
                        <a:rPr kumimoji="0" lang="zh-TW"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心理測驗</a:t>
                      </a:r>
                      <a:r>
                        <a:rPr kumimoji="0" lang="en-US"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a:t>
                      </a:r>
                      <a:r>
                        <a:rPr kumimoji="0" lang="zh-TW"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興趣測驗</a:t>
                      </a:r>
                    </a:p>
                    <a:p>
                      <a:r>
                        <a:rPr kumimoji="0" lang="en-US"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4.</a:t>
                      </a:r>
                      <a:r>
                        <a:rPr kumimoji="0" lang="zh-TW" altLang="en-US"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  </a:t>
                      </a:r>
                      <a:r>
                        <a:rPr kumimoji="0" lang="zh-TW"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小團體輔導</a:t>
                      </a:r>
                      <a:endParaRPr kumimoji="0" lang="en-US"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5.</a:t>
                      </a:r>
                      <a:r>
                        <a:rPr kumimoji="0" lang="zh-TW" altLang="en-US"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  </a:t>
                      </a:r>
                      <a:r>
                        <a:rPr kumimoji="0" lang="zh-TW" altLang="en-US"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參訪活動</a:t>
                      </a:r>
                      <a:r>
                        <a:rPr kumimoji="0" lang="en-US" altLang="zh-TW"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a:t>
                      </a:r>
                      <a:r>
                        <a:rPr kumimoji="0" lang="zh-TW" altLang="en-US"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rPr>
                        <a:t>產業參訪</a:t>
                      </a:r>
                      <a:endParaRPr kumimoji="0" lang="zh-TW"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endParaRPr>
                    </a:p>
                    <a:p>
                      <a:r>
                        <a:rPr kumimoji="0" lang="en-US"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6.</a:t>
                      </a:r>
                      <a:r>
                        <a:rPr kumimoji="0" lang="zh-TW" altLang="en-US"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  </a:t>
                      </a:r>
                      <a:r>
                        <a:rPr kumimoji="0" lang="zh-TW"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升學進路宣導（含學生、教師及家長相關專題講座）</a:t>
                      </a:r>
                    </a:p>
                    <a:p>
                      <a:r>
                        <a:rPr kumimoji="0" lang="en-US"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7.</a:t>
                      </a:r>
                      <a:r>
                        <a:rPr kumimoji="0" lang="zh-TW" altLang="en-US"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  </a:t>
                      </a:r>
                      <a:r>
                        <a:rPr kumimoji="0" lang="zh-TW"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生涯博覽會、資料展</a:t>
                      </a:r>
                    </a:p>
                    <a:p>
                      <a:r>
                        <a:rPr kumimoji="0" lang="en-US"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8.</a:t>
                      </a:r>
                      <a:r>
                        <a:rPr kumimoji="0" lang="zh-TW" altLang="en-US"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  </a:t>
                      </a:r>
                      <a:r>
                        <a:rPr kumimoji="0" lang="zh-TW"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參訪活動</a:t>
                      </a:r>
                      <a:r>
                        <a:rPr kumimoji="0" lang="en-US"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a:t>
                      </a:r>
                      <a:r>
                        <a:rPr kumimoji="0" lang="zh-TW"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高中職參訪活動</a:t>
                      </a:r>
                    </a:p>
                    <a:p>
                      <a:r>
                        <a:rPr kumimoji="0" lang="en-US"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9.</a:t>
                      </a:r>
                      <a:r>
                        <a:rPr kumimoji="0" lang="zh-TW" altLang="en-US"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  </a:t>
                      </a:r>
                      <a:r>
                        <a:rPr kumimoji="0" lang="zh-TW"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專題演講及座談（含學生、教師及家長相關專題講座及研習）</a:t>
                      </a:r>
                    </a:p>
                    <a:p>
                      <a:r>
                        <a:rPr kumimoji="0" lang="en-US"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10.</a:t>
                      </a:r>
                      <a:r>
                        <a:rPr kumimoji="0" lang="zh-TW" altLang="en-US"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  </a:t>
                      </a:r>
                      <a:r>
                        <a:rPr kumimoji="0" lang="zh-TW"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加深職業試探</a:t>
                      </a:r>
                      <a:r>
                        <a:rPr kumimoji="0" lang="en-US"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a:t>
                      </a:r>
                      <a:r>
                        <a:rPr kumimoji="0" lang="zh-TW"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技藝教育課程</a:t>
                      </a:r>
                    </a:p>
                    <a:p>
                      <a:r>
                        <a:rPr kumimoji="0" lang="en-US"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11.</a:t>
                      </a:r>
                      <a:r>
                        <a:rPr kumimoji="0" lang="zh-TW" altLang="en-US"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  </a:t>
                      </a:r>
                      <a:r>
                        <a:rPr kumimoji="0" lang="zh-TW" altLang="zh-TW" sz="1200" b="0" i="0" u="none" strike="noStrike" kern="1200" cap="none" normalizeH="0" baseline="0" dirty="0">
                          <a:ln>
                            <a:noFill/>
                          </a:ln>
                          <a:solidFill>
                            <a:srgbClr val="080808"/>
                          </a:solidFill>
                          <a:effectLst/>
                          <a:latin typeface="微軟正黑體" pitchFamily="34" charset="-120"/>
                          <a:ea typeface="微軟正黑體" pitchFamily="34" charset="-120"/>
                          <a:cs typeface="Times New Roman" pitchFamily="18" charset="0"/>
                        </a:rPr>
                        <a:t>技藝教育課程成</a:t>
                      </a:r>
                      <a:r>
                        <a:rPr kumimoji="0" lang="zh-TW" altLang="zh-TW" sz="1200" kern="1200" dirty="0">
                          <a:solidFill>
                            <a:schemeClr val="tx1"/>
                          </a:solidFill>
                          <a:latin typeface="微軟正黑體" pitchFamily="34" charset="-120"/>
                          <a:ea typeface="微軟正黑體" pitchFamily="34" charset="-120"/>
                          <a:cs typeface="+mn-cs"/>
                        </a:rPr>
                        <a:t>果展</a:t>
                      </a:r>
                    </a:p>
                    <a:p>
                      <a:r>
                        <a:rPr kumimoji="0" lang="en-US" altLang="zh-TW" sz="1200" kern="1200" dirty="0">
                          <a:solidFill>
                            <a:schemeClr val="tx1"/>
                          </a:solidFill>
                          <a:latin typeface="微軟正黑體" pitchFamily="34" charset="-120"/>
                          <a:ea typeface="微軟正黑體" pitchFamily="34" charset="-120"/>
                          <a:cs typeface="+mn-cs"/>
                        </a:rPr>
                        <a:t>12.</a:t>
                      </a:r>
                      <a:r>
                        <a:rPr kumimoji="0" lang="zh-TW" altLang="en-US" sz="1200" kern="1200" dirty="0">
                          <a:solidFill>
                            <a:schemeClr val="tx1"/>
                          </a:solidFill>
                          <a:latin typeface="微軟正黑體" pitchFamily="34" charset="-120"/>
                          <a:ea typeface="微軟正黑體" pitchFamily="34" charset="-120"/>
                          <a:cs typeface="+mn-cs"/>
                        </a:rPr>
                        <a:t>  </a:t>
                      </a:r>
                      <a:r>
                        <a:rPr kumimoji="0" lang="zh-TW" altLang="zh-TW" sz="1200" kern="1200" dirty="0">
                          <a:solidFill>
                            <a:schemeClr val="tx1"/>
                          </a:solidFill>
                          <a:latin typeface="微軟正黑體" pitchFamily="34" charset="-120"/>
                          <a:ea typeface="微軟正黑體" pitchFamily="34" charset="-120"/>
                          <a:cs typeface="+mn-cs"/>
                        </a:rPr>
                        <a:t>其他</a:t>
                      </a:r>
                      <a:endParaRPr kumimoji="0" lang="zh-TW" altLang="zh-TW" sz="1200" b="0" i="0" u="none" strike="noStrike" cap="none" normalizeH="0" baseline="0" dirty="0">
                        <a:ln>
                          <a:noFill/>
                        </a:ln>
                        <a:solidFill>
                          <a:srgbClr val="080808"/>
                        </a:solidFill>
                        <a:effectLst/>
                        <a:latin typeface="微軟正黑體" pitchFamily="34" charset="-120"/>
                        <a:ea typeface="微軟正黑體" pitchFamily="34" charset="-120"/>
                        <a:cs typeface="Times New Roman" pitchFamily="18" charset="0"/>
                      </a:endParaRPr>
                    </a:p>
                  </a:txBody>
                  <a:tcPr marL="68582" marR="68582"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AF0D9"/>
                    </a:solidFill>
                  </a:tcPr>
                </a:tc>
                <a:extLst>
                  <a:ext uri="{0D108BD9-81ED-4DB2-BD59-A6C34878D82A}">
                    <a16:rowId xmlns="" xmlns:a16="http://schemas.microsoft.com/office/drawing/2014/main" val="10001"/>
                  </a:ext>
                </a:extLst>
              </a:tr>
            </a:tbl>
          </a:graphicData>
        </a:graphic>
      </p:graphicFrame>
      <p:sp>
        <p:nvSpPr>
          <p:cNvPr id="10" name="文本框 8">
            <a:extLst>
              <a:ext uri="{FF2B5EF4-FFF2-40B4-BE49-F238E27FC236}">
                <a16:creationId xmlns="" xmlns:a16="http://schemas.microsoft.com/office/drawing/2014/main" id="{67B7AEEE-7EF3-4592-A6AB-E148025C5725}"/>
              </a:ext>
            </a:extLst>
          </p:cNvPr>
          <p:cNvSpPr txBox="1"/>
          <p:nvPr/>
        </p:nvSpPr>
        <p:spPr>
          <a:xfrm>
            <a:off x="161927" y="-130258"/>
            <a:ext cx="1024700" cy="1938992"/>
          </a:xfrm>
          <a:prstGeom prst="rect">
            <a:avLst/>
          </a:prstGeom>
          <a:noFill/>
        </p:spPr>
        <p:txBody>
          <a:bodyPr wrap="square" rtlCol="0">
            <a:spAutoFit/>
          </a:bodyPr>
          <a:lstStyle/>
          <a:p>
            <a:r>
              <a:rPr lang="zh-CN" altLang="en-US" sz="12000" b="1" dirty="0">
                <a:solidFill>
                  <a:schemeClr val="accent2">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a:t>
            </a:r>
            <a:endParaRPr lang="zh-CN" altLang="en-US" sz="12000" b="1" spc="-300" dirty="0">
              <a:solidFill>
                <a:schemeClr val="accent2">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11" name="Shape 203">
            <a:extLst>
              <a:ext uri="{FF2B5EF4-FFF2-40B4-BE49-F238E27FC236}">
                <a16:creationId xmlns="" xmlns:a16="http://schemas.microsoft.com/office/drawing/2014/main" id="{A53F1A0E-3745-4352-8321-91D9BF24C4F8}"/>
              </a:ext>
            </a:extLst>
          </p:cNvPr>
          <p:cNvSpPr txBox="1">
            <a:spLocks/>
          </p:cNvSpPr>
          <p:nvPr/>
        </p:nvSpPr>
        <p:spPr>
          <a:xfrm>
            <a:off x="885057" y="293234"/>
            <a:ext cx="5844499" cy="648072"/>
          </a:xfrm>
          <a:prstGeom prst="rect">
            <a:avLst/>
          </a:prstGeom>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r>
              <a:rPr lang="zh-TW" altLang="en-US" sz="28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生涯發展教育核心內涵與實施主題</a:t>
            </a:r>
            <a:r>
              <a:rPr lang="en-US" altLang="zh-TW" sz="16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a:t>
            </a:r>
            <a:r>
              <a:rPr lang="en-US" altLang="zh-TW" sz="20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3</a:t>
            </a:r>
            <a:endParaRPr lang="en" altLang="zh-TW" sz="20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Tree>
    <p:extLst>
      <p:ext uri="{BB962C8B-B14F-4D97-AF65-F5344CB8AC3E}">
        <p14:creationId xmlns:p14="http://schemas.microsoft.com/office/powerpoint/2010/main" xmlns="" val="1535992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圖片 13">
            <a:extLst>
              <a:ext uri="{FF2B5EF4-FFF2-40B4-BE49-F238E27FC236}">
                <a16:creationId xmlns="" xmlns:a16="http://schemas.microsoft.com/office/drawing/2014/main" id="{D2B0B52B-1DE4-4150-BE7F-4398F8323442}"/>
              </a:ext>
            </a:extLst>
          </p:cNvPr>
          <p:cNvPicPr>
            <a:picLocks noChangeAspect="1"/>
          </p:cNvPicPr>
          <p:nvPr/>
        </p:nvPicPr>
        <p:blipFill>
          <a:blip r:embed="rId2">
            <a:duotone>
              <a:schemeClr val="accent4">
                <a:shade val="45000"/>
                <a:satMod val="135000"/>
              </a:schemeClr>
              <a:prstClr val="white"/>
            </a:duotone>
            <a:extLst>
              <a:ext uri="{BEBA8EAE-BF5A-486C-A8C5-ECC9F3942E4B}">
                <a14:imgProps xmlns:a14="http://schemas.microsoft.com/office/drawing/2010/main" xmlns="">
                  <a14:imgLayer r:embed="rId3">
                    <a14:imgEffect>
                      <a14:sharpenSoften amount="-58000"/>
                    </a14:imgEffect>
                    <a14:imgEffect>
                      <a14:colorTemperature colorTemp="7818"/>
                    </a14:imgEffect>
                    <a14:imgEffect>
                      <a14:brightnessContrast bright="12000" contrast="-33000"/>
                    </a14:imgEffect>
                  </a14:imgLayer>
                </a14:imgProps>
              </a:ext>
              <a:ext uri="{28A0092B-C50C-407E-A947-70E740481C1C}">
                <a14:useLocalDpi xmlns:a14="http://schemas.microsoft.com/office/drawing/2010/main" xmlns="" val="0"/>
              </a:ext>
            </a:extLst>
          </a:blip>
          <a:stretch>
            <a:fillRect/>
          </a:stretch>
        </p:blipFill>
        <p:spPr>
          <a:xfrm rot="5400000">
            <a:off x="857248" y="-857249"/>
            <a:ext cx="5143501" cy="6858000"/>
          </a:xfrm>
          <a:prstGeom prst="rect">
            <a:avLst/>
          </a:prstGeom>
        </p:spPr>
      </p:pic>
      <p:sp>
        <p:nvSpPr>
          <p:cNvPr id="10" name="Shape 203">
            <a:extLst>
              <a:ext uri="{FF2B5EF4-FFF2-40B4-BE49-F238E27FC236}">
                <a16:creationId xmlns="" xmlns:a16="http://schemas.microsoft.com/office/drawing/2014/main" id="{FF38BBCB-ACA1-4F5C-8BB7-A57778BA451D}"/>
              </a:ext>
            </a:extLst>
          </p:cNvPr>
          <p:cNvSpPr txBox="1">
            <a:spLocks/>
          </p:cNvSpPr>
          <p:nvPr/>
        </p:nvSpPr>
        <p:spPr>
          <a:xfrm>
            <a:off x="1554670" y="263655"/>
            <a:ext cx="4581209" cy="648072"/>
          </a:xfrm>
          <a:prstGeom prst="rect">
            <a:avLst/>
          </a:prstGeom>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r>
              <a:rPr lang="zh-TW" altLang="en-US" sz="36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生涯規劃的參考模式</a:t>
            </a:r>
            <a:endParaRPr lang="en" altLang="zh-TW" sz="36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endParaRPr>
          </a:p>
        </p:txBody>
      </p:sp>
      <p:pic>
        <p:nvPicPr>
          <p:cNvPr id="7" name="Picture 5" descr="1">
            <a:extLst>
              <a:ext uri="{FF2B5EF4-FFF2-40B4-BE49-F238E27FC236}">
                <a16:creationId xmlns="" xmlns:a16="http://schemas.microsoft.com/office/drawing/2014/main" id="{B27EB47C-4832-41D3-954E-4F590453B216}"/>
              </a:ext>
            </a:extLst>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1419489" y="1566847"/>
            <a:ext cx="4019022" cy="30518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矩形 8">
            <a:extLst>
              <a:ext uri="{FF2B5EF4-FFF2-40B4-BE49-F238E27FC236}">
                <a16:creationId xmlns="" xmlns:a16="http://schemas.microsoft.com/office/drawing/2014/main" id="{89134A6C-C3EC-4E4E-B28D-F03ECF456A65}"/>
              </a:ext>
            </a:extLst>
          </p:cNvPr>
          <p:cNvSpPr/>
          <p:nvPr/>
        </p:nvSpPr>
        <p:spPr>
          <a:xfrm>
            <a:off x="382696" y="1097771"/>
            <a:ext cx="3024418" cy="430887"/>
          </a:xfrm>
          <a:prstGeom prst="rect">
            <a:avLst/>
          </a:prstGeom>
        </p:spPr>
        <p:txBody>
          <a:bodyPr wrap="none">
            <a:spAutoFit/>
          </a:bodyPr>
          <a:lstStyle/>
          <a:p>
            <a:pPr marL="342900" indent="-342900" eaLnBrk="1" hangingPunct="1">
              <a:buClr>
                <a:srgbClr val="002060"/>
              </a:buClr>
              <a:buFont typeface="Wingdings" pitchFamily="2" charset="2"/>
              <a:buChar char="l"/>
            </a:pPr>
            <a:r>
              <a:rPr lang="en-US" altLang="zh-TW" sz="2200" b="1" dirty="0">
                <a:solidFill>
                  <a:srgbClr val="002060"/>
                </a:solidFill>
                <a:effectLst>
                  <a:outerShdw blurRad="38100" dist="38100" dir="2700000" algn="tl">
                    <a:srgbClr val="000000">
                      <a:alpha val="43137"/>
                    </a:srgbClr>
                  </a:outerShdw>
                </a:effectLst>
                <a:latin typeface="微軟正黑體" pitchFamily="34" charset="-120"/>
                <a:ea typeface="微軟正黑體" pitchFamily="34" charset="-120"/>
                <a:sym typeface="Wingdings" pitchFamily="2" charset="2"/>
              </a:rPr>
              <a:t>Swain</a:t>
            </a:r>
            <a:r>
              <a:rPr lang="zh-TW" altLang="en-US" sz="2200" b="1" dirty="0">
                <a:solidFill>
                  <a:srgbClr val="002060"/>
                </a:solidFill>
                <a:effectLst>
                  <a:outerShdw blurRad="38100" dist="38100" dir="2700000" algn="tl">
                    <a:srgbClr val="000000">
                      <a:alpha val="43137"/>
                    </a:srgbClr>
                  </a:outerShdw>
                </a:effectLst>
                <a:latin typeface="微軟正黑體" pitchFamily="34" charset="-120"/>
                <a:ea typeface="微軟正黑體" pitchFamily="34" charset="-120"/>
                <a:sym typeface="Wingdings" pitchFamily="2" charset="2"/>
              </a:rPr>
              <a:t>生涯規劃模式</a:t>
            </a:r>
            <a:endParaRPr lang="zh-TW" altLang="en-US" sz="2200" b="1" dirty="0">
              <a:solidFill>
                <a:srgbClr val="002060"/>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11" name="文字方塊 1">
            <a:extLst>
              <a:ext uri="{FF2B5EF4-FFF2-40B4-BE49-F238E27FC236}">
                <a16:creationId xmlns="" xmlns:a16="http://schemas.microsoft.com/office/drawing/2014/main" id="{6E090688-35A9-425A-8511-3B7FF1CE3B02}"/>
              </a:ext>
            </a:extLst>
          </p:cNvPr>
          <p:cNvSpPr txBox="1">
            <a:spLocks noChangeArrowheads="1"/>
          </p:cNvSpPr>
          <p:nvPr/>
        </p:nvSpPr>
        <p:spPr bwMode="auto">
          <a:xfrm>
            <a:off x="4351215" y="1783664"/>
            <a:ext cx="1190732" cy="461665"/>
          </a:xfrm>
          <a:prstGeom prst="rect">
            <a:avLst/>
          </a:prstGeom>
          <a:solidFill>
            <a:srgbClr val="FFC000"/>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zh-TW" altLang="zh-TW" sz="1200" b="1" dirty="0">
                <a:latin typeface="微軟正黑體" pitchFamily="34" charset="-120"/>
                <a:ea typeface="微軟正黑體" pitchFamily="34" charset="-120"/>
              </a:rPr>
              <a:t>個人特質的</a:t>
            </a:r>
            <a:endParaRPr lang="en-US" altLang="zh-TW" sz="1200" b="1" dirty="0">
              <a:latin typeface="微軟正黑體" pitchFamily="34" charset="-120"/>
              <a:ea typeface="微軟正黑體" pitchFamily="34" charset="-120"/>
            </a:endParaRPr>
          </a:p>
          <a:p>
            <a:pPr algn="ctr" eaLnBrk="1" hangingPunct="1"/>
            <a:r>
              <a:rPr lang="zh-TW" altLang="zh-TW" sz="1200" b="1" dirty="0">
                <a:latin typeface="微軟正黑體" pitchFamily="34" charset="-120"/>
                <a:ea typeface="微軟正黑體" pitchFamily="34" charset="-120"/>
              </a:rPr>
              <a:t>澄清與了解</a:t>
            </a:r>
            <a:endParaRPr lang="zh-TW" altLang="en-US" sz="1200" b="1" dirty="0">
              <a:latin typeface="微軟正黑體" pitchFamily="34" charset="-120"/>
              <a:ea typeface="微軟正黑體" pitchFamily="34" charset="-120"/>
            </a:endParaRPr>
          </a:p>
        </p:txBody>
      </p:sp>
      <p:sp>
        <p:nvSpPr>
          <p:cNvPr id="12" name="文字方塊 7">
            <a:extLst>
              <a:ext uri="{FF2B5EF4-FFF2-40B4-BE49-F238E27FC236}">
                <a16:creationId xmlns="" xmlns:a16="http://schemas.microsoft.com/office/drawing/2014/main" id="{82430D95-BC4A-4AE2-A2E0-7AEC065CFB8A}"/>
              </a:ext>
            </a:extLst>
          </p:cNvPr>
          <p:cNvSpPr txBox="1">
            <a:spLocks noChangeArrowheads="1"/>
          </p:cNvSpPr>
          <p:nvPr/>
        </p:nvSpPr>
        <p:spPr bwMode="auto">
          <a:xfrm>
            <a:off x="5394743" y="3454261"/>
            <a:ext cx="1187170" cy="458809"/>
          </a:xfrm>
          <a:prstGeom prst="rect">
            <a:avLst/>
          </a:prstGeom>
          <a:solidFill>
            <a:srgbClr val="FBA6A3"/>
          </a:solidFill>
          <a:ln>
            <a:noFill/>
          </a:ln>
          <a:effectLst>
            <a:outerShdw blurRad="50800" dist="38100" dir="2700000" algn="tl" rotWithShape="0">
              <a:prstClr val="black">
                <a:alpha val="40000"/>
              </a:prstClr>
            </a:outerShdw>
          </a:effectLst>
        </p:spPr>
        <p:txBody>
          <a:bodyPr wrap="square">
            <a:spAutoFit/>
          </a:bodyPr>
          <a:lstStyle>
            <a:lvl1pPr eaLnBrk="0" hangingPunct="0">
              <a:defRPr kumimoji="1" sz="3200">
                <a:solidFill>
                  <a:schemeClr val="tx1"/>
                </a:solidFill>
                <a:latin typeface="Calibri" pitchFamily="34" charset="0"/>
                <a:ea typeface="新細明體" charset="-120"/>
              </a:defRPr>
            </a:lvl1pPr>
            <a:lvl2pPr marL="742950" indent="-285750" eaLnBrk="0" hangingPunct="0">
              <a:defRPr kumimoji="1" sz="3200">
                <a:solidFill>
                  <a:schemeClr val="tx1"/>
                </a:solidFill>
                <a:latin typeface="Calibri" pitchFamily="34" charset="0"/>
                <a:ea typeface="新細明體" charset="-120"/>
              </a:defRPr>
            </a:lvl2pPr>
            <a:lvl3pPr marL="1143000" indent="-228600" eaLnBrk="0" hangingPunct="0">
              <a:defRPr kumimoji="1" sz="3200">
                <a:solidFill>
                  <a:schemeClr val="tx1"/>
                </a:solidFill>
                <a:latin typeface="Calibri" pitchFamily="34" charset="0"/>
                <a:ea typeface="新細明體" charset="-120"/>
              </a:defRPr>
            </a:lvl3pPr>
            <a:lvl4pPr marL="1600200" indent="-228600" eaLnBrk="0" hangingPunct="0">
              <a:defRPr kumimoji="1" sz="3200">
                <a:solidFill>
                  <a:schemeClr val="tx1"/>
                </a:solidFill>
                <a:latin typeface="Calibri" pitchFamily="34" charset="0"/>
                <a:ea typeface="新細明體" charset="-120"/>
              </a:defRPr>
            </a:lvl4pPr>
            <a:lvl5pPr marL="2057400" indent="-228600" eaLnBrk="0" hangingPunct="0">
              <a:defRPr kumimoji="1" sz="3200">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sz="3200">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sz="3200">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sz="3200">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sz="3200">
                <a:solidFill>
                  <a:schemeClr val="tx1"/>
                </a:solidFill>
                <a:latin typeface="Calibri" pitchFamily="34" charset="0"/>
                <a:ea typeface="新細明體" charset="-120"/>
              </a:defRPr>
            </a:lvl9pPr>
          </a:lstStyle>
          <a:p>
            <a:pPr algn="ctr" eaLnBrk="1" hangingPunct="1">
              <a:defRPr/>
            </a:pPr>
            <a:r>
              <a:rPr kumimoji="0" lang="zh-TW" altLang="en-US" sz="1200" b="1" dirty="0">
                <a:solidFill>
                  <a:schemeClr val="tx1">
                    <a:lumMod val="50000"/>
                  </a:schemeClr>
                </a:solidFill>
                <a:latin typeface="微軟正黑體" pitchFamily="34" charset="-120"/>
                <a:ea typeface="微軟正黑體" pitchFamily="34" charset="-120"/>
              </a:rPr>
              <a:t>教育與職業</a:t>
            </a:r>
          </a:p>
          <a:p>
            <a:pPr algn="ctr" eaLnBrk="1" hangingPunct="1">
              <a:defRPr/>
            </a:pPr>
            <a:r>
              <a:rPr kumimoji="0" lang="zh-TW" altLang="en-US" sz="1200" b="1" dirty="0">
                <a:solidFill>
                  <a:schemeClr val="tx1">
                    <a:lumMod val="50000"/>
                  </a:schemeClr>
                </a:solidFill>
                <a:latin typeface="微軟正黑體" pitchFamily="34" charset="-120"/>
                <a:ea typeface="微軟正黑體" pitchFamily="34" charset="-120"/>
              </a:rPr>
              <a:t>資料的提供</a:t>
            </a:r>
          </a:p>
        </p:txBody>
      </p:sp>
      <p:sp>
        <p:nvSpPr>
          <p:cNvPr id="13" name="文字方塊 8">
            <a:extLst>
              <a:ext uri="{FF2B5EF4-FFF2-40B4-BE49-F238E27FC236}">
                <a16:creationId xmlns="" xmlns:a16="http://schemas.microsoft.com/office/drawing/2014/main" id="{FCB20587-B303-4C17-9D41-3C4B408D8355}"/>
              </a:ext>
            </a:extLst>
          </p:cNvPr>
          <p:cNvSpPr txBox="1">
            <a:spLocks noChangeArrowheads="1"/>
          </p:cNvSpPr>
          <p:nvPr/>
        </p:nvSpPr>
        <p:spPr bwMode="auto">
          <a:xfrm>
            <a:off x="680920" y="2910274"/>
            <a:ext cx="1190732" cy="461665"/>
          </a:xfrm>
          <a:prstGeom prst="rect">
            <a:avLst/>
          </a:prstGeom>
          <a:solidFill>
            <a:srgbClr val="92D050"/>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zh-TW" altLang="zh-TW" sz="1200" b="1" dirty="0">
                <a:latin typeface="微軟正黑體" pitchFamily="34" charset="-120"/>
                <a:ea typeface="微軟正黑體" pitchFamily="34" charset="-120"/>
              </a:rPr>
              <a:t>個人與環境</a:t>
            </a:r>
            <a:endParaRPr lang="en-US" altLang="zh-TW" sz="1200" b="1" dirty="0">
              <a:latin typeface="微軟正黑體" pitchFamily="34" charset="-120"/>
              <a:ea typeface="微軟正黑體" pitchFamily="34" charset="-120"/>
            </a:endParaRPr>
          </a:p>
          <a:p>
            <a:pPr algn="ctr" eaLnBrk="1" hangingPunct="1"/>
            <a:r>
              <a:rPr lang="zh-TW" altLang="zh-TW" sz="1200" b="1" dirty="0">
                <a:latin typeface="微軟正黑體" pitchFamily="34" charset="-120"/>
                <a:ea typeface="微軟正黑體" pitchFamily="34" charset="-120"/>
              </a:rPr>
              <a:t>關係的協調</a:t>
            </a:r>
            <a:endParaRPr lang="zh-TW" altLang="en-US" sz="1200" b="1" dirty="0">
              <a:latin typeface="微軟正黑體" pitchFamily="34" charset="-120"/>
              <a:ea typeface="微軟正黑體" pitchFamily="34" charset="-120"/>
            </a:endParaRPr>
          </a:p>
        </p:txBody>
      </p:sp>
      <p:sp>
        <p:nvSpPr>
          <p:cNvPr id="15" name="文本框 8">
            <a:extLst>
              <a:ext uri="{FF2B5EF4-FFF2-40B4-BE49-F238E27FC236}">
                <a16:creationId xmlns="" xmlns:a16="http://schemas.microsoft.com/office/drawing/2014/main" id="{30E37471-7B2C-4E92-B4F1-426B6DE2B266}"/>
              </a:ext>
            </a:extLst>
          </p:cNvPr>
          <p:cNvSpPr txBox="1"/>
          <p:nvPr/>
        </p:nvSpPr>
        <p:spPr>
          <a:xfrm>
            <a:off x="775093" y="-43809"/>
            <a:ext cx="1024700" cy="1938992"/>
          </a:xfrm>
          <a:prstGeom prst="rect">
            <a:avLst/>
          </a:prstGeom>
          <a:noFill/>
        </p:spPr>
        <p:txBody>
          <a:bodyPr wrap="square" rtlCol="0">
            <a:spAutoFit/>
          </a:bodyPr>
          <a:lstStyle/>
          <a:p>
            <a:r>
              <a:rPr lang="zh-CN" altLang="en-US" sz="12000" b="1" dirty="0">
                <a:solidFill>
                  <a:schemeClr val="accent2">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a:t>
            </a:r>
            <a:endParaRPr lang="zh-CN" altLang="en-US" sz="12000" b="1" spc="-300" dirty="0">
              <a:solidFill>
                <a:schemeClr val="accent2">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Tree>
    <p:extLst>
      <p:ext uri="{BB962C8B-B14F-4D97-AF65-F5344CB8AC3E}">
        <p14:creationId xmlns:p14="http://schemas.microsoft.com/office/powerpoint/2010/main" xmlns="" val="298237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0-#ppt_w/2"/>
                                          </p:val>
                                        </p:tav>
                                        <p:tav tm="100000">
                                          <p:val>
                                            <p:strVal val="#ppt_x"/>
                                          </p:val>
                                        </p:tav>
                                      </p:tavLst>
                                    </p:anim>
                                    <p:anim calcmode="lin" valueType="num">
                                      <p:cBhvr additive="base">
                                        <p:cTn id="13" dur="500" fill="hold"/>
                                        <p:tgtEl>
                                          <p:spTgt spid="13"/>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1+#ppt_w/2"/>
                                          </p:val>
                                        </p:tav>
                                        <p:tav tm="100000">
                                          <p:val>
                                            <p:strVal val="#ppt_x"/>
                                          </p:val>
                                        </p:tav>
                                      </p:tavLst>
                                    </p:anim>
                                    <p:anim calcmode="lin" valueType="num">
                                      <p:cBhvr additive="base">
                                        <p:cTn id="1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A8D37A"/>
        </a:solidFill>
        <a:effectLst/>
      </p:bgPr>
    </p:bg>
    <p:spTree>
      <p:nvGrpSpPr>
        <p:cNvPr id="1" name=""/>
        <p:cNvGrpSpPr/>
        <p:nvPr/>
      </p:nvGrpSpPr>
      <p:grpSpPr>
        <a:xfrm>
          <a:off x="0" y="0"/>
          <a:ext cx="0" cy="0"/>
          <a:chOff x="0" y="0"/>
          <a:chExt cx="0" cy="0"/>
        </a:xfrm>
      </p:grpSpPr>
      <p:pic>
        <p:nvPicPr>
          <p:cNvPr id="24578" name="图片 4"/>
          <p:cNvPicPr>
            <a:picLocks noChangeAspect="1"/>
          </p:cNvPicPr>
          <p:nvPr/>
        </p:nvPicPr>
        <p:blipFill>
          <a:blip r:embed="rId2">
            <a:extLst>
              <a:ext uri="{28A0092B-C50C-407E-A947-70E740481C1C}">
                <a14:useLocalDpi xmlns:a14="http://schemas.microsoft.com/office/drawing/2010/main" xmlns=""/>
              </a:ext>
            </a:extLst>
          </a:blip>
          <a:srcRect/>
          <a:stretch>
            <a:fillRect/>
          </a:stretch>
        </p:blipFill>
        <p:spPr bwMode="auto">
          <a:xfrm>
            <a:off x="3449348" y="1750538"/>
            <a:ext cx="3408652" cy="3157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4579" name="文本框 5"/>
          <p:cNvSpPr txBox="1">
            <a:spLocks noChangeArrowheads="1"/>
          </p:cNvSpPr>
          <p:nvPr/>
        </p:nvSpPr>
        <p:spPr bwMode="auto">
          <a:xfrm>
            <a:off x="1040130" y="1729123"/>
            <a:ext cx="2678906" cy="8386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68580" tIns="34290" rIns="68580" bIns="3429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TW" altLang="en-US" sz="5000" b="1" dirty="0">
                <a:solidFill>
                  <a:srgbClr val="2E4C64"/>
                </a:solidFill>
                <a:latin typeface="微软雅黑" panose="020B0503020204020204" pitchFamily="34" charset="-122"/>
                <a:ea typeface="微软雅黑" panose="020B0503020204020204" pitchFamily="34" charset="-122"/>
              </a:rPr>
              <a:t>計畫</a:t>
            </a:r>
            <a:r>
              <a:rPr lang="zh-TW" altLang="en-US" sz="5000" b="1" dirty="0">
                <a:solidFill>
                  <a:schemeClr val="bg1"/>
                </a:solidFill>
                <a:latin typeface="微软雅黑" panose="020B0503020204020204" pitchFamily="34" charset="-122"/>
                <a:ea typeface="微软雅黑" panose="020B0503020204020204" pitchFamily="34" charset="-122"/>
              </a:rPr>
              <a:t>撰寫</a:t>
            </a:r>
            <a:endParaRPr lang="zh-CN" altLang="en-US" sz="5000" b="1" dirty="0">
              <a:solidFill>
                <a:schemeClr val="bg1"/>
              </a:solidFill>
              <a:latin typeface="微软雅黑" panose="020B0503020204020204" pitchFamily="34" charset="-122"/>
              <a:ea typeface="微软雅黑" panose="020B0503020204020204" pitchFamily="34" charset="-122"/>
            </a:endParaRPr>
          </a:p>
        </p:txBody>
      </p:sp>
      <p:sp>
        <p:nvSpPr>
          <p:cNvPr id="24580" name="文本框 6"/>
          <p:cNvSpPr txBox="1">
            <a:spLocks noChangeArrowheads="1"/>
          </p:cNvSpPr>
          <p:nvPr/>
        </p:nvSpPr>
        <p:spPr bwMode="auto">
          <a:xfrm>
            <a:off x="1065133" y="2513850"/>
            <a:ext cx="2607469" cy="3462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68580" tIns="34290" rIns="68580" bIns="3429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dist" eaLnBrk="1" hangingPunct="1"/>
            <a:r>
              <a:rPr lang="en-US" altLang="zh-CN" dirty="0">
                <a:solidFill>
                  <a:srgbClr val="2E4C64"/>
                </a:solidFill>
                <a:latin typeface="微软雅黑" panose="020B0503020204020204" pitchFamily="34" charset="-122"/>
                <a:ea typeface="微软雅黑" panose="020B0503020204020204" pitchFamily="34" charset="-122"/>
              </a:rPr>
              <a:t>METHOD</a:t>
            </a:r>
            <a:endParaRPr lang="zh-CN" altLang="en-US" dirty="0">
              <a:solidFill>
                <a:srgbClr val="2E4C64"/>
              </a:solidFill>
              <a:latin typeface="微软雅黑" panose="020B0503020204020204" pitchFamily="34" charset="-122"/>
              <a:ea typeface="微软雅黑" panose="020B0503020204020204" pitchFamily="34" charset="-122"/>
            </a:endParaRPr>
          </a:p>
        </p:txBody>
      </p:sp>
      <p:sp>
        <p:nvSpPr>
          <p:cNvPr id="8" name="矩形 7"/>
          <p:cNvSpPr/>
          <p:nvPr/>
        </p:nvSpPr>
        <p:spPr>
          <a:xfrm>
            <a:off x="0" y="1628878"/>
            <a:ext cx="792956" cy="1176338"/>
          </a:xfrm>
          <a:prstGeom prst="rect">
            <a:avLst/>
          </a:prstGeom>
          <a:solidFill>
            <a:srgbClr val="2E4C64"/>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zh-CN" altLang="en-US"/>
          </a:p>
        </p:txBody>
      </p:sp>
      <p:sp>
        <p:nvSpPr>
          <p:cNvPr id="9" name="矩形 8"/>
          <p:cNvSpPr/>
          <p:nvPr/>
        </p:nvSpPr>
        <p:spPr>
          <a:xfrm>
            <a:off x="1142286" y="2860099"/>
            <a:ext cx="2493169" cy="161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zh-CN" altLang="en-US"/>
          </a:p>
        </p:txBody>
      </p:sp>
      <p:sp>
        <p:nvSpPr>
          <p:cNvPr id="7" name="文本框 5">
            <a:extLst>
              <a:ext uri="{FF2B5EF4-FFF2-40B4-BE49-F238E27FC236}">
                <a16:creationId xmlns="" xmlns:a16="http://schemas.microsoft.com/office/drawing/2014/main" id="{541C2A66-F3BD-453F-A9A9-CBFDA7DC0FE9}"/>
              </a:ext>
            </a:extLst>
          </p:cNvPr>
          <p:cNvSpPr txBox="1">
            <a:spLocks noChangeArrowheads="1"/>
          </p:cNvSpPr>
          <p:nvPr/>
        </p:nvSpPr>
        <p:spPr bwMode="auto">
          <a:xfrm>
            <a:off x="1025843" y="1024406"/>
            <a:ext cx="4122034" cy="8386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TW" altLang="en-US" sz="5000" b="1" dirty="0">
                <a:solidFill>
                  <a:srgbClr val="2E4C64"/>
                </a:solidFill>
                <a:latin typeface="微软雅黑" panose="020B0503020204020204" pitchFamily="34" charset="-122"/>
                <a:ea typeface="微软雅黑" panose="020B0503020204020204" pitchFamily="34" charset="-122"/>
              </a:rPr>
              <a:t>生涯發展教育</a:t>
            </a:r>
            <a:endParaRPr lang="zh-CN" altLang="en-US" sz="50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a:extLst>
              <a:ext uri="{FF2B5EF4-FFF2-40B4-BE49-F238E27FC236}">
                <a16:creationId xmlns="" xmlns:a16="http://schemas.microsoft.com/office/drawing/2014/main" id="{7239BC62-81D6-4959-A474-97EE4CA79314}"/>
              </a:ext>
            </a:extLst>
          </p:cNvPr>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xmlns="">
                  <a14:imgLayer r:embed="rId3">
                    <a14:imgEffect>
                      <a14:sharpenSoften amount="-42000"/>
                    </a14:imgEffect>
                    <a14:imgEffect>
                      <a14:brightnessContrast contrast="-19000"/>
                    </a14:imgEffect>
                  </a14:imgLayer>
                </a14:imgProps>
              </a:ext>
              <a:ext uri="{28A0092B-C50C-407E-A947-70E740481C1C}">
                <a14:useLocalDpi xmlns:a14="http://schemas.microsoft.com/office/drawing/2010/main" xmlns="" val="0"/>
              </a:ext>
            </a:extLst>
          </a:blip>
          <a:stretch>
            <a:fillRect/>
          </a:stretch>
        </p:blipFill>
        <p:spPr>
          <a:xfrm>
            <a:off x="7872" y="0"/>
            <a:ext cx="6850128" cy="5143500"/>
          </a:xfrm>
          <a:prstGeom prst="rect">
            <a:avLst/>
          </a:prstGeom>
        </p:spPr>
      </p:pic>
      <p:sp>
        <p:nvSpPr>
          <p:cNvPr id="6" name="Shape 203">
            <a:extLst>
              <a:ext uri="{FF2B5EF4-FFF2-40B4-BE49-F238E27FC236}">
                <a16:creationId xmlns="" xmlns:a16="http://schemas.microsoft.com/office/drawing/2014/main" id="{5CBD2695-4E3C-4289-AF64-EADDAB005F45}"/>
              </a:ext>
            </a:extLst>
          </p:cNvPr>
          <p:cNvSpPr txBox="1">
            <a:spLocks/>
          </p:cNvSpPr>
          <p:nvPr/>
        </p:nvSpPr>
        <p:spPr>
          <a:xfrm>
            <a:off x="-206656" y="258260"/>
            <a:ext cx="7056784" cy="1008112"/>
          </a:xfrm>
          <a:prstGeom prst="rect">
            <a:avLst/>
          </a:prstGeom>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r>
              <a:rPr lang="zh-TW" altLang="en-US" sz="2400" b="1" dirty="0">
                <a:solidFill>
                  <a:schemeClr val="accent6">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○○縣（市）立○○國民中學</a:t>
            </a:r>
            <a:r>
              <a:rPr lang="en-US" altLang="zh-TW" sz="2400" b="1" u="sng" dirty="0">
                <a:solidFill>
                  <a:srgbClr val="0070C0"/>
                </a:solidFill>
                <a:effectLst>
                  <a:outerShdw blurRad="38100" dist="38100" dir="2700000" algn="tl">
                    <a:srgbClr val="000000">
                      <a:alpha val="43137"/>
                    </a:srgbClr>
                  </a:outerShdw>
                </a:effectLst>
                <a:latin typeface="微軟正黑體" pitchFamily="34" charset="-120"/>
                <a:ea typeface="微軟正黑體" pitchFamily="34" charset="-120"/>
              </a:rPr>
              <a:t>108</a:t>
            </a:r>
            <a:r>
              <a:rPr lang="zh-TW" altLang="en-US" sz="2400" b="1" dirty="0">
                <a:solidFill>
                  <a:schemeClr val="accent6">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學年度</a:t>
            </a:r>
          </a:p>
          <a:p>
            <a:pPr algn="ctr"/>
            <a:r>
              <a:rPr lang="zh-TW" altLang="en-US" sz="2400" b="1" dirty="0">
                <a:solidFill>
                  <a:schemeClr val="accent6">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生涯發展教育實施計畫</a:t>
            </a:r>
            <a:r>
              <a:rPr lang="en-US" altLang="zh-TW" sz="2400" b="1" dirty="0">
                <a:solidFill>
                  <a:schemeClr val="accent6">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a:t>
            </a:r>
            <a:r>
              <a:rPr lang="zh-TW" altLang="en-US" sz="2400" b="1" u="sng" dirty="0">
                <a:solidFill>
                  <a:schemeClr val="accent6">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基本資料</a:t>
            </a:r>
            <a:r>
              <a:rPr lang="en-US" altLang="zh-TW" sz="2400" b="1" dirty="0">
                <a:solidFill>
                  <a:schemeClr val="accent6">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a:t>
            </a:r>
          </a:p>
        </p:txBody>
      </p:sp>
      <p:graphicFrame>
        <p:nvGraphicFramePr>
          <p:cNvPr id="7" name="表格 6">
            <a:extLst>
              <a:ext uri="{FF2B5EF4-FFF2-40B4-BE49-F238E27FC236}">
                <a16:creationId xmlns="" xmlns:a16="http://schemas.microsoft.com/office/drawing/2014/main" id="{18552B7D-FD97-4614-B5A7-10C9FB0CB905}"/>
              </a:ext>
            </a:extLst>
          </p:cNvPr>
          <p:cNvGraphicFramePr>
            <a:graphicFrameLocks noGrp="1"/>
          </p:cNvGraphicFramePr>
          <p:nvPr>
            <p:extLst>
              <p:ext uri="{D42A27DB-BD31-4B8C-83A1-F6EECF244321}">
                <p14:modId xmlns:p14="http://schemas.microsoft.com/office/powerpoint/2010/main" xmlns="" val="1288201102"/>
              </p:ext>
            </p:extLst>
          </p:nvPr>
        </p:nvGraphicFramePr>
        <p:xfrm>
          <a:off x="508443" y="1224495"/>
          <a:ext cx="6017473" cy="3853418"/>
        </p:xfrm>
        <a:graphic>
          <a:graphicData uri="http://schemas.openxmlformats.org/drawingml/2006/table">
            <a:tbl>
              <a:tblPr firstRow="1" firstCol="1" lastRow="1" lastCol="1" bandRow="1" bandCol="1">
                <a:tableStyleId>{5C22544A-7EE6-4342-B048-85BDC9FD1C3A}</a:tableStyleId>
              </a:tblPr>
              <a:tblGrid>
                <a:gridCol w="1696273">
                  <a:extLst>
                    <a:ext uri="{9D8B030D-6E8A-4147-A177-3AD203B41FA5}">
                      <a16:colId xmlns="" xmlns:a16="http://schemas.microsoft.com/office/drawing/2014/main" val="20000"/>
                    </a:ext>
                  </a:extLst>
                </a:gridCol>
                <a:gridCol w="708029">
                  <a:extLst>
                    <a:ext uri="{9D8B030D-6E8A-4147-A177-3AD203B41FA5}">
                      <a16:colId xmlns="" xmlns:a16="http://schemas.microsoft.com/office/drawing/2014/main" val="20001"/>
                    </a:ext>
                  </a:extLst>
                </a:gridCol>
                <a:gridCol w="749556">
                  <a:extLst>
                    <a:ext uri="{9D8B030D-6E8A-4147-A177-3AD203B41FA5}">
                      <a16:colId xmlns="" xmlns:a16="http://schemas.microsoft.com/office/drawing/2014/main" val="20002"/>
                    </a:ext>
                  </a:extLst>
                </a:gridCol>
                <a:gridCol w="163810">
                  <a:extLst>
                    <a:ext uri="{9D8B030D-6E8A-4147-A177-3AD203B41FA5}">
                      <a16:colId xmlns="" xmlns:a16="http://schemas.microsoft.com/office/drawing/2014/main" val="20003"/>
                    </a:ext>
                  </a:extLst>
                </a:gridCol>
                <a:gridCol w="832313">
                  <a:extLst>
                    <a:ext uri="{9D8B030D-6E8A-4147-A177-3AD203B41FA5}">
                      <a16:colId xmlns="" xmlns:a16="http://schemas.microsoft.com/office/drawing/2014/main" val="20004"/>
                    </a:ext>
                  </a:extLst>
                </a:gridCol>
                <a:gridCol w="933746">
                  <a:extLst>
                    <a:ext uri="{9D8B030D-6E8A-4147-A177-3AD203B41FA5}">
                      <a16:colId xmlns="" xmlns:a16="http://schemas.microsoft.com/office/drawing/2014/main" val="20005"/>
                    </a:ext>
                  </a:extLst>
                </a:gridCol>
                <a:gridCol w="933746">
                  <a:extLst>
                    <a:ext uri="{9D8B030D-6E8A-4147-A177-3AD203B41FA5}">
                      <a16:colId xmlns="" xmlns:a16="http://schemas.microsoft.com/office/drawing/2014/main" val="20006"/>
                    </a:ext>
                  </a:extLst>
                </a:gridCol>
              </a:tblGrid>
              <a:tr h="191417">
                <a:tc rowSpan="5">
                  <a:txBody>
                    <a:bodyPr/>
                    <a:lstStyle/>
                    <a:p>
                      <a:pPr algn="dist">
                        <a:lnSpc>
                          <a:spcPts val="1800"/>
                        </a:lnSpc>
                        <a:spcAft>
                          <a:spcPts val="0"/>
                        </a:spcAft>
                      </a:pPr>
                      <a:r>
                        <a:rPr lang="zh-TW" sz="1100" b="0" kern="100" dirty="0">
                          <a:solidFill>
                            <a:srgbClr val="000000"/>
                          </a:solidFill>
                          <a:effectLst/>
                          <a:latin typeface="微軟正黑體" pitchFamily="34" charset="-120"/>
                          <a:ea typeface="微軟正黑體" pitchFamily="34" charset="-120"/>
                        </a:rPr>
                        <a:t>學校班級編制</a:t>
                      </a:r>
                    </a:p>
                    <a:p>
                      <a:pPr marL="140335" indent="-140335">
                        <a:lnSpc>
                          <a:spcPts val="1600"/>
                        </a:lnSpc>
                        <a:spcAft>
                          <a:spcPts val="0"/>
                        </a:spcAft>
                      </a:pPr>
                      <a:r>
                        <a:rPr lang="en-US" sz="1100" b="0" kern="100" dirty="0">
                          <a:solidFill>
                            <a:srgbClr val="000000"/>
                          </a:solidFill>
                          <a:effectLst/>
                          <a:latin typeface="微軟正黑體" pitchFamily="34" charset="-120"/>
                          <a:ea typeface="微軟正黑體" pitchFamily="34" charset="-120"/>
                        </a:rPr>
                        <a:t>1.</a:t>
                      </a:r>
                      <a:r>
                        <a:rPr lang="zh-TW" sz="1100" b="0" kern="100" dirty="0">
                          <a:solidFill>
                            <a:srgbClr val="000000"/>
                          </a:solidFill>
                          <a:effectLst/>
                          <a:latin typeface="微軟正黑體" pitchFamily="34" charset="-120"/>
                          <a:ea typeface="微軟正黑體" pitchFamily="34" charset="-120"/>
                        </a:rPr>
                        <a:t>以</a:t>
                      </a:r>
                      <a:r>
                        <a:rPr lang="en-US" altLang="zh-TW" sz="1100" b="1" u="sng" kern="100" dirty="0">
                          <a:solidFill>
                            <a:srgbClr val="0070C0"/>
                          </a:solidFill>
                          <a:effectLst/>
                          <a:latin typeface="微軟正黑體" pitchFamily="34" charset="-120"/>
                          <a:ea typeface="微軟正黑體" pitchFamily="34" charset="-120"/>
                        </a:rPr>
                        <a:t>108</a:t>
                      </a:r>
                      <a:r>
                        <a:rPr lang="zh-TW" sz="1100" b="0" kern="100" dirty="0">
                          <a:solidFill>
                            <a:srgbClr val="000000"/>
                          </a:solidFill>
                          <a:effectLst/>
                          <a:latin typeface="微軟正黑體" pitchFamily="34" charset="-120"/>
                          <a:ea typeface="微軟正黑體" pitchFamily="34" charset="-120"/>
                        </a:rPr>
                        <a:t>學年度班級數為基準。</a:t>
                      </a:r>
                    </a:p>
                    <a:p>
                      <a:pPr marL="121920" indent="-121920">
                        <a:lnSpc>
                          <a:spcPts val="1600"/>
                        </a:lnSpc>
                        <a:spcAft>
                          <a:spcPts val="0"/>
                        </a:spcAft>
                      </a:pPr>
                      <a:r>
                        <a:rPr lang="en-US" sz="1100" b="0" kern="100" dirty="0">
                          <a:solidFill>
                            <a:srgbClr val="000000"/>
                          </a:solidFill>
                          <a:effectLst/>
                          <a:latin typeface="微軟正黑體" pitchFamily="34" charset="-120"/>
                          <a:ea typeface="微軟正黑體" pitchFamily="34" charset="-120"/>
                        </a:rPr>
                        <a:t>2.</a:t>
                      </a:r>
                      <a:r>
                        <a:rPr lang="zh-TW" sz="1100" b="0" kern="100" dirty="0">
                          <a:solidFill>
                            <a:srgbClr val="000000"/>
                          </a:solidFill>
                          <a:effectLst/>
                          <a:latin typeface="微軟正黑體" pitchFamily="34" charset="-120"/>
                          <a:ea typeface="微軟正黑體" pitchFamily="34" charset="-120"/>
                        </a:rPr>
                        <a:t>含自足式特教班：美術班、音樂班、體育班、舞蹈班、身障班。</a:t>
                      </a:r>
                      <a:endParaRPr lang="zh-TW" sz="1100" b="0" kern="100" dirty="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lnSpc>
                          <a:spcPts val="1800"/>
                        </a:lnSpc>
                        <a:spcAft>
                          <a:spcPts val="0"/>
                        </a:spcAft>
                      </a:pPr>
                      <a:r>
                        <a:rPr lang="zh-TW" sz="1100" b="0" kern="100">
                          <a:solidFill>
                            <a:srgbClr val="000000"/>
                          </a:solidFill>
                          <a:effectLst/>
                          <a:latin typeface="微軟正黑體" pitchFamily="34" charset="-120"/>
                          <a:ea typeface="微軟正黑體" pitchFamily="34" charset="-120"/>
                        </a:rPr>
                        <a:t>年級</a:t>
                      </a:r>
                      <a:endParaRPr lang="zh-TW" sz="1100" b="0" kern="10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zh-TW" altLang="en-US"/>
                    </a:p>
                  </a:txBody>
                  <a:tcPr/>
                </a:tc>
                <a:tc gridSpan="2">
                  <a:txBody>
                    <a:bodyPr/>
                    <a:lstStyle/>
                    <a:p>
                      <a:pPr algn="ctr">
                        <a:lnSpc>
                          <a:spcPts val="1800"/>
                        </a:lnSpc>
                        <a:spcAft>
                          <a:spcPts val="0"/>
                        </a:spcAft>
                      </a:pPr>
                      <a:r>
                        <a:rPr lang="zh-TW" sz="1100" b="0" kern="100">
                          <a:solidFill>
                            <a:srgbClr val="000000"/>
                          </a:solidFill>
                          <a:effectLst/>
                          <a:latin typeface="微軟正黑體" pitchFamily="34" charset="-120"/>
                          <a:ea typeface="微軟正黑體" pitchFamily="34" charset="-120"/>
                        </a:rPr>
                        <a:t>班級數</a:t>
                      </a:r>
                      <a:endParaRPr lang="zh-TW" sz="1100" b="0" kern="10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zh-TW" altLang="en-US"/>
                    </a:p>
                  </a:txBody>
                  <a:tcPr/>
                </a:tc>
                <a:tc gridSpan="2">
                  <a:txBody>
                    <a:bodyPr/>
                    <a:lstStyle/>
                    <a:p>
                      <a:pPr algn="ctr">
                        <a:lnSpc>
                          <a:spcPts val="1800"/>
                        </a:lnSpc>
                        <a:spcAft>
                          <a:spcPts val="0"/>
                        </a:spcAft>
                      </a:pPr>
                      <a:r>
                        <a:rPr lang="zh-TW" sz="1100" b="0" kern="100">
                          <a:solidFill>
                            <a:srgbClr val="000000"/>
                          </a:solidFill>
                          <a:effectLst/>
                          <a:latin typeface="微軟正黑體" pitchFamily="34" charset="-120"/>
                          <a:ea typeface="微軟正黑體" pitchFamily="34" charset="-120"/>
                        </a:rPr>
                        <a:t>學生數</a:t>
                      </a:r>
                      <a:endParaRPr lang="zh-TW" sz="1100" b="0" kern="10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zh-TW" altLang="en-US"/>
                    </a:p>
                  </a:txBody>
                  <a:tcPr/>
                </a:tc>
                <a:extLst>
                  <a:ext uri="{0D108BD9-81ED-4DB2-BD59-A6C34878D82A}">
                    <a16:rowId xmlns="" xmlns:a16="http://schemas.microsoft.com/office/drawing/2014/main" val="10000"/>
                  </a:ext>
                </a:extLst>
              </a:tr>
              <a:tr h="211803">
                <a:tc vMerge="1">
                  <a:txBody>
                    <a:bodyPr/>
                    <a:lstStyle/>
                    <a:p>
                      <a:endParaRPr lang="zh-TW" altLang="en-US"/>
                    </a:p>
                  </a:txBody>
                  <a:tcPr/>
                </a:tc>
                <a:tc gridSpan="2">
                  <a:txBody>
                    <a:bodyPr/>
                    <a:lstStyle/>
                    <a:p>
                      <a:pPr algn="ctr">
                        <a:lnSpc>
                          <a:spcPts val="1800"/>
                        </a:lnSpc>
                        <a:spcAft>
                          <a:spcPts val="0"/>
                        </a:spcAft>
                      </a:pPr>
                      <a:r>
                        <a:rPr lang="zh-TW" altLang="en-US" sz="1100" b="0" kern="100" dirty="0">
                          <a:solidFill>
                            <a:schemeClr val="tx1"/>
                          </a:solidFill>
                          <a:effectLst/>
                          <a:latin typeface="微軟正黑體" pitchFamily="34" charset="-120"/>
                          <a:ea typeface="微軟正黑體" pitchFamily="34" charset="-120"/>
                          <a:cs typeface="Times New Roman"/>
                        </a:rPr>
                        <a:t>一年級</a:t>
                      </a:r>
                      <a:endParaRPr lang="zh-TW" sz="1100" b="0" kern="100" dirty="0">
                        <a:solidFill>
                          <a:schemeClr val="tx1"/>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zh-TW" altLang="en-US"/>
                    </a:p>
                  </a:txBody>
                  <a:tcPr/>
                </a:tc>
                <a:tc gridSpan="2">
                  <a:txBody>
                    <a:bodyPr/>
                    <a:lstStyle/>
                    <a:p>
                      <a:pPr algn="r">
                        <a:lnSpc>
                          <a:spcPts val="1800"/>
                        </a:lnSpc>
                        <a:spcAft>
                          <a:spcPts val="0"/>
                        </a:spcAft>
                      </a:pPr>
                      <a:r>
                        <a:rPr lang="zh-TW" sz="1100" b="0" kern="100" dirty="0">
                          <a:solidFill>
                            <a:srgbClr val="000000"/>
                          </a:solidFill>
                          <a:effectLst/>
                          <a:latin typeface="微軟正黑體" pitchFamily="34" charset="-120"/>
                          <a:ea typeface="微軟正黑體" pitchFamily="34" charset="-120"/>
                        </a:rPr>
                        <a:t>班 </a:t>
                      </a:r>
                      <a:endParaRPr lang="zh-TW" sz="1100" b="0" kern="100" dirty="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zh-TW" altLang="en-US"/>
                    </a:p>
                  </a:txBody>
                  <a:tcPr/>
                </a:tc>
                <a:tc gridSpan="2">
                  <a:txBody>
                    <a:bodyPr/>
                    <a:lstStyle/>
                    <a:p>
                      <a:pPr algn="r">
                        <a:lnSpc>
                          <a:spcPts val="1800"/>
                        </a:lnSpc>
                        <a:spcAft>
                          <a:spcPts val="0"/>
                        </a:spcAft>
                      </a:pPr>
                      <a:r>
                        <a:rPr lang="zh-TW" sz="1100" b="0" kern="100">
                          <a:solidFill>
                            <a:srgbClr val="000000"/>
                          </a:solidFill>
                          <a:effectLst/>
                          <a:latin typeface="微軟正黑體" pitchFamily="34" charset="-120"/>
                          <a:ea typeface="微軟正黑體" pitchFamily="34" charset="-120"/>
                        </a:rPr>
                        <a:t>人 </a:t>
                      </a:r>
                      <a:endParaRPr lang="zh-TW" sz="1100" b="0" kern="10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zh-TW" altLang="en-US"/>
                    </a:p>
                  </a:txBody>
                  <a:tcPr/>
                </a:tc>
                <a:extLst>
                  <a:ext uri="{0D108BD9-81ED-4DB2-BD59-A6C34878D82A}">
                    <a16:rowId xmlns="" xmlns:a16="http://schemas.microsoft.com/office/drawing/2014/main" val="10001"/>
                  </a:ext>
                </a:extLst>
              </a:tr>
              <a:tr h="211803">
                <a:tc vMerge="1">
                  <a:txBody>
                    <a:bodyPr/>
                    <a:lstStyle/>
                    <a:p>
                      <a:endParaRPr lang="zh-TW" altLang="en-US"/>
                    </a:p>
                  </a:txBody>
                  <a:tcPr/>
                </a:tc>
                <a:tc gridSpan="2">
                  <a:txBody>
                    <a:bodyPr/>
                    <a:lstStyle/>
                    <a:p>
                      <a:pPr algn="ctr">
                        <a:lnSpc>
                          <a:spcPts val="1800"/>
                        </a:lnSpc>
                        <a:spcAft>
                          <a:spcPts val="0"/>
                        </a:spcAft>
                      </a:pPr>
                      <a:r>
                        <a:rPr lang="zh-TW" altLang="en-US" sz="1100" b="0" kern="100" dirty="0">
                          <a:solidFill>
                            <a:srgbClr val="000000"/>
                          </a:solidFill>
                          <a:effectLst/>
                          <a:latin typeface="微軟正黑體" pitchFamily="34" charset="-120"/>
                          <a:ea typeface="微軟正黑體" pitchFamily="34" charset="-120"/>
                        </a:rPr>
                        <a:t>二</a:t>
                      </a:r>
                      <a:r>
                        <a:rPr lang="zh-TW" sz="1100" b="0" kern="100" dirty="0">
                          <a:solidFill>
                            <a:srgbClr val="000000"/>
                          </a:solidFill>
                          <a:effectLst/>
                          <a:latin typeface="微軟正黑體" pitchFamily="34" charset="-120"/>
                          <a:ea typeface="微軟正黑體" pitchFamily="34" charset="-120"/>
                        </a:rPr>
                        <a:t>年級</a:t>
                      </a:r>
                      <a:endParaRPr lang="zh-TW" sz="1100" b="0" kern="100" dirty="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zh-TW" altLang="en-US"/>
                    </a:p>
                  </a:txBody>
                  <a:tcPr/>
                </a:tc>
                <a:tc gridSpan="2">
                  <a:txBody>
                    <a:bodyPr/>
                    <a:lstStyle/>
                    <a:p>
                      <a:pPr algn="r">
                        <a:lnSpc>
                          <a:spcPts val="1800"/>
                        </a:lnSpc>
                        <a:spcAft>
                          <a:spcPts val="0"/>
                        </a:spcAft>
                      </a:pPr>
                      <a:r>
                        <a:rPr lang="zh-TW" sz="1100" b="0" kern="100" dirty="0">
                          <a:solidFill>
                            <a:srgbClr val="000000"/>
                          </a:solidFill>
                          <a:effectLst/>
                          <a:latin typeface="微軟正黑體" pitchFamily="34" charset="-120"/>
                          <a:ea typeface="微軟正黑體" pitchFamily="34" charset="-120"/>
                        </a:rPr>
                        <a:t>班 </a:t>
                      </a:r>
                      <a:endParaRPr lang="zh-TW" sz="1100" b="0" kern="100" dirty="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zh-TW" altLang="en-US"/>
                    </a:p>
                  </a:txBody>
                  <a:tcPr/>
                </a:tc>
                <a:tc gridSpan="2">
                  <a:txBody>
                    <a:bodyPr/>
                    <a:lstStyle/>
                    <a:p>
                      <a:pPr algn="r">
                        <a:lnSpc>
                          <a:spcPts val="1800"/>
                        </a:lnSpc>
                        <a:spcAft>
                          <a:spcPts val="0"/>
                        </a:spcAft>
                      </a:pPr>
                      <a:r>
                        <a:rPr lang="zh-TW" sz="1100" b="0" kern="100">
                          <a:solidFill>
                            <a:srgbClr val="000000"/>
                          </a:solidFill>
                          <a:effectLst/>
                          <a:latin typeface="微軟正黑體" pitchFamily="34" charset="-120"/>
                          <a:ea typeface="微軟正黑體" pitchFamily="34" charset="-120"/>
                        </a:rPr>
                        <a:t>人 </a:t>
                      </a:r>
                      <a:endParaRPr lang="zh-TW" sz="1100" b="0" kern="10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zh-TW" altLang="en-US"/>
                    </a:p>
                  </a:txBody>
                  <a:tcPr/>
                </a:tc>
                <a:extLst>
                  <a:ext uri="{0D108BD9-81ED-4DB2-BD59-A6C34878D82A}">
                    <a16:rowId xmlns="" xmlns:a16="http://schemas.microsoft.com/office/drawing/2014/main" val="10002"/>
                  </a:ext>
                </a:extLst>
              </a:tr>
              <a:tr h="211803">
                <a:tc vMerge="1">
                  <a:txBody>
                    <a:bodyPr/>
                    <a:lstStyle/>
                    <a:p>
                      <a:endParaRPr lang="zh-TW" altLang="en-US"/>
                    </a:p>
                  </a:txBody>
                  <a:tcPr/>
                </a:tc>
                <a:tc gridSpan="2">
                  <a:txBody>
                    <a:bodyPr/>
                    <a:lstStyle/>
                    <a:p>
                      <a:pPr algn="ctr">
                        <a:lnSpc>
                          <a:spcPts val="1800"/>
                        </a:lnSpc>
                        <a:spcAft>
                          <a:spcPts val="0"/>
                        </a:spcAft>
                      </a:pPr>
                      <a:r>
                        <a:rPr lang="zh-TW" altLang="en-US" sz="1100" b="0" kern="100" dirty="0">
                          <a:solidFill>
                            <a:srgbClr val="000000"/>
                          </a:solidFill>
                          <a:effectLst/>
                          <a:latin typeface="微軟正黑體" pitchFamily="34" charset="-120"/>
                          <a:ea typeface="微軟正黑體" pitchFamily="34" charset="-120"/>
                        </a:rPr>
                        <a:t>三</a:t>
                      </a:r>
                      <a:r>
                        <a:rPr lang="zh-TW" sz="1100" b="0" kern="100" dirty="0">
                          <a:solidFill>
                            <a:srgbClr val="000000"/>
                          </a:solidFill>
                          <a:effectLst/>
                          <a:latin typeface="微軟正黑體" pitchFamily="34" charset="-120"/>
                          <a:ea typeface="微軟正黑體" pitchFamily="34" charset="-120"/>
                        </a:rPr>
                        <a:t>年級</a:t>
                      </a:r>
                      <a:endParaRPr lang="zh-TW" sz="1100" b="0" kern="100" dirty="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zh-TW" altLang="en-US"/>
                    </a:p>
                  </a:txBody>
                  <a:tcPr/>
                </a:tc>
                <a:tc gridSpan="2">
                  <a:txBody>
                    <a:bodyPr/>
                    <a:lstStyle/>
                    <a:p>
                      <a:pPr algn="r">
                        <a:lnSpc>
                          <a:spcPts val="1800"/>
                        </a:lnSpc>
                        <a:spcAft>
                          <a:spcPts val="0"/>
                        </a:spcAft>
                      </a:pPr>
                      <a:r>
                        <a:rPr lang="zh-TW" sz="1100" b="0" kern="100" dirty="0">
                          <a:solidFill>
                            <a:srgbClr val="000000"/>
                          </a:solidFill>
                          <a:effectLst/>
                          <a:latin typeface="微軟正黑體" pitchFamily="34" charset="-120"/>
                          <a:ea typeface="微軟正黑體" pitchFamily="34" charset="-120"/>
                        </a:rPr>
                        <a:t>班 </a:t>
                      </a:r>
                      <a:endParaRPr lang="zh-TW" sz="1100" b="0" kern="100" dirty="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zh-TW" altLang="en-US"/>
                    </a:p>
                  </a:txBody>
                  <a:tcPr/>
                </a:tc>
                <a:tc gridSpan="2">
                  <a:txBody>
                    <a:bodyPr/>
                    <a:lstStyle/>
                    <a:p>
                      <a:pPr algn="r">
                        <a:lnSpc>
                          <a:spcPts val="1800"/>
                        </a:lnSpc>
                        <a:spcAft>
                          <a:spcPts val="0"/>
                        </a:spcAft>
                      </a:pPr>
                      <a:r>
                        <a:rPr lang="zh-TW" sz="1100" b="0" kern="100">
                          <a:solidFill>
                            <a:srgbClr val="000000"/>
                          </a:solidFill>
                          <a:effectLst/>
                          <a:latin typeface="微軟正黑體" pitchFamily="34" charset="-120"/>
                          <a:ea typeface="微軟正黑體" pitchFamily="34" charset="-120"/>
                        </a:rPr>
                        <a:t>人 </a:t>
                      </a:r>
                      <a:endParaRPr lang="zh-TW" sz="1100" b="0" kern="10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zh-TW" altLang="en-US"/>
                    </a:p>
                  </a:txBody>
                  <a:tcPr/>
                </a:tc>
                <a:extLst>
                  <a:ext uri="{0D108BD9-81ED-4DB2-BD59-A6C34878D82A}">
                    <a16:rowId xmlns="" xmlns:a16="http://schemas.microsoft.com/office/drawing/2014/main" val="10003"/>
                  </a:ext>
                </a:extLst>
              </a:tr>
              <a:tr h="424418">
                <a:tc vMerge="1">
                  <a:txBody>
                    <a:bodyPr/>
                    <a:lstStyle/>
                    <a:p>
                      <a:endParaRPr lang="zh-TW" altLang="en-US"/>
                    </a:p>
                  </a:txBody>
                  <a:tcPr/>
                </a:tc>
                <a:tc gridSpan="2">
                  <a:txBody>
                    <a:bodyPr/>
                    <a:lstStyle/>
                    <a:p>
                      <a:pPr algn="ctr">
                        <a:lnSpc>
                          <a:spcPts val="1800"/>
                        </a:lnSpc>
                        <a:spcAft>
                          <a:spcPts val="0"/>
                        </a:spcAft>
                      </a:pPr>
                      <a:r>
                        <a:rPr lang="zh-TW" sz="1100" b="0" kern="100" dirty="0">
                          <a:solidFill>
                            <a:srgbClr val="000000"/>
                          </a:solidFill>
                          <a:effectLst/>
                          <a:latin typeface="微軟正黑體" pitchFamily="34" charset="-120"/>
                          <a:ea typeface="微軟正黑體" pitchFamily="34" charset="-120"/>
                        </a:rPr>
                        <a:t>合計</a:t>
                      </a:r>
                      <a:endParaRPr lang="zh-TW" sz="1100" b="0" kern="100" dirty="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zh-TW" altLang="en-US"/>
                    </a:p>
                  </a:txBody>
                  <a:tcPr/>
                </a:tc>
                <a:tc gridSpan="2">
                  <a:txBody>
                    <a:bodyPr/>
                    <a:lstStyle/>
                    <a:p>
                      <a:pPr algn="r">
                        <a:lnSpc>
                          <a:spcPts val="1800"/>
                        </a:lnSpc>
                        <a:spcAft>
                          <a:spcPts val="0"/>
                        </a:spcAft>
                      </a:pPr>
                      <a:r>
                        <a:rPr lang="zh-TW" sz="1100" b="0" kern="100" dirty="0">
                          <a:solidFill>
                            <a:srgbClr val="000000"/>
                          </a:solidFill>
                          <a:effectLst/>
                          <a:latin typeface="微軟正黑體" pitchFamily="34" charset="-120"/>
                          <a:ea typeface="微軟正黑體" pitchFamily="34" charset="-120"/>
                        </a:rPr>
                        <a:t>班 </a:t>
                      </a:r>
                      <a:endParaRPr lang="zh-TW" sz="1100" b="0" kern="100" dirty="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zh-TW" altLang="en-US"/>
                    </a:p>
                  </a:txBody>
                  <a:tcPr/>
                </a:tc>
                <a:tc gridSpan="2">
                  <a:txBody>
                    <a:bodyPr/>
                    <a:lstStyle/>
                    <a:p>
                      <a:pPr algn="r">
                        <a:lnSpc>
                          <a:spcPts val="1800"/>
                        </a:lnSpc>
                        <a:spcAft>
                          <a:spcPts val="0"/>
                        </a:spcAft>
                      </a:pPr>
                      <a:r>
                        <a:rPr lang="zh-TW" sz="1100" b="0" kern="100">
                          <a:solidFill>
                            <a:srgbClr val="000000"/>
                          </a:solidFill>
                          <a:effectLst/>
                          <a:latin typeface="微軟正黑體" pitchFamily="34" charset="-120"/>
                          <a:ea typeface="微軟正黑體" pitchFamily="34" charset="-120"/>
                        </a:rPr>
                        <a:t>人 </a:t>
                      </a:r>
                      <a:endParaRPr lang="zh-TW" sz="1100" b="0" kern="10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zh-TW" altLang="en-US"/>
                    </a:p>
                  </a:txBody>
                  <a:tcPr/>
                </a:tc>
                <a:extLst>
                  <a:ext uri="{0D108BD9-81ED-4DB2-BD59-A6C34878D82A}">
                    <a16:rowId xmlns="" xmlns:a16="http://schemas.microsoft.com/office/drawing/2014/main" val="10004"/>
                  </a:ext>
                </a:extLst>
              </a:tr>
              <a:tr h="615348">
                <a:tc rowSpan="3">
                  <a:txBody>
                    <a:bodyPr/>
                    <a:lstStyle/>
                    <a:p>
                      <a:pPr algn="dist">
                        <a:lnSpc>
                          <a:spcPts val="1800"/>
                        </a:lnSpc>
                        <a:spcAft>
                          <a:spcPts val="0"/>
                        </a:spcAft>
                      </a:pPr>
                      <a:r>
                        <a:rPr lang="zh-TW" sz="1100" b="0" kern="100" dirty="0">
                          <a:solidFill>
                            <a:srgbClr val="000000"/>
                          </a:solidFill>
                          <a:effectLst/>
                          <a:latin typeface="微軟正黑體" pitchFamily="34" charset="-120"/>
                          <a:ea typeface="微軟正黑體" pitchFamily="34" charset="-120"/>
                        </a:rPr>
                        <a:t>年度生涯發展教育</a:t>
                      </a:r>
                    </a:p>
                    <a:p>
                      <a:pPr algn="dist">
                        <a:lnSpc>
                          <a:spcPts val="1800"/>
                        </a:lnSpc>
                        <a:spcAft>
                          <a:spcPts val="0"/>
                        </a:spcAft>
                      </a:pPr>
                      <a:r>
                        <a:rPr lang="zh-TW" sz="1100" b="0" kern="100" dirty="0">
                          <a:solidFill>
                            <a:srgbClr val="000000"/>
                          </a:solidFill>
                          <a:effectLst/>
                          <a:latin typeface="微軟正黑體" pitchFamily="34" charset="-120"/>
                          <a:ea typeface="微軟正黑體" pitchFamily="34" charset="-120"/>
                        </a:rPr>
                        <a:t>經費</a:t>
                      </a:r>
                      <a:endParaRPr lang="zh-TW" sz="1100" b="0" kern="100" dirty="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76200" indent="-91440" algn="ctr">
                        <a:lnSpc>
                          <a:spcPts val="1800"/>
                        </a:lnSpc>
                        <a:spcAft>
                          <a:spcPts val="0"/>
                        </a:spcAft>
                      </a:pPr>
                      <a:r>
                        <a:rPr lang="zh-TW" sz="1100" b="0" kern="100" dirty="0">
                          <a:solidFill>
                            <a:srgbClr val="000000"/>
                          </a:solidFill>
                          <a:effectLst/>
                          <a:latin typeface="微軟正黑體" pitchFamily="34" charset="-120"/>
                          <a:ea typeface="微軟正黑體" pitchFamily="34" charset="-120"/>
                        </a:rPr>
                        <a:t>來源</a:t>
                      </a:r>
                    </a:p>
                    <a:p>
                      <a:pPr marL="76200" indent="-91440" algn="ctr">
                        <a:lnSpc>
                          <a:spcPts val="1800"/>
                        </a:lnSpc>
                        <a:spcBef>
                          <a:spcPts val="600"/>
                        </a:spcBef>
                        <a:spcAft>
                          <a:spcPts val="0"/>
                        </a:spcAft>
                      </a:pPr>
                      <a:r>
                        <a:rPr lang="zh-TW" sz="1100" b="0" kern="100" dirty="0">
                          <a:solidFill>
                            <a:srgbClr val="000000"/>
                          </a:solidFill>
                          <a:effectLst/>
                          <a:latin typeface="微軟正黑體" pitchFamily="34" charset="-120"/>
                          <a:ea typeface="微軟正黑體" pitchFamily="34" charset="-120"/>
                        </a:rPr>
                        <a:t>學年度</a:t>
                      </a:r>
                      <a:endParaRPr lang="zh-TW" sz="1100" b="0" kern="100" dirty="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76200" indent="-91440" algn="ctr">
                        <a:lnSpc>
                          <a:spcPts val="1800"/>
                        </a:lnSpc>
                        <a:spcAft>
                          <a:spcPts val="0"/>
                        </a:spcAft>
                      </a:pPr>
                      <a:r>
                        <a:rPr lang="zh-TW" sz="1100" b="0" kern="100" dirty="0">
                          <a:solidFill>
                            <a:srgbClr val="000000"/>
                          </a:solidFill>
                          <a:effectLst/>
                          <a:latin typeface="微軟正黑體" pitchFamily="34" charset="-120"/>
                          <a:ea typeface="微軟正黑體" pitchFamily="34" charset="-120"/>
                        </a:rPr>
                        <a:t>地方政府補助（含教育部）</a:t>
                      </a:r>
                      <a:endParaRPr lang="zh-TW" sz="1100" b="0" kern="100" dirty="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zh-TW" altLang="en-US"/>
                    </a:p>
                  </a:txBody>
                  <a:tcPr/>
                </a:tc>
                <a:tc>
                  <a:txBody>
                    <a:bodyPr/>
                    <a:lstStyle/>
                    <a:p>
                      <a:pPr marL="76200" indent="-91440" algn="ctr">
                        <a:lnSpc>
                          <a:spcPts val="1800"/>
                        </a:lnSpc>
                        <a:spcAft>
                          <a:spcPts val="0"/>
                        </a:spcAft>
                      </a:pPr>
                      <a:r>
                        <a:rPr lang="zh-TW" sz="1100" b="0" kern="100" dirty="0">
                          <a:solidFill>
                            <a:srgbClr val="000000"/>
                          </a:solidFill>
                          <a:effectLst/>
                          <a:latin typeface="微軟正黑體" pitchFamily="34" charset="-120"/>
                          <a:ea typeface="微軟正黑體" pitchFamily="34" charset="-120"/>
                        </a:rPr>
                        <a:t>學校</a:t>
                      </a:r>
                    </a:p>
                    <a:p>
                      <a:pPr marL="76200" indent="-91440" algn="ctr">
                        <a:lnSpc>
                          <a:spcPts val="1800"/>
                        </a:lnSpc>
                        <a:spcAft>
                          <a:spcPts val="0"/>
                        </a:spcAft>
                      </a:pPr>
                      <a:r>
                        <a:rPr lang="zh-TW" sz="1100" b="0" kern="100" dirty="0">
                          <a:solidFill>
                            <a:srgbClr val="000000"/>
                          </a:solidFill>
                          <a:effectLst/>
                          <a:latin typeface="微軟正黑體" pitchFamily="34" charset="-120"/>
                          <a:ea typeface="微軟正黑體" pitchFamily="34" charset="-120"/>
                        </a:rPr>
                        <a:t>預算</a:t>
                      </a:r>
                      <a:endParaRPr lang="zh-TW" sz="1100" b="0" kern="100" dirty="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76200" indent="-91440" algn="ctr">
                        <a:lnSpc>
                          <a:spcPts val="1800"/>
                        </a:lnSpc>
                        <a:spcAft>
                          <a:spcPts val="0"/>
                        </a:spcAft>
                      </a:pPr>
                      <a:r>
                        <a:rPr lang="zh-TW" sz="1100" b="0" kern="100" dirty="0">
                          <a:solidFill>
                            <a:srgbClr val="000000"/>
                          </a:solidFill>
                          <a:effectLst/>
                          <a:latin typeface="微軟正黑體" pitchFamily="34" charset="-120"/>
                          <a:ea typeface="微軟正黑體" pitchFamily="34" charset="-120"/>
                        </a:rPr>
                        <a:t>自行籌措</a:t>
                      </a:r>
                    </a:p>
                    <a:p>
                      <a:pPr marL="76200" indent="-91440" algn="ctr">
                        <a:lnSpc>
                          <a:spcPts val="1800"/>
                        </a:lnSpc>
                        <a:spcAft>
                          <a:spcPts val="0"/>
                        </a:spcAft>
                      </a:pPr>
                      <a:r>
                        <a:rPr lang="zh-TW" sz="1100" b="0" kern="100" dirty="0">
                          <a:solidFill>
                            <a:srgbClr val="000000"/>
                          </a:solidFill>
                          <a:effectLst/>
                          <a:latin typeface="微軟正黑體" pitchFamily="34" charset="-120"/>
                          <a:ea typeface="微軟正黑體" pitchFamily="34" charset="-120"/>
                        </a:rPr>
                        <a:t>（如無，</a:t>
                      </a:r>
                    </a:p>
                    <a:p>
                      <a:pPr marL="76200" indent="-91440" algn="ctr">
                        <a:lnSpc>
                          <a:spcPts val="1800"/>
                        </a:lnSpc>
                        <a:spcAft>
                          <a:spcPts val="0"/>
                        </a:spcAft>
                      </a:pPr>
                      <a:r>
                        <a:rPr lang="zh-TW" sz="1100" b="0" kern="100" dirty="0">
                          <a:solidFill>
                            <a:srgbClr val="000000"/>
                          </a:solidFill>
                          <a:effectLst/>
                          <a:latin typeface="微軟正黑體" pitchFamily="34" charset="-120"/>
                          <a:ea typeface="微軟正黑體" pitchFamily="34" charset="-120"/>
                        </a:rPr>
                        <a:t>請填「</a:t>
                      </a:r>
                      <a:r>
                        <a:rPr lang="en-US" sz="1100" b="0" kern="100" dirty="0">
                          <a:solidFill>
                            <a:srgbClr val="000000"/>
                          </a:solidFill>
                          <a:effectLst/>
                          <a:latin typeface="微軟正黑體" pitchFamily="34" charset="-120"/>
                          <a:ea typeface="微軟正黑體" pitchFamily="34" charset="-120"/>
                        </a:rPr>
                        <a:t>0</a:t>
                      </a:r>
                      <a:r>
                        <a:rPr lang="zh-TW" sz="1100" b="0" kern="100" dirty="0">
                          <a:solidFill>
                            <a:srgbClr val="000000"/>
                          </a:solidFill>
                          <a:effectLst/>
                          <a:latin typeface="微軟正黑體" pitchFamily="34" charset="-120"/>
                          <a:ea typeface="微軟正黑體" pitchFamily="34" charset="-120"/>
                        </a:rPr>
                        <a:t>」）</a:t>
                      </a:r>
                      <a:endParaRPr lang="zh-TW" sz="1100" b="0" kern="100" dirty="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76200" indent="-91440" algn="ctr">
                        <a:lnSpc>
                          <a:spcPts val="1800"/>
                        </a:lnSpc>
                        <a:spcAft>
                          <a:spcPts val="0"/>
                        </a:spcAft>
                      </a:pPr>
                      <a:r>
                        <a:rPr lang="zh-TW" sz="1100" b="0" kern="100">
                          <a:solidFill>
                            <a:srgbClr val="000000"/>
                          </a:solidFill>
                          <a:effectLst/>
                          <a:latin typeface="微軟正黑體" pitchFamily="34" charset="-120"/>
                          <a:ea typeface="微軟正黑體" pitchFamily="34" charset="-120"/>
                        </a:rPr>
                        <a:t>合計</a:t>
                      </a:r>
                      <a:endParaRPr lang="zh-TW" sz="1100" b="0" kern="10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5"/>
                  </a:ext>
                </a:extLst>
              </a:tr>
              <a:tr h="191417">
                <a:tc vMerge="1">
                  <a:txBody>
                    <a:bodyPr/>
                    <a:lstStyle/>
                    <a:p>
                      <a:endParaRPr lang="zh-TW" altLang="en-US"/>
                    </a:p>
                  </a:txBody>
                  <a:tcPr/>
                </a:tc>
                <a:tc>
                  <a:txBody>
                    <a:bodyPr/>
                    <a:lstStyle/>
                    <a:p>
                      <a:pPr>
                        <a:lnSpc>
                          <a:spcPts val="1800"/>
                        </a:lnSpc>
                        <a:spcAft>
                          <a:spcPts val="0"/>
                        </a:spcAft>
                      </a:pPr>
                      <a:r>
                        <a:rPr lang="zh-TW" sz="1100" b="0" kern="100" dirty="0">
                          <a:solidFill>
                            <a:srgbClr val="000000"/>
                          </a:solidFill>
                          <a:effectLst/>
                          <a:latin typeface="微軟正黑體" pitchFamily="34" charset="-120"/>
                          <a:ea typeface="微軟正黑體" pitchFamily="34" charset="-120"/>
                        </a:rPr>
                        <a:t>上學年度</a:t>
                      </a:r>
                      <a:endParaRPr lang="zh-TW" sz="1100" b="0" kern="100" dirty="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76200" indent="-91440" algn="r">
                        <a:lnSpc>
                          <a:spcPts val="1800"/>
                        </a:lnSpc>
                        <a:spcAft>
                          <a:spcPts val="0"/>
                        </a:spcAft>
                      </a:pPr>
                      <a:r>
                        <a:rPr lang="zh-TW" sz="1100" b="0" kern="100">
                          <a:solidFill>
                            <a:srgbClr val="000000"/>
                          </a:solidFill>
                          <a:effectLst/>
                          <a:latin typeface="微軟正黑體" pitchFamily="34" charset="-120"/>
                          <a:ea typeface="微軟正黑體" pitchFamily="34" charset="-120"/>
                        </a:rPr>
                        <a:t>元</a:t>
                      </a:r>
                      <a:endParaRPr lang="zh-TW" sz="1100" b="0" kern="10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zh-TW" altLang="en-US"/>
                    </a:p>
                  </a:txBody>
                  <a:tcPr/>
                </a:tc>
                <a:tc>
                  <a:txBody>
                    <a:bodyPr/>
                    <a:lstStyle/>
                    <a:p>
                      <a:pPr marL="76200" indent="-91440" algn="r">
                        <a:lnSpc>
                          <a:spcPts val="1800"/>
                        </a:lnSpc>
                        <a:spcAft>
                          <a:spcPts val="0"/>
                        </a:spcAft>
                      </a:pPr>
                      <a:r>
                        <a:rPr lang="zh-TW" sz="1100" b="0" kern="100">
                          <a:solidFill>
                            <a:srgbClr val="000000"/>
                          </a:solidFill>
                          <a:effectLst/>
                          <a:latin typeface="微軟正黑體" pitchFamily="34" charset="-120"/>
                          <a:ea typeface="微軟正黑體" pitchFamily="34" charset="-120"/>
                        </a:rPr>
                        <a:t>元</a:t>
                      </a:r>
                      <a:endParaRPr lang="zh-TW" sz="1100" b="0" kern="10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76200" indent="-91440" algn="r">
                        <a:lnSpc>
                          <a:spcPts val="1800"/>
                        </a:lnSpc>
                        <a:spcAft>
                          <a:spcPts val="0"/>
                        </a:spcAft>
                      </a:pPr>
                      <a:r>
                        <a:rPr lang="zh-TW" sz="1100" b="0" kern="100" dirty="0">
                          <a:solidFill>
                            <a:srgbClr val="000000"/>
                          </a:solidFill>
                          <a:effectLst/>
                          <a:latin typeface="微軟正黑體" pitchFamily="34" charset="-120"/>
                          <a:ea typeface="微軟正黑體" pitchFamily="34" charset="-120"/>
                        </a:rPr>
                        <a:t>元</a:t>
                      </a:r>
                      <a:endParaRPr lang="zh-TW" sz="1100" b="0" kern="100" dirty="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76200" indent="-91440" algn="r">
                        <a:lnSpc>
                          <a:spcPts val="1800"/>
                        </a:lnSpc>
                        <a:spcAft>
                          <a:spcPts val="0"/>
                        </a:spcAft>
                      </a:pPr>
                      <a:r>
                        <a:rPr lang="zh-TW" sz="1100" b="0" kern="100">
                          <a:solidFill>
                            <a:srgbClr val="000000"/>
                          </a:solidFill>
                          <a:effectLst/>
                          <a:latin typeface="微軟正黑體" pitchFamily="34" charset="-120"/>
                          <a:ea typeface="微軟正黑體" pitchFamily="34" charset="-120"/>
                        </a:rPr>
                        <a:t>元</a:t>
                      </a:r>
                      <a:endParaRPr lang="zh-TW" sz="1100" b="0" kern="10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6"/>
                  </a:ext>
                </a:extLst>
              </a:tr>
              <a:tr h="191417">
                <a:tc vMerge="1">
                  <a:txBody>
                    <a:bodyPr/>
                    <a:lstStyle/>
                    <a:p>
                      <a:endParaRPr lang="zh-TW" altLang="en-US"/>
                    </a:p>
                  </a:txBody>
                  <a:tcPr/>
                </a:tc>
                <a:tc>
                  <a:txBody>
                    <a:bodyPr/>
                    <a:lstStyle/>
                    <a:p>
                      <a:pPr marL="3175">
                        <a:lnSpc>
                          <a:spcPts val="1800"/>
                        </a:lnSpc>
                        <a:spcAft>
                          <a:spcPts val="0"/>
                        </a:spcAft>
                      </a:pPr>
                      <a:r>
                        <a:rPr lang="zh-TW" sz="1100" b="0" kern="100" dirty="0">
                          <a:solidFill>
                            <a:srgbClr val="000000"/>
                          </a:solidFill>
                          <a:effectLst/>
                          <a:latin typeface="微軟正黑體" pitchFamily="34" charset="-120"/>
                          <a:ea typeface="微軟正黑體" pitchFamily="34" charset="-120"/>
                        </a:rPr>
                        <a:t>本學年度</a:t>
                      </a:r>
                      <a:endParaRPr lang="zh-TW" sz="1100" b="0" kern="100" dirty="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76200" indent="-91440" algn="r">
                        <a:lnSpc>
                          <a:spcPts val="1800"/>
                        </a:lnSpc>
                        <a:spcAft>
                          <a:spcPts val="0"/>
                        </a:spcAft>
                      </a:pPr>
                      <a:r>
                        <a:rPr lang="zh-TW" sz="1100" b="0" kern="100">
                          <a:solidFill>
                            <a:srgbClr val="000000"/>
                          </a:solidFill>
                          <a:effectLst/>
                          <a:latin typeface="微軟正黑體" pitchFamily="34" charset="-120"/>
                          <a:ea typeface="微軟正黑體" pitchFamily="34" charset="-120"/>
                        </a:rPr>
                        <a:t>元</a:t>
                      </a:r>
                      <a:endParaRPr lang="zh-TW" sz="1100" b="0" kern="10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zh-TW" altLang="en-US"/>
                    </a:p>
                  </a:txBody>
                  <a:tcPr/>
                </a:tc>
                <a:tc>
                  <a:txBody>
                    <a:bodyPr/>
                    <a:lstStyle/>
                    <a:p>
                      <a:pPr marL="76200" indent="-91440" algn="r">
                        <a:lnSpc>
                          <a:spcPts val="1800"/>
                        </a:lnSpc>
                        <a:spcAft>
                          <a:spcPts val="0"/>
                        </a:spcAft>
                      </a:pPr>
                      <a:r>
                        <a:rPr lang="zh-TW" sz="1100" b="0" kern="100">
                          <a:solidFill>
                            <a:srgbClr val="000000"/>
                          </a:solidFill>
                          <a:effectLst/>
                          <a:latin typeface="微軟正黑體" pitchFamily="34" charset="-120"/>
                          <a:ea typeface="微軟正黑體" pitchFamily="34" charset="-120"/>
                        </a:rPr>
                        <a:t>元</a:t>
                      </a:r>
                      <a:endParaRPr lang="zh-TW" sz="1100" b="0" kern="10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76200" indent="-91440" algn="r">
                        <a:lnSpc>
                          <a:spcPts val="1800"/>
                        </a:lnSpc>
                        <a:spcAft>
                          <a:spcPts val="0"/>
                        </a:spcAft>
                      </a:pPr>
                      <a:r>
                        <a:rPr lang="zh-TW" sz="1100" b="0" kern="100" dirty="0">
                          <a:solidFill>
                            <a:srgbClr val="000000"/>
                          </a:solidFill>
                          <a:effectLst/>
                          <a:latin typeface="微軟正黑體" pitchFamily="34" charset="-120"/>
                          <a:ea typeface="微軟正黑體" pitchFamily="34" charset="-120"/>
                        </a:rPr>
                        <a:t>元 </a:t>
                      </a:r>
                      <a:endParaRPr lang="zh-TW" sz="1100" b="0" kern="100" dirty="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76200" indent="-91440" algn="r">
                        <a:lnSpc>
                          <a:spcPts val="1800"/>
                        </a:lnSpc>
                        <a:spcAft>
                          <a:spcPts val="0"/>
                        </a:spcAft>
                      </a:pPr>
                      <a:r>
                        <a:rPr lang="zh-TW" sz="1100" b="0" kern="100">
                          <a:solidFill>
                            <a:srgbClr val="000000"/>
                          </a:solidFill>
                          <a:effectLst/>
                          <a:latin typeface="微軟正黑體" pitchFamily="34" charset="-120"/>
                          <a:ea typeface="微軟正黑體" pitchFamily="34" charset="-120"/>
                        </a:rPr>
                        <a:t>元</a:t>
                      </a:r>
                      <a:endParaRPr lang="zh-TW" sz="1100" b="0" kern="10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7"/>
                  </a:ext>
                </a:extLst>
              </a:tr>
              <a:tr h="403383">
                <a:tc>
                  <a:txBody>
                    <a:bodyPr/>
                    <a:lstStyle/>
                    <a:p>
                      <a:pPr algn="dist">
                        <a:lnSpc>
                          <a:spcPts val="1800"/>
                        </a:lnSpc>
                        <a:spcAft>
                          <a:spcPts val="0"/>
                        </a:spcAft>
                      </a:pPr>
                      <a:r>
                        <a:rPr lang="zh-TW" sz="1100" b="0" kern="100" dirty="0">
                          <a:solidFill>
                            <a:srgbClr val="000000"/>
                          </a:solidFill>
                          <a:effectLst/>
                          <a:latin typeface="微軟正黑體" pitchFamily="34" charset="-120"/>
                          <a:ea typeface="微軟正黑體" pitchFamily="34" charset="-120"/>
                        </a:rPr>
                        <a:t>技藝教育開辦情形</a:t>
                      </a:r>
                      <a:endParaRPr lang="zh-TW" sz="1100" b="0" kern="100" dirty="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6">
                  <a:txBody>
                    <a:bodyPr/>
                    <a:lstStyle/>
                    <a:p>
                      <a:pPr marL="76200" indent="-91440">
                        <a:lnSpc>
                          <a:spcPts val="1800"/>
                        </a:lnSpc>
                        <a:spcAft>
                          <a:spcPts val="0"/>
                        </a:spcAft>
                      </a:pPr>
                      <a:r>
                        <a:rPr lang="zh-TW" sz="1100" b="0" kern="100" dirty="0">
                          <a:solidFill>
                            <a:srgbClr val="000000"/>
                          </a:solidFill>
                          <a:effectLst/>
                          <a:latin typeface="微軟正黑體" pitchFamily="34" charset="-120"/>
                          <a:ea typeface="微軟正黑體" pitchFamily="34" charset="-120"/>
                        </a:rPr>
                        <a:t>抽離式技藝教育課程：</a:t>
                      </a:r>
                      <a:r>
                        <a:rPr lang="en-US" sz="1100" b="0" kern="100" dirty="0">
                          <a:solidFill>
                            <a:srgbClr val="000000"/>
                          </a:solidFill>
                          <a:effectLst/>
                          <a:latin typeface="微軟正黑體" pitchFamily="34" charset="-120"/>
                          <a:ea typeface="微軟正黑體" pitchFamily="34" charset="-120"/>
                        </a:rPr>
                        <a:t>           </a:t>
                      </a:r>
                      <a:r>
                        <a:rPr lang="zh-TW" sz="1100" b="0" kern="100" dirty="0">
                          <a:solidFill>
                            <a:srgbClr val="000000"/>
                          </a:solidFill>
                          <a:effectLst/>
                          <a:latin typeface="微軟正黑體" pitchFamily="34" charset="-120"/>
                          <a:ea typeface="微軟正黑體" pitchFamily="34" charset="-120"/>
                        </a:rPr>
                        <a:t>班，</a:t>
                      </a:r>
                      <a:r>
                        <a:rPr lang="en-US" sz="1100" b="0" kern="100" dirty="0">
                          <a:solidFill>
                            <a:srgbClr val="000000"/>
                          </a:solidFill>
                          <a:effectLst/>
                          <a:latin typeface="微軟正黑體" pitchFamily="34" charset="-120"/>
                          <a:ea typeface="微軟正黑體" pitchFamily="34" charset="-120"/>
                        </a:rPr>
                        <a:t>              </a:t>
                      </a:r>
                      <a:r>
                        <a:rPr lang="zh-TW" sz="1100" b="0" kern="100" dirty="0">
                          <a:solidFill>
                            <a:srgbClr val="000000"/>
                          </a:solidFill>
                          <a:effectLst/>
                          <a:latin typeface="微軟正黑體" pitchFamily="34" charset="-120"/>
                          <a:ea typeface="微軟正黑體" pitchFamily="34" charset="-120"/>
                        </a:rPr>
                        <a:t>人</a:t>
                      </a:r>
                    </a:p>
                    <a:p>
                      <a:pPr marL="76200" indent="-91440">
                        <a:lnSpc>
                          <a:spcPts val="1800"/>
                        </a:lnSpc>
                        <a:spcAft>
                          <a:spcPts val="0"/>
                        </a:spcAft>
                      </a:pPr>
                      <a:r>
                        <a:rPr lang="zh-TW" sz="1100" b="0" kern="100" dirty="0">
                          <a:solidFill>
                            <a:srgbClr val="000000"/>
                          </a:solidFill>
                          <a:effectLst/>
                          <a:latin typeface="微軟正黑體" pitchFamily="34" charset="-120"/>
                          <a:ea typeface="微軟正黑體" pitchFamily="34" charset="-120"/>
                        </a:rPr>
                        <a:t>技藝教育專班：</a:t>
                      </a:r>
                      <a:r>
                        <a:rPr lang="en-US" sz="1100" b="0" kern="100" dirty="0">
                          <a:solidFill>
                            <a:srgbClr val="000000"/>
                          </a:solidFill>
                          <a:effectLst/>
                          <a:latin typeface="微軟正黑體" pitchFamily="34" charset="-120"/>
                          <a:ea typeface="微軟正黑體" pitchFamily="34" charset="-120"/>
                        </a:rPr>
                        <a:t>                 </a:t>
                      </a:r>
                      <a:r>
                        <a:rPr lang="zh-TW" sz="1100" b="0" kern="100" dirty="0">
                          <a:solidFill>
                            <a:srgbClr val="000000"/>
                          </a:solidFill>
                          <a:effectLst/>
                          <a:latin typeface="微軟正黑體" pitchFamily="34" charset="-120"/>
                          <a:ea typeface="微軟正黑體" pitchFamily="34" charset="-120"/>
                        </a:rPr>
                        <a:t>人</a:t>
                      </a:r>
                      <a:r>
                        <a:rPr lang="en-US" sz="1100" b="0" kern="100" dirty="0">
                          <a:solidFill>
                            <a:srgbClr val="000000"/>
                          </a:solidFill>
                          <a:effectLst/>
                          <a:latin typeface="微軟正黑體" pitchFamily="34" charset="-120"/>
                          <a:ea typeface="微軟正黑體" pitchFamily="34" charset="-120"/>
                        </a:rPr>
                        <a:t>(</a:t>
                      </a:r>
                      <a:r>
                        <a:rPr lang="zh-TW" sz="1100" b="0" kern="100" dirty="0">
                          <a:solidFill>
                            <a:srgbClr val="000000"/>
                          </a:solidFill>
                          <a:effectLst/>
                          <a:latin typeface="微軟正黑體" pitchFamily="34" charset="-120"/>
                          <a:ea typeface="微軟正黑體" pitchFamily="34" charset="-120"/>
                        </a:rPr>
                        <a:t>無辦理者免填</a:t>
                      </a:r>
                      <a:r>
                        <a:rPr lang="en-US" sz="1100" b="0" kern="100" dirty="0">
                          <a:solidFill>
                            <a:srgbClr val="000000"/>
                          </a:solidFill>
                          <a:effectLst/>
                          <a:latin typeface="微軟正黑體" pitchFamily="34" charset="-120"/>
                          <a:ea typeface="微軟正黑體" pitchFamily="34" charset="-120"/>
                        </a:rPr>
                        <a:t>)</a:t>
                      </a:r>
                      <a:endParaRPr lang="zh-TW" sz="1100" b="0" kern="100" dirty="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 xmlns:a16="http://schemas.microsoft.com/office/drawing/2014/main" val="10008"/>
                  </a:ext>
                </a:extLst>
              </a:tr>
              <a:tr h="827314">
                <a:tc>
                  <a:txBody>
                    <a:bodyPr/>
                    <a:lstStyle/>
                    <a:p>
                      <a:pPr algn="dist">
                        <a:lnSpc>
                          <a:spcPts val="1800"/>
                        </a:lnSpc>
                        <a:spcAft>
                          <a:spcPts val="0"/>
                        </a:spcAft>
                      </a:pPr>
                      <a:r>
                        <a:rPr lang="zh-TW" sz="1100" b="0" kern="100">
                          <a:solidFill>
                            <a:srgbClr val="000000"/>
                          </a:solidFill>
                          <a:effectLst/>
                          <a:latin typeface="微軟正黑體" pitchFamily="34" charset="-120"/>
                          <a:ea typeface="微軟正黑體" pitchFamily="34" charset="-120"/>
                        </a:rPr>
                        <a:t>學校</a:t>
                      </a:r>
                      <a:r>
                        <a:rPr lang="en-US" sz="1100" b="0" kern="100">
                          <a:solidFill>
                            <a:srgbClr val="000000"/>
                          </a:solidFill>
                          <a:effectLst/>
                          <a:latin typeface="微軟正黑體" pitchFamily="34" charset="-120"/>
                          <a:ea typeface="微軟正黑體" pitchFamily="34" charset="-120"/>
                        </a:rPr>
                        <a:t/>
                      </a:r>
                      <a:br>
                        <a:rPr lang="en-US" sz="1100" b="0" kern="100">
                          <a:solidFill>
                            <a:srgbClr val="000000"/>
                          </a:solidFill>
                          <a:effectLst/>
                          <a:latin typeface="微軟正黑體" pitchFamily="34" charset="-120"/>
                          <a:ea typeface="微軟正黑體" pitchFamily="34" charset="-120"/>
                        </a:rPr>
                      </a:br>
                      <a:r>
                        <a:rPr lang="zh-TW" sz="1100" b="0" kern="100">
                          <a:solidFill>
                            <a:srgbClr val="000000"/>
                          </a:solidFill>
                          <a:effectLst/>
                          <a:latin typeface="微軟正黑體" pitchFamily="34" charset="-120"/>
                          <a:ea typeface="微軟正黑體" pitchFamily="34" charset="-120"/>
                        </a:rPr>
                        <a:t>聯絡人</a:t>
                      </a:r>
                      <a:endParaRPr lang="zh-TW" sz="1100" b="0" kern="10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6">
                  <a:txBody>
                    <a:bodyPr/>
                    <a:lstStyle/>
                    <a:p>
                      <a:pPr marL="76200" indent="-91440" algn="just">
                        <a:lnSpc>
                          <a:spcPts val="1800"/>
                        </a:lnSpc>
                        <a:spcAft>
                          <a:spcPts val="0"/>
                        </a:spcAft>
                      </a:pPr>
                      <a:r>
                        <a:rPr lang="zh-TW" sz="1100" b="0" kern="100" dirty="0">
                          <a:solidFill>
                            <a:srgbClr val="000000"/>
                          </a:solidFill>
                          <a:effectLst/>
                          <a:latin typeface="微軟正黑體" pitchFamily="34" charset="-120"/>
                          <a:ea typeface="微軟正黑體" pitchFamily="34" charset="-120"/>
                        </a:rPr>
                        <a:t>姓名：　　　　　　　　　　　職稱：</a:t>
                      </a:r>
                    </a:p>
                    <a:p>
                      <a:pPr marL="76200" indent="-91440" algn="just">
                        <a:lnSpc>
                          <a:spcPts val="1800"/>
                        </a:lnSpc>
                        <a:spcAft>
                          <a:spcPts val="0"/>
                        </a:spcAft>
                      </a:pPr>
                      <a:r>
                        <a:rPr lang="zh-TW" sz="1100" b="0" kern="100" dirty="0">
                          <a:solidFill>
                            <a:srgbClr val="000000"/>
                          </a:solidFill>
                          <a:effectLst/>
                          <a:latin typeface="微軟正黑體" pitchFamily="34" charset="-120"/>
                          <a:ea typeface="微軟正黑體" pitchFamily="34" charset="-120"/>
                        </a:rPr>
                        <a:t>辦公室電話：</a:t>
                      </a:r>
                      <a:r>
                        <a:rPr lang="en-US" sz="1100" b="0" kern="100" dirty="0">
                          <a:solidFill>
                            <a:srgbClr val="000000"/>
                          </a:solidFill>
                          <a:effectLst/>
                          <a:latin typeface="微軟正黑體" pitchFamily="34" charset="-120"/>
                          <a:ea typeface="微軟正黑體" pitchFamily="34" charset="-120"/>
                        </a:rPr>
                        <a:t>                                </a:t>
                      </a:r>
                      <a:r>
                        <a:rPr lang="zh-TW" sz="1100" b="0" kern="100" dirty="0">
                          <a:solidFill>
                            <a:srgbClr val="000000"/>
                          </a:solidFill>
                          <a:effectLst/>
                          <a:latin typeface="微軟正黑體" pitchFamily="34" charset="-120"/>
                          <a:ea typeface="微軟正黑體" pitchFamily="34" charset="-120"/>
                        </a:rPr>
                        <a:t>傳真：</a:t>
                      </a:r>
                    </a:p>
                    <a:p>
                      <a:pPr marL="76200" indent="-91440" algn="just">
                        <a:lnSpc>
                          <a:spcPts val="1800"/>
                        </a:lnSpc>
                        <a:spcAft>
                          <a:spcPts val="0"/>
                        </a:spcAft>
                      </a:pPr>
                      <a:r>
                        <a:rPr lang="en-US" sz="1100" b="0" kern="100" dirty="0">
                          <a:solidFill>
                            <a:srgbClr val="000000"/>
                          </a:solidFill>
                          <a:effectLst/>
                          <a:latin typeface="微軟正黑體" pitchFamily="34" charset="-120"/>
                          <a:ea typeface="微軟正黑體" pitchFamily="34" charset="-120"/>
                        </a:rPr>
                        <a:t>e-mail</a:t>
                      </a:r>
                      <a:r>
                        <a:rPr lang="zh-TW" sz="1100" b="0" kern="100" dirty="0">
                          <a:solidFill>
                            <a:srgbClr val="000000"/>
                          </a:solidFill>
                          <a:effectLst/>
                          <a:latin typeface="微軟正黑體" pitchFamily="34" charset="-120"/>
                          <a:ea typeface="微軟正黑體" pitchFamily="34" charset="-120"/>
                        </a:rPr>
                        <a:t>：</a:t>
                      </a:r>
                      <a:r>
                        <a:rPr lang="en-US" sz="1100" b="0" kern="100" dirty="0">
                          <a:solidFill>
                            <a:srgbClr val="000000"/>
                          </a:solidFill>
                          <a:effectLst/>
                          <a:latin typeface="微軟正黑體" pitchFamily="34" charset="-120"/>
                          <a:ea typeface="微軟正黑體" pitchFamily="34" charset="-120"/>
                        </a:rPr>
                        <a:t>                                        </a:t>
                      </a:r>
                      <a:r>
                        <a:rPr lang="zh-TW" sz="1100" b="0" kern="100" dirty="0">
                          <a:solidFill>
                            <a:srgbClr val="000000"/>
                          </a:solidFill>
                          <a:effectLst/>
                          <a:latin typeface="微軟正黑體" pitchFamily="34" charset="-120"/>
                          <a:ea typeface="微軟正黑體" pitchFamily="34" charset="-120"/>
                        </a:rPr>
                        <a:t>手機號碼：</a:t>
                      </a:r>
                    </a:p>
                    <a:p>
                      <a:pPr marL="76200" indent="-91440" algn="just">
                        <a:lnSpc>
                          <a:spcPts val="1800"/>
                        </a:lnSpc>
                        <a:spcAft>
                          <a:spcPts val="0"/>
                        </a:spcAft>
                      </a:pPr>
                      <a:r>
                        <a:rPr lang="zh-TW" sz="1100" b="0" kern="100" dirty="0">
                          <a:solidFill>
                            <a:srgbClr val="000000"/>
                          </a:solidFill>
                          <a:effectLst/>
                          <a:latin typeface="微軟正黑體" pitchFamily="34" charset="-120"/>
                          <a:ea typeface="微軟正黑體" pitchFamily="34" charset="-120"/>
                        </a:rPr>
                        <a:t>學校地址：</a:t>
                      </a:r>
                      <a:endParaRPr lang="zh-TW" sz="1100" b="0" kern="100" dirty="0">
                        <a:solidFill>
                          <a:srgbClr val="000000"/>
                        </a:solidFill>
                        <a:effectLst/>
                        <a:latin typeface="微軟正黑體" pitchFamily="34" charset="-120"/>
                        <a:ea typeface="微軟正黑體" pitchFamily="34"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 xmlns:a16="http://schemas.microsoft.com/office/drawing/2014/main" val="10009"/>
                  </a:ext>
                </a:extLst>
              </a:tr>
            </a:tbl>
          </a:graphicData>
        </a:graphic>
      </p:graphicFrame>
      <p:sp>
        <p:nvSpPr>
          <p:cNvPr id="8" name="矩形圖說文字 4">
            <a:extLst>
              <a:ext uri="{FF2B5EF4-FFF2-40B4-BE49-F238E27FC236}">
                <a16:creationId xmlns="" xmlns:a16="http://schemas.microsoft.com/office/drawing/2014/main" id="{AF0A1E15-A3C3-45D0-A008-879E5B17F69F}"/>
              </a:ext>
            </a:extLst>
          </p:cNvPr>
          <p:cNvSpPr/>
          <p:nvPr/>
        </p:nvSpPr>
        <p:spPr bwMode="auto">
          <a:xfrm>
            <a:off x="1007213" y="2518963"/>
            <a:ext cx="1296237" cy="281387"/>
          </a:xfrm>
          <a:prstGeom prst="wedgeRectCallout">
            <a:avLst>
              <a:gd name="adj1" fmla="val 2644"/>
              <a:gd name="adj2" fmla="val -97323"/>
            </a:avLst>
          </a:prstGeom>
          <a:solidFill>
            <a:schemeClr val="accent1">
              <a:lumMod val="20000"/>
              <a:lumOff val="80000"/>
            </a:schemeClr>
          </a:solidFill>
          <a:ln>
            <a:solidFill>
              <a:schemeClr val="accent1">
                <a:lumMod val="60000"/>
                <a:lumOff val="40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lstStyle/>
          <a:p>
            <a:pPr>
              <a:lnSpc>
                <a:spcPts val="1500"/>
              </a:lnSpc>
              <a:defRPr/>
            </a:pPr>
            <a:r>
              <a:rPr lang="zh-TW" altLang="en-US" sz="1000" b="1" kern="100" dirty="0">
                <a:solidFill>
                  <a:srgbClr val="000000"/>
                </a:solidFill>
                <a:latin typeface="微軟正黑體" pitchFamily="34" charset="-120"/>
                <a:ea typeface="微軟正黑體" pitchFamily="34" charset="-120"/>
              </a:rPr>
              <a:t>編置「導師</a:t>
            </a:r>
            <a:r>
              <a:rPr lang="en-US" altLang="zh-TW" sz="1000" b="1" kern="100" dirty="0">
                <a:solidFill>
                  <a:srgbClr val="000000"/>
                </a:solidFill>
                <a:latin typeface="微軟正黑體" pitchFamily="34" charset="-120"/>
                <a:ea typeface="微軟正黑體" pitchFamily="34" charset="-120"/>
              </a:rPr>
              <a:t>｣</a:t>
            </a:r>
            <a:r>
              <a:rPr lang="zh-TW" altLang="en-US" sz="1000" b="1" kern="100" dirty="0">
                <a:solidFill>
                  <a:srgbClr val="000000"/>
                </a:solidFill>
                <a:latin typeface="微軟正黑體" pitchFamily="34" charset="-120"/>
                <a:ea typeface="微軟正黑體" pitchFamily="34" charset="-120"/>
              </a:rPr>
              <a:t>之班級</a:t>
            </a:r>
          </a:p>
        </p:txBody>
      </p:sp>
      <p:sp>
        <p:nvSpPr>
          <p:cNvPr id="9" name="矩形 8">
            <a:extLst>
              <a:ext uri="{FF2B5EF4-FFF2-40B4-BE49-F238E27FC236}">
                <a16:creationId xmlns="" xmlns:a16="http://schemas.microsoft.com/office/drawing/2014/main" id="{4EE6778E-41E8-4228-BC78-0E5B1000E98F}"/>
              </a:ext>
            </a:extLst>
          </p:cNvPr>
          <p:cNvSpPr/>
          <p:nvPr/>
        </p:nvSpPr>
        <p:spPr bwMode="auto">
          <a:xfrm>
            <a:off x="1354832" y="3152890"/>
            <a:ext cx="843915" cy="457200"/>
          </a:xfrm>
          <a:prstGeom prst="rect">
            <a:avLst/>
          </a:prstGeom>
          <a:solidFill>
            <a:srgbClr val="FFE5FF"/>
          </a:solidFill>
          <a:ln>
            <a:solidFill>
              <a:srgbClr val="DDDDFF"/>
            </a:solid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anchor="ctr"/>
          <a:lstStyle/>
          <a:p>
            <a:pPr>
              <a:lnSpc>
                <a:spcPts val="1800"/>
              </a:lnSpc>
              <a:spcAft>
                <a:spcPts val="0"/>
              </a:spcAft>
              <a:defRPr/>
            </a:pPr>
            <a:r>
              <a:rPr lang="en-US" altLang="zh-TW" sz="1000" b="1" u="sng" kern="100" dirty="0">
                <a:solidFill>
                  <a:srgbClr val="0070C0"/>
                </a:solidFill>
                <a:latin typeface="微軟正黑體" pitchFamily="34" charset="-120"/>
                <a:ea typeface="微軟正黑體" pitchFamily="34" charset="-120"/>
              </a:rPr>
              <a:t>107</a:t>
            </a:r>
            <a:r>
              <a:rPr lang="zh-TW" altLang="en-US" sz="1000" b="1" u="sng" kern="100" dirty="0">
                <a:solidFill>
                  <a:srgbClr val="0070C0"/>
                </a:solidFill>
                <a:latin typeface="微軟正黑體" pitchFamily="34" charset="-120"/>
                <a:ea typeface="微軟正黑體" pitchFamily="34" charset="-120"/>
              </a:rPr>
              <a:t>學年度</a:t>
            </a:r>
            <a:endParaRPr lang="en-US" altLang="zh-TW" sz="1000" b="1" u="sng" kern="100" dirty="0">
              <a:solidFill>
                <a:srgbClr val="0070C0"/>
              </a:solidFill>
              <a:latin typeface="微軟正黑體" pitchFamily="34" charset="-120"/>
              <a:ea typeface="微軟正黑體" pitchFamily="34" charset="-120"/>
            </a:endParaRPr>
          </a:p>
          <a:p>
            <a:pPr>
              <a:lnSpc>
                <a:spcPts val="1800"/>
              </a:lnSpc>
              <a:spcAft>
                <a:spcPts val="0"/>
              </a:spcAft>
              <a:defRPr/>
            </a:pPr>
            <a:r>
              <a:rPr lang="en-US" altLang="zh-TW" sz="1000" b="1" u="sng" kern="100" dirty="0">
                <a:solidFill>
                  <a:srgbClr val="0070C0"/>
                </a:solidFill>
                <a:latin typeface="微軟正黑體" pitchFamily="34" charset="-120"/>
                <a:ea typeface="微軟正黑體" pitchFamily="34" charset="-120"/>
              </a:rPr>
              <a:t>108</a:t>
            </a:r>
            <a:r>
              <a:rPr lang="zh-TW" altLang="en-US" sz="1000" b="1" u="sng" kern="100" dirty="0">
                <a:solidFill>
                  <a:srgbClr val="0070C0"/>
                </a:solidFill>
                <a:latin typeface="微軟正黑體" pitchFamily="34" charset="-120"/>
                <a:ea typeface="微軟正黑體" pitchFamily="34" charset="-120"/>
              </a:rPr>
              <a:t>學年度</a:t>
            </a:r>
          </a:p>
        </p:txBody>
      </p:sp>
    </p:spTree>
    <p:extLst>
      <p:ext uri="{BB962C8B-B14F-4D97-AF65-F5344CB8AC3E}">
        <p14:creationId xmlns:p14="http://schemas.microsoft.com/office/powerpoint/2010/main" xmlns="" val="2229034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圖片 12">
            <a:extLst>
              <a:ext uri="{FF2B5EF4-FFF2-40B4-BE49-F238E27FC236}">
                <a16:creationId xmlns="" xmlns:a16="http://schemas.microsoft.com/office/drawing/2014/main" id="{B293C366-DFF4-4C1D-A5AD-573163FBF796}"/>
              </a:ext>
            </a:extLst>
          </p:cNvPr>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xmlns="">
                  <a14:imgLayer r:embed="rId3">
                    <a14:imgEffect>
                      <a14:sharpenSoften amount="-42000"/>
                    </a14:imgEffect>
                    <a14:imgEffect>
                      <a14:brightnessContrast contrast="-19000"/>
                    </a14:imgEffect>
                  </a14:imgLayer>
                </a14:imgProps>
              </a:ext>
              <a:ext uri="{28A0092B-C50C-407E-A947-70E740481C1C}">
                <a14:useLocalDpi xmlns:a14="http://schemas.microsoft.com/office/drawing/2010/main" xmlns="" val="0"/>
              </a:ext>
            </a:extLst>
          </a:blip>
          <a:stretch>
            <a:fillRect/>
          </a:stretch>
        </p:blipFill>
        <p:spPr>
          <a:xfrm>
            <a:off x="7872" y="0"/>
            <a:ext cx="6850128" cy="5143500"/>
          </a:xfrm>
          <a:prstGeom prst="rect">
            <a:avLst/>
          </a:prstGeom>
        </p:spPr>
      </p:pic>
      <p:sp>
        <p:nvSpPr>
          <p:cNvPr id="4" name="Shape 203">
            <a:extLst>
              <a:ext uri="{FF2B5EF4-FFF2-40B4-BE49-F238E27FC236}">
                <a16:creationId xmlns="" xmlns:a16="http://schemas.microsoft.com/office/drawing/2014/main" id="{CAC111EB-1543-481C-A944-C42F76BC3B08}"/>
              </a:ext>
            </a:extLst>
          </p:cNvPr>
          <p:cNvSpPr txBox="1">
            <a:spLocks/>
          </p:cNvSpPr>
          <p:nvPr/>
        </p:nvSpPr>
        <p:spPr>
          <a:xfrm>
            <a:off x="1281439" y="232145"/>
            <a:ext cx="5688632" cy="614922"/>
          </a:xfrm>
          <a:prstGeom prst="rect">
            <a:avLst/>
          </a:prstGeom>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r>
              <a:rPr lang="zh-TW" altLang="en-US" sz="3400" b="1" dirty="0">
                <a:solidFill>
                  <a:schemeClr val="accent6">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生涯發展教育計畫撰寫</a:t>
            </a:r>
            <a:r>
              <a:rPr lang="en-US" altLang="zh-TW" sz="2000" b="1" dirty="0">
                <a:solidFill>
                  <a:schemeClr val="accent6">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-1</a:t>
            </a:r>
            <a:endParaRPr lang="en" altLang="zh-TW" sz="2000" b="1" dirty="0">
              <a:solidFill>
                <a:schemeClr val="accent6">
                  <a:lumMod val="75000"/>
                </a:schemeClr>
              </a:solidFill>
              <a:effectLst>
                <a:outerShdw blurRad="38100" dist="38100" dir="2700000" algn="tl">
                  <a:srgbClr val="000000">
                    <a:alpha val="43137"/>
                  </a:srgbClr>
                </a:outerShdw>
              </a:effectLst>
              <a:latin typeface="微軟正黑體" pitchFamily="34" charset="-120"/>
              <a:ea typeface="微軟正黑體" pitchFamily="34" charset="-120"/>
            </a:endParaRPr>
          </a:p>
        </p:txBody>
      </p:sp>
      <p:grpSp>
        <p:nvGrpSpPr>
          <p:cNvPr id="2" name="群組 1">
            <a:extLst>
              <a:ext uri="{FF2B5EF4-FFF2-40B4-BE49-F238E27FC236}">
                <a16:creationId xmlns="" xmlns:a16="http://schemas.microsoft.com/office/drawing/2014/main" id="{24314192-00E1-4B81-8040-3E493013113E}"/>
              </a:ext>
            </a:extLst>
          </p:cNvPr>
          <p:cNvGrpSpPr/>
          <p:nvPr/>
        </p:nvGrpSpPr>
        <p:grpSpPr>
          <a:xfrm>
            <a:off x="435984" y="929122"/>
            <a:ext cx="6016511" cy="4094135"/>
            <a:chOff x="-725555" y="958025"/>
            <a:chExt cx="8298258" cy="4103879"/>
          </a:xfrm>
        </p:grpSpPr>
        <p:sp>
          <p:nvSpPr>
            <p:cNvPr id="6" name="圓角矩形 3">
              <a:extLst>
                <a:ext uri="{FF2B5EF4-FFF2-40B4-BE49-F238E27FC236}">
                  <a16:creationId xmlns="" xmlns:a16="http://schemas.microsoft.com/office/drawing/2014/main" id="{12788B9A-5BD3-4DC2-BFF7-E50568A7B27B}"/>
                </a:ext>
              </a:extLst>
            </p:cNvPr>
            <p:cNvSpPr/>
            <p:nvPr/>
          </p:nvSpPr>
          <p:spPr>
            <a:xfrm>
              <a:off x="-699760" y="968092"/>
              <a:ext cx="1904999" cy="618461"/>
            </a:xfrm>
            <a:prstGeom prst="roundRect">
              <a:avLst/>
            </a:prstGeom>
            <a:solidFill>
              <a:srgbClr val="FFEEB9"/>
            </a:solidFill>
            <a:ln>
              <a:noFill/>
            </a:ln>
            <a:effectLst>
              <a:innerShdw blurRad="63500" dist="50800" dir="5400000">
                <a:prstClr val="black">
                  <a:alpha val="50000"/>
                </a:prstClr>
              </a:innerShdw>
            </a:effectLst>
          </p:spPr>
          <p:style>
            <a:lnRef idx="1">
              <a:schemeClr val="accent2"/>
            </a:lnRef>
            <a:fillRef idx="2">
              <a:schemeClr val="accent2"/>
            </a:fillRef>
            <a:effectRef idx="1">
              <a:schemeClr val="accent2"/>
            </a:effectRef>
            <a:fontRef idx="minor">
              <a:schemeClr val="dk1"/>
            </a:fontRef>
          </p:style>
          <p:txBody>
            <a:bodyPr anchor="ctr"/>
            <a:lstStyle/>
            <a:p>
              <a:pPr algn="ctr">
                <a:defRPr/>
              </a:pPr>
              <a:r>
                <a:rPr lang="zh-TW" altLang="en-US" sz="2200" b="1" dirty="0">
                  <a:solidFill>
                    <a:srgbClr val="002060"/>
                  </a:solidFill>
                  <a:latin typeface="微軟正黑體" pitchFamily="34" charset="-120"/>
                  <a:ea typeface="微軟正黑體" pitchFamily="34" charset="-120"/>
                </a:rPr>
                <a:t>計畫名稱</a:t>
              </a:r>
            </a:p>
          </p:txBody>
        </p:sp>
        <p:sp>
          <p:nvSpPr>
            <p:cNvPr id="7" name="矩形 6">
              <a:extLst>
                <a:ext uri="{FF2B5EF4-FFF2-40B4-BE49-F238E27FC236}">
                  <a16:creationId xmlns="" xmlns:a16="http://schemas.microsoft.com/office/drawing/2014/main" id="{03F37F57-BCE7-496E-97CC-4A291F0657C5}"/>
                </a:ext>
              </a:extLst>
            </p:cNvPr>
            <p:cNvSpPr/>
            <p:nvPr/>
          </p:nvSpPr>
          <p:spPr>
            <a:xfrm>
              <a:off x="1281441" y="958025"/>
              <a:ext cx="6291262" cy="628528"/>
            </a:xfrm>
            <a:prstGeom prst="rect">
              <a:avLst/>
            </a:prstGeom>
            <a:solidFill>
              <a:srgbClr val="FFFFEF"/>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kumimoji="1" lang="zh-TW" altLang="en-US" sz="1500" dirty="0">
                  <a:solidFill>
                    <a:srgbClr val="040608"/>
                  </a:solidFill>
                  <a:latin typeface="微軟正黑體" pitchFamily="34" charset="-120"/>
                  <a:ea typeface="微軟正黑體" pitchFamily="34" charset="-120"/>
                </a:rPr>
                <a:t>由各校依據計畫精神、內涵等自訂－「彩繪亮麗人生」、「生涯方向盤」、「生涯夢工廠」</a:t>
              </a:r>
            </a:p>
          </p:txBody>
        </p:sp>
        <p:sp>
          <p:nvSpPr>
            <p:cNvPr id="8" name="圓角矩形 5">
              <a:extLst>
                <a:ext uri="{FF2B5EF4-FFF2-40B4-BE49-F238E27FC236}">
                  <a16:creationId xmlns="" xmlns:a16="http://schemas.microsoft.com/office/drawing/2014/main" id="{AA6031CD-5394-41C8-8FA4-44932D6EA268}"/>
                </a:ext>
              </a:extLst>
            </p:cNvPr>
            <p:cNvSpPr/>
            <p:nvPr/>
          </p:nvSpPr>
          <p:spPr>
            <a:xfrm>
              <a:off x="-699760" y="1638338"/>
              <a:ext cx="1904999" cy="2587418"/>
            </a:xfrm>
            <a:prstGeom prst="roundRect">
              <a:avLst/>
            </a:prstGeom>
            <a:solidFill>
              <a:srgbClr val="FFD9FF"/>
            </a:solidFill>
            <a:ln>
              <a:noFill/>
            </a:ln>
            <a:effectLst>
              <a:innerShdw blurRad="63500" dist="50800" dir="54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nchor="ctr"/>
            <a:lstStyle/>
            <a:p>
              <a:pPr algn="ctr">
                <a:defRPr/>
              </a:pPr>
              <a:r>
                <a:rPr lang="zh-TW" altLang="en-US" sz="2200" b="1" dirty="0">
                  <a:solidFill>
                    <a:srgbClr val="002060"/>
                  </a:solidFill>
                  <a:latin typeface="微軟正黑體" pitchFamily="34" charset="-120"/>
                  <a:ea typeface="微軟正黑體" pitchFamily="34" charset="-120"/>
                </a:rPr>
                <a:t>依據</a:t>
              </a:r>
              <a:endParaRPr lang="en-US" altLang="zh-TW" sz="2200" b="1" dirty="0">
                <a:solidFill>
                  <a:srgbClr val="002060"/>
                </a:solidFill>
                <a:latin typeface="微軟正黑體" pitchFamily="34" charset="-120"/>
                <a:ea typeface="微軟正黑體" pitchFamily="34" charset="-120"/>
              </a:endParaRPr>
            </a:p>
          </p:txBody>
        </p:sp>
        <p:sp>
          <p:nvSpPr>
            <p:cNvPr id="9" name="矩形 8">
              <a:extLst>
                <a:ext uri="{FF2B5EF4-FFF2-40B4-BE49-F238E27FC236}">
                  <a16:creationId xmlns="" xmlns:a16="http://schemas.microsoft.com/office/drawing/2014/main" id="{806BE765-A265-40C5-B51F-A70B08B23AF8}"/>
                </a:ext>
              </a:extLst>
            </p:cNvPr>
            <p:cNvSpPr/>
            <p:nvPr/>
          </p:nvSpPr>
          <p:spPr>
            <a:xfrm>
              <a:off x="1281441" y="1630700"/>
              <a:ext cx="6291262" cy="2587418"/>
            </a:xfrm>
            <a:prstGeom prst="rect">
              <a:avLst/>
            </a:prstGeom>
            <a:solidFill>
              <a:srgbClr val="FBE9F9"/>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266700" indent="-266700">
                <a:buFontTx/>
                <a:buAutoNum type="arabicPeriod"/>
                <a:defRPr/>
              </a:pPr>
              <a:r>
                <a:rPr kumimoji="1" lang="en-US" altLang="zh-TW" sz="1500" dirty="0">
                  <a:solidFill>
                    <a:srgbClr val="040608"/>
                  </a:solidFill>
                  <a:latin typeface="微軟正黑體" pitchFamily="34" charset="-120"/>
                  <a:ea typeface="微軟正黑體" pitchFamily="34" charset="-120"/>
                </a:rPr>
                <a:t>104</a:t>
              </a:r>
              <a:r>
                <a:rPr kumimoji="1" lang="zh-TW" altLang="en-US" sz="1500" dirty="0">
                  <a:solidFill>
                    <a:srgbClr val="040608"/>
                  </a:solidFill>
                  <a:latin typeface="微軟正黑體" pitchFamily="34" charset="-120"/>
                  <a:ea typeface="微軟正黑體" pitchFamily="34" charset="-120"/>
                </a:rPr>
                <a:t>年</a:t>
              </a:r>
              <a:r>
                <a:rPr kumimoji="1" lang="en-US" altLang="zh-TW" sz="1500" dirty="0">
                  <a:solidFill>
                    <a:srgbClr val="040608"/>
                  </a:solidFill>
                  <a:latin typeface="微軟正黑體" pitchFamily="34" charset="-120"/>
                  <a:ea typeface="微軟正黑體" pitchFamily="34" charset="-120"/>
                </a:rPr>
                <a:t>1</a:t>
              </a:r>
              <a:r>
                <a:rPr kumimoji="1" lang="zh-TW" altLang="en-US" sz="1500" dirty="0">
                  <a:solidFill>
                    <a:srgbClr val="040608"/>
                  </a:solidFill>
                  <a:latin typeface="微軟正黑體" pitchFamily="34" charset="-120"/>
                  <a:ea typeface="微軟正黑體" pitchFamily="34" charset="-120"/>
                </a:rPr>
                <a:t>月</a:t>
              </a:r>
              <a:r>
                <a:rPr kumimoji="1" lang="en-US" altLang="zh-TW" sz="1500" dirty="0">
                  <a:solidFill>
                    <a:srgbClr val="040608"/>
                  </a:solidFill>
                  <a:latin typeface="微軟正黑體" pitchFamily="34" charset="-120"/>
                  <a:ea typeface="微軟正黑體" pitchFamily="34" charset="-120"/>
                </a:rPr>
                <a:t>14</a:t>
              </a:r>
              <a:r>
                <a:rPr kumimoji="1" lang="zh-TW" altLang="en-US" sz="1500" dirty="0">
                  <a:solidFill>
                    <a:srgbClr val="040608"/>
                  </a:solidFill>
                  <a:latin typeface="微軟正黑體" pitchFamily="34" charset="-120"/>
                  <a:ea typeface="微軟正黑體" pitchFamily="34" charset="-120"/>
                </a:rPr>
                <a:t>日華總一義字第</a:t>
              </a:r>
              <a:r>
                <a:rPr kumimoji="1" lang="en-US" altLang="zh-TW" sz="1500" dirty="0">
                  <a:solidFill>
                    <a:srgbClr val="040608"/>
                  </a:solidFill>
                  <a:latin typeface="微軟正黑體" pitchFamily="34" charset="-120"/>
                  <a:ea typeface="微軟正黑體" pitchFamily="34" charset="-120"/>
                </a:rPr>
                <a:t>10400002681</a:t>
              </a:r>
              <a:r>
                <a:rPr kumimoji="1" lang="zh-TW" altLang="en-US" sz="1500" dirty="0">
                  <a:solidFill>
                    <a:srgbClr val="040608"/>
                  </a:solidFill>
                  <a:latin typeface="微軟正黑體" pitchFamily="34" charset="-120"/>
                  <a:ea typeface="微軟正黑體" pitchFamily="34" charset="-120"/>
                </a:rPr>
                <a:t>號令公布「</a:t>
              </a:r>
              <a:r>
                <a:rPr kumimoji="1" lang="zh-TW" altLang="en-US" sz="1500" dirty="0">
                  <a:solidFill>
                    <a:schemeClr val="tx1"/>
                  </a:solidFill>
                  <a:latin typeface="微軟正黑體" pitchFamily="34" charset="-120"/>
                  <a:ea typeface="微軟正黑體" pitchFamily="34" charset="-120"/>
                </a:rPr>
                <a:t>技術及職業教育法」</a:t>
              </a:r>
              <a:endParaRPr kumimoji="1" lang="en-US" altLang="zh-TW" sz="1500" dirty="0">
                <a:solidFill>
                  <a:schemeClr val="tx1"/>
                </a:solidFill>
                <a:latin typeface="微軟正黑體" pitchFamily="34" charset="-120"/>
                <a:ea typeface="微軟正黑體" pitchFamily="34" charset="-120"/>
              </a:endParaRPr>
            </a:p>
            <a:p>
              <a:pPr marL="266700" indent="-266700">
                <a:buFontTx/>
                <a:buAutoNum type="arabicPeriod"/>
                <a:defRPr/>
              </a:pPr>
              <a:r>
                <a:rPr kumimoji="1" lang="zh-TW" altLang="zh-TW" sz="1500" dirty="0">
                  <a:solidFill>
                    <a:srgbClr val="040608"/>
                  </a:solidFill>
                  <a:latin typeface="微軟正黑體" pitchFamily="34" charset="-120"/>
                  <a:ea typeface="微軟正黑體" pitchFamily="34" charset="-120"/>
                </a:rPr>
                <a:t>教育部國民中小學九年一貫課程綱要重大議題（生涯發展教育）</a:t>
              </a:r>
              <a:endParaRPr kumimoji="1" lang="en-US" altLang="zh-TW" sz="1500" dirty="0">
                <a:solidFill>
                  <a:srgbClr val="040608"/>
                </a:solidFill>
                <a:latin typeface="微軟正黑體" pitchFamily="34" charset="-120"/>
                <a:ea typeface="微軟正黑體" pitchFamily="34" charset="-120"/>
              </a:endParaRPr>
            </a:p>
            <a:p>
              <a:pPr marL="266700" indent="-266700">
                <a:buFontTx/>
                <a:buAutoNum type="arabicPeriod"/>
                <a:defRPr/>
              </a:pPr>
              <a:r>
                <a:rPr kumimoji="1" lang="zh-TW" altLang="en-US" sz="1500" b="1" dirty="0">
                  <a:solidFill>
                    <a:srgbClr val="FF0000"/>
                  </a:solidFill>
                  <a:latin typeface="微軟正黑體" pitchFamily="34" charset="-120"/>
                  <a:ea typeface="微軟正黑體" pitchFamily="34" charset="-120"/>
                </a:rPr>
                <a:t>十二年國民基本教育課程綱要</a:t>
              </a:r>
              <a:endParaRPr kumimoji="1" lang="en-US" altLang="zh-TW" sz="1500" b="1" dirty="0">
                <a:solidFill>
                  <a:srgbClr val="FF0000"/>
                </a:solidFill>
                <a:latin typeface="微軟正黑體" pitchFamily="34" charset="-120"/>
                <a:ea typeface="微軟正黑體" pitchFamily="34" charset="-120"/>
              </a:endParaRPr>
            </a:p>
            <a:p>
              <a:pPr marL="266700" indent="-266700">
                <a:buFontTx/>
                <a:buAutoNum type="arabicPeriod"/>
                <a:defRPr/>
              </a:pPr>
              <a:r>
                <a:rPr kumimoji="1" lang="zh-TW" altLang="zh-TW" sz="1500" b="1" dirty="0">
                  <a:solidFill>
                    <a:srgbClr val="0070C0"/>
                  </a:solidFill>
                  <a:latin typeface="微軟正黑體" pitchFamily="34" charset="-120"/>
                  <a:ea typeface="微軟正黑體" pitchFamily="34" charset="-120"/>
                </a:rPr>
                <a:t>教育部</a:t>
              </a:r>
              <a:r>
                <a:rPr kumimoji="1" lang="zh-TW" altLang="en-US" sz="1500" b="1" dirty="0">
                  <a:solidFill>
                    <a:srgbClr val="0070C0"/>
                  </a:solidFill>
                  <a:latin typeface="微軟正黑體" pitchFamily="34" charset="-120"/>
                  <a:ea typeface="微軟正黑體" pitchFamily="34" charset="-120"/>
                </a:rPr>
                <a:t>國民及學前教育署補助</a:t>
              </a:r>
              <a:r>
                <a:rPr kumimoji="1" lang="zh-TW" altLang="zh-TW" sz="1500" b="1" dirty="0">
                  <a:solidFill>
                    <a:srgbClr val="0070C0"/>
                  </a:solidFill>
                  <a:latin typeface="微軟正黑體" pitchFamily="34" charset="-120"/>
                  <a:ea typeface="微軟正黑體" pitchFamily="34" charset="-120"/>
                </a:rPr>
                <a:t>辦理</a:t>
              </a:r>
              <a:r>
                <a:rPr kumimoji="1" lang="zh-TW" altLang="en-US" sz="1500" b="1" dirty="0">
                  <a:solidFill>
                    <a:srgbClr val="0070C0"/>
                  </a:solidFill>
                  <a:latin typeface="微軟正黑體" pitchFamily="34" charset="-120"/>
                  <a:ea typeface="微軟正黑體" pitchFamily="34" charset="-120"/>
                </a:rPr>
                <a:t>國民中學</a:t>
              </a:r>
              <a:r>
                <a:rPr kumimoji="1" lang="zh-TW" altLang="zh-TW" sz="1500" b="1" dirty="0">
                  <a:solidFill>
                    <a:srgbClr val="0070C0"/>
                  </a:solidFill>
                  <a:latin typeface="微軟正黑體" pitchFamily="34" charset="-120"/>
                  <a:ea typeface="微軟正黑體" pitchFamily="34" charset="-120"/>
                </a:rPr>
                <a:t>生涯發展教育及技藝教育相關經費作業原則</a:t>
              </a:r>
              <a:r>
                <a:rPr kumimoji="1" lang="zh-TW" altLang="en-US" sz="1500" dirty="0">
                  <a:solidFill>
                    <a:srgbClr val="040608"/>
                  </a:solidFill>
                  <a:latin typeface="微軟正黑體" pitchFamily="34" charset="-120"/>
                  <a:ea typeface="微軟正黑體" pitchFamily="34" charset="-120"/>
                </a:rPr>
                <a:t>（</a:t>
              </a:r>
              <a:r>
                <a:rPr kumimoji="1" lang="zh-TW" altLang="zh-TW" sz="1500" dirty="0">
                  <a:solidFill>
                    <a:srgbClr val="040608"/>
                  </a:solidFill>
                  <a:latin typeface="微軟正黑體" pitchFamily="34" charset="-120"/>
                  <a:ea typeface="微軟正黑體" pitchFamily="34" charset="-120"/>
                </a:rPr>
                <a:t>教育部</a:t>
              </a:r>
              <a:r>
                <a:rPr kumimoji="1" lang="zh-TW" altLang="en-US" sz="1500" dirty="0">
                  <a:solidFill>
                    <a:srgbClr val="040608"/>
                  </a:solidFill>
                  <a:latin typeface="微軟正黑體" pitchFamily="34" charset="-120"/>
                  <a:ea typeface="微軟正黑體" pitchFamily="34" charset="-120"/>
                </a:rPr>
                <a:t>國民及學前教育署</a:t>
              </a:r>
              <a:r>
                <a:rPr kumimoji="1" lang="en-US" altLang="zh-TW" sz="1500" b="1" dirty="0">
                  <a:solidFill>
                    <a:srgbClr val="0070C0"/>
                  </a:solidFill>
                  <a:latin typeface="微軟正黑體" pitchFamily="34" charset="-120"/>
                  <a:ea typeface="微軟正黑體" pitchFamily="34" charset="-120"/>
                </a:rPr>
                <a:t>107</a:t>
              </a:r>
              <a:r>
                <a:rPr kumimoji="1" lang="zh-TW" altLang="zh-TW" sz="1500" b="1" dirty="0">
                  <a:solidFill>
                    <a:srgbClr val="0070C0"/>
                  </a:solidFill>
                  <a:latin typeface="微軟正黑體" pitchFamily="34" charset="-120"/>
                  <a:ea typeface="微軟正黑體" pitchFamily="34" charset="-120"/>
                </a:rPr>
                <a:t>年</a:t>
              </a:r>
              <a:r>
                <a:rPr kumimoji="1" lang="en-US" altLang="zh-TW" sz="1500" b="1" dirty="0">
                  <a:solidFill>
                    <a:srgbClr val="0070C0"/>
                  </a:solidFill>
                  <a:latin typeface="微軟正黑體" pitchFamily="34" charset="-120"/>
                  <a:ea typeface="微軟正黑體" pitchFamily="34" charset="-120"/>
                </a:rPr>
                <a:t>5</a:t>
              </a:r>
              <a:r>
                <a:rPr kumimoji="1" lang="zh-TW" altLang="zh-TW" sz="1500" b="1" dirty="0">
                  <a:solidFill>
                    <a:srgbClr val="0070C0"/>
                  </a:solidFill>
                  <a:latin typeface="微軟正黑體" pitchFamily="34" charset="-120"/>
                  <a:ea typeface="微軟正黑體" pitchFamily="34" charset="-120"/>
                </a:rPr>
                <a:t>月</a:t>
              </a:r>
              <a:r>
                <a:rPr kumimoji="1" lang="en-US" altLang="zh-TW" sz="1500" b="1" dirty="0">
                  <a:solidFill>
                    <a:srgbClr val="0070C0"/>
                  </a:solidFill>
                  <a:latin typeface="微軟正黑體" pitchFamily="34" charset="-120"/>
                  <a:ea typeface="微軟正黑體" pitchFamily="34" charset="-120"/>
                </a:rPr>
                <a:t>14</a:t>
              </a:r>
              <a:r>
                <a:rPr kumimoji="1" lang="zh-TW" altLang="zh-TW" sz="1500" b="1" dirty="0">
                  <a:solidFill>
                    <a:srgbClr val="0070C0"/>
                  </a:solidFill>
                  <a:latin typeface="微軟正黑體" pitchFamily="34" charset="-120"/>
                  <a:ea typeface="微軟正黑體" pitchFamily="34" charset="-120"/>
                </a:rPr>
                <a:t>日</a:t>
              </a:r>
              <a:r>
                <a:rPr kumimoji="1" lang="zh-TW" altLang="zh-TW" sz="1500" dirty="0">
                  <a:solidFill>
                    <a:srgbClr val="040608"/>
                  </a:solidFill>
                  <a:latin typeface="微軟正黑體" pitchFamily="34" charset="-120"/>
                  <a:ea typeface="微軟正黑體" pitchFamily="34" charset="-120"/>
                </a:rPr>
                <a:t>臺</a:t>
              </a:r>
              <a:r>
                <a:rPr kumimoji="1" lang="zh-TW" altLang="en-US" sz="1500" dirty="0">
                  <a:solidFill>
                    <a:srgbClr val="040608"/>
                  </a:solidFill>
                  <a:latin typeface="微軟正黑體" pitchFamily="34" charset="-120"/>
                  <a:ea typeface="微軟正黑體" pitchFamily="34" charset="-120"/>
                </a:rPr>
                <a:t>教國署國</a:t>
              </a:r>
              <a:r>
                <a:rPr kumimoji="1" lang="zh-TW" altLang="zh-TW" sz="1500" dirty="0">
                  <a:solidFill>
                    <a:srgbClr val="040608"/>
                  </a:solidFill>
                  <a:latin typeface="微軟正黑體" pitchFamily="34" charset="-120"/>
                  <a:ea typeface="微軟正黑體" pitchFamily="34" charset="-120"/>
                </a:rPr>
                <a:t>字第</a:t>
              </a:r>
              <a:r>
                <a:rPr kumimoji="1" lang="en-US" altLang="zh-TW" sz="1500" b="1" dirty="0">
                  <a:solidFill>
                    <a:srgbClr val="0070C0"/>
                  </a:solidFill>
                  <a:latin typeface="微軟正黑體" pitchFamily="34" charset="-120"/>
                  <a:ea typeface="微軟正黑體" pitchFamily="34" charset="-120"/>
                </a:rPr>
                <a:t>1070049473B</a:t>
              </a:r>
              <a:r>
                <a:rPr kumimoji="1" lang="zh-TW" altLang="en-US" sz="1500" dirty="0">
                  <a:solidFill>
                    <a:srgbClr val="040608"/>
                  </a:solidFill>
                  <a:latin typeface="微軟正黑體" pitchFamily="34" charset="-120"/>
                  <a:ea typeface="微軟正黑體" pitchFamily="34" charset="-120"/>
                </a:rPr>
                <a:t>號</a:t>
              </a:r>
              <a:r>
                <a:rPr kumimoji="1" lang="zh-TW" altLang="zh-TW" sz="1500" dirty="0">
                  <a:solidFill>
                    <a:srgbClr val="040608"/>
                  </a:solidFill>
                  <a:latin typeface="微軟正黑體" pitchFamily="34" charset="-120"/>
                  <a:ea typeface="微軟正黑體" pitchFamily="34" charset="-120"/>
                </a:rPr>
                <a:t>令</a:t>
              </a:r>
              <a:r>
                <a:rPr kumimoji="1" lang="zh-TW" altLang="en-US" sz="1500" dirty="0">
                  <a:solidFill>
                    <a:srgbClr val="040608"/>
                  </a:solidFill>
                  <a:latin typeface="微軟正黑體" pitchFamily="34" charset="-120"/>
                  <a:ea typeface="微軟正黑體" pitchFamily="34" charset="-120"/>
                </a:rPr>
                <a:t>）</a:t>
              </a:r>
              <a:endParaRPr kumimoji="1" lang="en-US" altLang="zh-TW" sz="1500" dirty="0">
                <a:solidFill>
                  <a:srgbClr val="040608"/>
                </a:solidFill>
                <a:latin typeface="微軟正黑體" pitchFamily="34" charset="-120"/>
                <a:ea typeface="微軟正黑體" pitchFamily="34" charset="-120"/>
              </a:endParaRPr>
            </a:p>
            <a:p>
              <a:pPr marL="266700" indent="-266700">
                <a:buFontTx/>
                <a:buAutoNum type="arabicPeriod"/>
                <a:defRPr/>
              </a:pPr>
              <a:r>
                <a:rPr kumimoji="1" lang="en-US" altLang="zh-TW" sz="1500" dirty="0">
                  <a:solidFill>
                    <a:srgbClr val="040608"/>
                  </a:solidFill>
                  <a:latin typeface="微軟正黑體" pitchFamily="34" charset="-120"/>
                  <a:ea typeface="微軟正黑體" pitchFamily="34" charset="-120"/>
                </a:rPr>
                <a:t>○○</a:t>
              </a:r>
              <a:r>
                <a:rPr kumimoji="1" lang="zh-TW" altLang="en-US" sz="1500" dirty="0">
                  <a:solidFill>
                    <a:srgbClr val="040608"/>
                  </a:solidFill>
                  <a:latin typeface="微軟正黑體" pitchFamily="34" charset="-120"/>
                  <a:ea typeface="微軟正黑體" pitchFamily="34" charset="-120"/>
                </a:rPr>
                <a:t>政府教育局○年○月○日○字第</a:t>
              </a:r>
              <a:r>
                <a:rPr kumimoji="1" lang="en-US" altLang="zh-TW" sz="1500" dirty="0">
                  <a:solidFill>
                    <a:srgbClr val="040608"/>
                  </a:solidFill>
                  <a:latin typeface="微軟正黑體" pitchFamily="34" charset="-120"/>
                  <a:ea typeface="微軟正黑體" pitchFamily="34" charset="-120"/>
                </a:rPr>
                <a:t>×××</a:t>
              </a:r>
              <a:r>
                <a:rPr kumimoji="1" lang="zh-TW" altLang="en-US" sz="1500" dirty="0">
                  <a:solidFill>
                    <a:srgbClr val="040608"/>
                  </a:solidFill>
                  <a:latin typeface="微軟正黑體" pitchFamily="34" charset="-120"/>
                  <a:ea typeface="微軟正黑體" pitchFamily="34" charset="-120"/>
                </a:rPr>
                <a:t>號函</a:t>
              </a:r>
              <a:endParaRPr kumimoji="1" lang="en-US" altLang="zh-TW" sz="1500" dirty="0">
                <a:solidFill>
                  <a:srgbClr val="040608"/>
                </a:solidFill>
                <a:latin typeface="微軟正黑體" pitchFamily="34" charset="-120"/>
                <a:ea typeface="微軟正黑體" pitchFamily="34" charset="-120"/>
              </a:endParaRPr>
            </a:p>
            <a:p>
              <a:pPr marL="266700" indent="-266700">
                <a:buFontTx/>
                <a:buAutoNum type="arabicPeriod"/>
                <a:defRPr/>
              </a:pPr>
              <a:r>
                <a:rPr kumimoji="1" lang="zh-TW" altLang="en-US" sz="1500" b="1" dirty="0">
                  <a:solidFill>
                    <a:srgbClr val="FF0000"/>
                  </a:solidFill>
                  <a:latin typeface="微軟正黑體" pitchFamily="34" charset="-120"/>
                  <a:ea typeface="微軟正黑體" pitchFamily="34" charset="-120"/>
                </a:rPr>
                <a:t>其他</a:t>
              </a:r>
              <a:r>
                <a:rPr kumimoji="1" lang="en-US" altLang="zh-TW" sz="1500" b="1" dirty="0">
                  <a:solidFill>
                    <a:srgbClr val="FF0000"/>
                  </a:solidFill>
                  <a:latin typeface="微軟正黑體" pitchFamily="34" charset="-120"/>
                  <a:ea typeface="微軟正黑體" pitchFamily="34" charset="-120"/>
                </a:rPr>
                <a:t>(</a:t>
              </a:r>
              <a:r>
                <a:rPr kumimoji="1" lang="zh-TW" altLang="en-US" sz="1500" b="1" dirty="0">
                  <a:solidFill>
                    <a:srgbClr val="FF0000"/>
                  </a:solidFill>
                  <a:latin typeface="微軟正黑體" pitchFamily="34" charset="-120"/>
                  <a:ea typeface="微軟正黑體" pitchFamily="34" charset="-120"/>
                </a:rPr>
                <a:t>請依縣市規範敘寫</a:t>
              </a:r>
              <a:r>
                <a:rPr kumimoji="1" lang="en-US" altLang="zh-TW" sz="1500" b="1" dirty="0">
                  <a:solidFill>
                    <a:srgbClr val="FF0000"/>
                  </a:solidFill>
                  <a:latin typeface="微軟正黑體" pitchFamily="34" charset="-120"/>
                  <a:ea typeface="微軟正黑體" pitchFamily="34" charset="-120"/>
                </a:rPr>
                <a:t>)</a:t>
              </a:r>
            </a:p>
          </p:txBody>
        </p:sp>
        <p:sp>
          <p:nvSpPr>
            <p:cNvPr id="10" name="圓角矩形 7">
              <a:extLst>
                <a:ext uri="{FF2B5EF4-FFF2-40B4-BE49-F238E27FC236}">
                  <a16:creationId xmlns="" xmlns:a16="http://schemas.microsoft.com/office/drawing/2014/main" id="{5CA68176-49F1-4EDA-AA2D-8F6FA3490459}"/>
                </a:ext>
              </a:extLst>
            </p:cNvPr>
            <p:cNvSpPr/>
            <p:nvPr/>
          </p:nvSpPr>
          <p:spPr>
            <a:xfrm>
              <a:off x="-725555" y="4269816"/>
              <a:ext cx="1924049" cy="792088"/>
            </a:xfrm>
            <a:prstGeom prst="roundRect">
              <a:avLst/>
            </a:prstGeom>
            <a:solidFill>
              <a:srgbClr val="CDE6FF"/>
            </a:solidFill>
            <a:ln>
              <a:noFill/>
            </a:ln>
            <a:effectLst>
              <a:innerShdw blurRad="63500" dist="50800" dir="5400000">
                <a:prstClr val="black">
                  <a:alpha val="50000"/>
                </a:prstClr>
              </a:innerShdw>
            </a:effectLst>
          </p:spPr>
          <p:style>
            <a:lnRef idx="1">
              <a:schemeClr val="accent2"/>
            </a:lnRef>
            <a:fillRef idx="2">
              <a:schemeClr val="accent2"/>
            </a:fillRef>
            <a:effectRef idx="1">
              <a:schemeClr val="accent2"/>
            </a:effectRef>
            <a:fontRef idx="minor">
              <a:schemeClr val="dk1"/>
            </a:fontRef>
          </p:style>
          <p:txBody>
            <a:bodyPr anchor="ctr"/>
            <a:lstStyle/>
            <a:p>
              <a:pPr algn="ctr">
                <a:defRPr/>
              </a:pPr>
              <a:r>
                <a:rPr lang="zh-TW" altLang="en-US" sz="2200" b="1" dirty="0">
                  <a:solidFill>
                    <a:srgbClr val="002060"/>
                  </a:solidFill>
                  <a:latin typeface="微軟正黑體" pitchFamily="34" charset="-120"/>
                  <a:ea typeface="微軟正黑體" pitchFamily="34" charset="-120"/>
                </a:rPr>
                <a:t>辦理目的</a:t>
              </a:r>
            </a:p>
          </p:txBody>
        </p:sp>
        <p:sp>
          <p:nvSpPr>
            <p:cNvPr id="11" name="矩形 10">
              <a:extLst>
                <a:ext uri="{FF2B5EF4-FFF2-40B4-BE49-F238E27FC236}">
                  <a16:creationId xmlns="" xmlns:a16="http://schemas.microsoft.com/office/drawing/2014/main" id="{8026B613-1B11-442F-8001-138F0B2D982E}"/>
                </a:ext>
              </a:extLst>
            </p:cNvPr>
            <p:cNvSpPr/>
            <p:nvPr/>
          </p:nvSpPr>
          <p:spPr>
            <a:xfrm>
              <a:off x="1289372" y="4269816"/>
              <a:ext cx="6283331" cy="792088"/>
            </a:xfrm>
            <a:prstGeom prst="rect">
              <a:avLst/>
            </a:prstGeom>
            <a:solidFill>
              <a:srgbClr val="E6F4FE"/>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kumimoji="1" lang="zh-TW" altLang="zh-TW" sz="1500" dirty="0">
                  <a:solidFill>
                    <a:srgbClr val="040608"/>
                  </a:solidFill>
                  <a:latin typeface="微軟正黑體" pitchFamily="34" charset="-120"/>
                  <a:ea typeface="微軟正黑體" pitchFamily="34" charset="-120"/>
                </a:rPr>
                <a:t>學校推展生涯發展教育之理念及教學之主要依據，宜參酌各校特色撰寫。</a:t>
              </a:r>
              <a:endParaRPr kumimoji="1" lang="zh-TW" altLang="en-US" sz="1500" dirty="0">
                <a:solidFill>
                  <a:srgbClr val="040608"/>
                </a:solidFill>
                <a:latin typeface="微軟正黑體" pitchFamily="34" charset="-120"/>
                <a:ea typeface="微軟正黑體" pitchFamily="34" charset="-120"/>
              </a:endParaRPr>
            </a:p>
          </p:txBody>
        </p:sp>
      </p:grpSp>
      <p:sp>
        <p:nvSpPr>
          <p:cNvPr id="16" name="文本框 8">
            <a:extLst>
              <a:ext uri="{FF2B5EF4-FFF2-40B4-BE49-F238E27FC236}">
                <a16:creationId xmlns="" xmlns:a16="http://schemas.microsoft.com/office/drawing/2014/main" id="{1999BCDD-CC36-48E0-8258-29214D36525A}"/>
              </a:ext>
            </a:extLst>
          </p:cNvPr>
          <p:cNvSpPr txBox="1"/>
          <p:nvPr/>
        </p:nvSpPr>
        <p:spPr>
          <a:xfrm>
            <a:off x="530348" y="-155257"/>
            <a:ext cx="976590" cy="1938992"/>
          </a:xfrm>
          <a:prstGeom prst="rect">
            <a:avLst/>
          </a:prstGeom>
          <a:noFill/>
        </p:spPr>
        <p:txBody>
          <a:bodyPr wrap="square" rtlCol="0">
            <a:spAutoFit/>
          </a:bodyPr>
          <a:lstStyle/>
          <a:p>
            <a:r>
              <a:rPr lang="zh-CN" altLang="en-US" sz="12000" b="1" dirty="0">
                <a:solidFill>
                  <a:schemeClr val="accent6">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a:t>
            </a:r>
            <a:endParaRPr lang="zh-CN" altLang="en-US" sz="12000" b="1" spc="-300" dirty="0">
              <a:solidFill>
                <a:schemeClr val="accent6">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Tree>
    <p:extLst>
      <p:ext uri="{BB962C8B-B14F-4D97-AF65-F5344CB8AC3E}">
        <p14:creationId xmlns:p14="http://schemas.microsoft.com/office/powerpoint/2010/main" xmlns="" val="3954529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圖片 12">
            <a:extLst>
              <a:ext uri="{FF2B5EF4-FFF2-40B4-BE49-F238E27FC236}">
                <a16:creationId xmlns="" xmlns:a16="http://schemas.microsoft.com/office/drawing/2014/main" id="{EC4E0CB9-F251-4622-A9BF-32425109D880}"/>
              </a:ext>
            </a:extLst>
          </p:cNvPr>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xmlns="">
                  <a14:imgLayer r:embed="rId3">
                    <a14:imgEffect>
                      <a14:sharpenSoften amount="-42000"/>
                    </a14:imgEffect>
                    <a14:imgEffect>
                      <a14:brightnessContrast contrast="-19000"/>
                    </a14:imgEffect>
                  </a14:imgLayer>
                </a14:imgProps>
              </a:ext>
              <a:ext uri="{28A0092B-C50C-407E-A947-70E740481C1C}">
                <a14:useLocalDpi xmlns:a14="http://schemas.microsoft.com/office/drawing/2010/main" xmlns="" val="0"/>
              </a:ext>
            </a:extLst>
          </a:blip>
          <a:stretch>
            <a:fillRect/>
          </a:stretch>
        </p:blipFill>
        <p:spPr>
          <a:xfrm>
            <a:off x="7872" y="0"/>
            <a:ext cx="6850128" cy="5143500"/>
          </a:xfrm>
          <a:prstGeom prst="rect">
            <a:avLst/>
          </a:prstGeom>
        </p:spPr>
      </p:pic>
      <p:grpSp>
        <p:nvGrpSpPr>
          <p:cNvPr id="2" name="群組 1">
            <a:extLst>
              <a:ext uri="{FF2B5EF4-FFF2-40B4-BE49-F238E27FC236}">
                <a16:creationId xmlns="" xmlns:a16="http://schemas.microsoft.com/office/drawing/2014/main" id="{3724F5A1-70BD-4842-8774-7996126E4FF9}"/>
              </a:ext>
            </a:extLst>
          </p:cNvPr>
          <p:cNvGrpSpPr/>
          <p:nvPr/>
        </p:nvGrpSpPr>
        <p:grpSpPr>
          <a:xfrm>
            <a:off x="550852" y="1575980"/>
            <a:ext cx="5776800" cy="2527762"/>
            <a:chOff x="-814015" y="810408"/>
            <a:chExt cx="8400679" cy="2625438"/>
          </a:xfrm>
        </p:grpSpPr>
        <p:sp>
          <p:nvSpPr>
            <p:cNvPr id="4" name="圓角矩形 3">
              <a:extLst>
                <a:ext uri="{FF2B5EF4-FFF2-40B4-BE49-F238E27FC236}">
                  <a16:creationId xmlns="" xmlns:a16="http://schemas.microsoft.com/office/drawing/2014/main" id="{18510248-CA4B-40A2-9809-01F12CAAE363}"/>
                </a:ext>
              </a:extLst>
            </p:cNvPr>
            <p:cNvSpPr/>
            <p:nvPr/>
          </p:nvSpPr>
          <p:spPr>
            <a:xfrm>
              <a:off x="-814015" y="810408"/>
              <a:ext cx="2033214" cy="873975"/>
            </a:xfrm>
            <a:prstGeom prst="roundRect">
              <a:avLst/>
            </a:prstGeom>
            <a:solidFill>
              <a:schemeClr val="accent5">
                <a:lumMod val="60000"/>
                <a:lumOff val="40000"/>
              </a:schemeClr>
            </a:solidFill>
            <a:ln>
              <a:noFill/>
            </a:ln>
            <a:effectLst>
              <a:innerShdw blurRad="63500" dist="50800" dir="5400000">
                <a:prstClr val="black">
                  <a:alpha val="50000"/>
                </a:prstClr>
              </a:innerShdw>
            </a:effectLst>
          </p:spPr>
          <p:style>
            <a:lnRef idx="1">
              <a:schemeClr val="accent2"/>
            </a:lnRef>
            <a:fillRef idx="2">
              <a:schemeClr val="accent2"/>
            </a:fillRef>
            <a:effectRef idx="1">
              <a:schemeClr val="accent2"/>
            </a:effectRef>
            <a:fontRef idx="minor">
              <a:schemeClr val="dk1"/>
            </a:fontRef>
          </p:style>
          <p:txBody>
            <a:bodyPr anchor="ctr"/>
            <a:lstStyle/>
            <a:p>
              <a:pPr algn="ctr">
                <a:defRPr/>
              </a:pPr>
              <a:r>
                <a:rPr lang="zh-TW" altLang="en-US" sz="2200" b="1" dirty="0">
                  <a:solidFill>
                    <a:srgbClr val="002060"/>
                  </a:solidFill>
                  <a:latin typeface="微軟正黑體" pitchFamily="34" charset="-120"/>
                  <a:ea typeface="微軟正黑體" pitchFamily="34" charset="-120"/>
                </a:rPr>
                <a:t>辦理單位</a:t>
              </a:r>
            </a:p>
          </p:txBody>
        </p:sp>
        <p:sp>
          <p:nvSpPr>
            <p:cNvPr id="6" name="矩形 5">
              <a:extLst>
                <a:ext uri="{FF2B5EF4-FFF2-40B4-BE49-F238E27FC236}">
                  <a16:creationId xmlns="" xmlns:a16="http://schemas.microsoft.com/office/drawing/2014/main" id="{BA81F646-949C-4F0A-8DC7-127AC9E63669}"/>
                </a:ext>
              </a:extLst>
            </p:cNvPr>
            <p:cNvSpPr/>
            <p:nvPr/>
          </p:nvSpPr>
          <p:spPr>
            <a:xfrm>
              <a:off x="1295401" y="810408"/>
              <a:ext cx="6291263" cy="864096"/>
            </a:xfrm>
            <a:prstGeom prst="rect">
              <a:avLst/>
            </a:prstGeom>
            <a:solidFill>
              <a:schemeClr val="accent5">
                <a:lumMod val="20000"/>
                <a:lumOff val="80000"/>
              </a:scheme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kumimoji="1" lang="zh-TW" altLang="en-US" sz="1500" dirty="0">
                  <a:solidFill>
                    <a:srgbClr val="040608"/>
                  </a:solidFill>
                  <a:latin typeface="微軟正黑體" pitchFamily="34" charset="-120"/>
                  <a:ea typeface="微軟正黑體" pitchFamily="34" charset="-120"/>
                </a:rPr>
                <a:t>含</a:t>
              </a:r>
              <a:r>
                <a:rPr kumimoji="1" lang="zh-TW" altLang="en-US" sz="1500" b="1" u="sng" dirty="0">
                  <a:solidFill>
                    <a:srgbClr val="040608"/>
                  </a:solidFill>
                  <a:latin typeface="微軟正黑體" pitchFamily="34" charset="-120"/>
                  <a:ea typeface="微軟正黑體" pitchFamily="34" charset="-120"/>
                </a:rPr>
                <a:t>指導單位</a:t>
              </a:r>
              <a:r>
                <a:rPr kumimoji="1" lang="zh-TW" altLang="en-US" sz="1500" dirty="0">
                  <a:solidFill>
                    <a:srgbClr val="040608"/>
                  </a:solidFill>
                  <a:latin typeface="微軟正黑體" pitchFamily="34" charset="-120"/>
                  <a:ea typeface="微軟正黑體" pitchFamily="34" charset="-120"/>
                </a:rPr>
                <a:t>（教育部</a:t>
              </a:r>
              <a:r>
                <a:rPr kumimoji="1" lang="zh-TW" altLang="en-US" sz="1500" b="1" u="sng" dirty="0">
                  <a:solidFill>
                    <a:schemeClr val="tx1"/>
                  </a:solidFill>
                  <a:latin typeface="微軟正黑體" pitchFamily="34" charset="-120"/>
                  <a:ea typeface="微軟正黑體" pitchFamily="34" charset="-120"/>
                </a:rPr>
                <a:t>國民及學前教育署</a:t>
              </a:r>
              <a:r>
                <a:rPr kumimoji="1" lang="zh-TW" altLang="en-US" sz="1500" dirty="0">
                  <a:solidFill>
                    <a:srgbClr val="040608"/>
                  </a:solidFill>
                  <a:latin typeface="微軟正黑體" pitchFamily="34" charset="-120"/>
                  <a:ea typeface="微軟正黑體" pitchFamily="34" charset="-120"/>
                </a:rPr>
                <a:t>）、</a:t>
              </a:r>
              <a:r>
                <a:rPr kumimoji="1" lang="zh-TW" altLang="en-US" sz="1500" b="1" dirty="0">
                  <a:solidFill>
                    <a:srgbClr val="040608"/>
                  </a:solidFill>
                  <a:latin typeface="微軟正黑體" pitchFamily="34" charset="-120"/>
                  <a:ea typeface="微軟正黑體" pitchFamily="34" charset="-120"/>
                </a:rPr>
                <a:t>主辦單位</a:t>
              </a:r>
              <a:r>
                <a:rPr kumimoji="1" lang="zh-TW" altLang="en-US" sz="1500" dirty="0">
                  <a:solidFill>
                    <a:srgbClr val="040608"/>
                  </a:solidFill>
                  <a:latin typeface="微軟正黑體" pitchFamily="34" charset="-120"/>
                  <a:ea typeface="微軟正黑體" pitchFamily="34" charset="-120"/>
                </a:rPr>
                <a:t>（○○縣市政府教育局）及</a:t>
              </a:r>
              <a:r>
                <a:rPr kumimoji="1" lang="zh-TW" altLang="en-US" sz="1500" b="1" u="sng" dirty="0">
                  <a:solidFill>
                    <a:srgbClr val="040608"/>
                  </a:solidFill>
                  <a:latin typeface="微軟正黑體" pitchFamily="34" charset="-120"/>
                  <a:ea typeface="微軟正黑體" pitchFamily="34" charset="-120"/>
                </a:rPr>
                <a:t>承辦單位</a:t>
              </a:r>
              <a:r>
                <a:rPr kumimoji="1" lang="zh-TW" altLang="en-US" sz="1500" dirty="0">
                  <a:solidFill>
                    <a:srgbClr val="040608"/>
                  </a:solidFill>
                  <a:latin typeface="微軟正黑體" pitchFamily="34" charset="-120"/>
                  <a:ea typeface="微軟正黑體" pitchFamily="34" charset="-120"/>
                </a:rPr>
                <a:t>（ ○○立○○國民中學）</a:t>
              </a:r>
            </a:p>
          </p:txBody>
        </p:sp>
        <p:sp>
          <p:nvSpPr>
            <p:cNvPr id="7" name="圓角矩形 5">
              <a:extLst>
                <a:ext uri="{FF2B5EF4-FFF2-40B4-BE49-F238E27FC236}">
                  <a16:creationId xmlns="" xmlns:a16="http://schemas.microsoft.com/office/drawing/2014/main" id="{A543BC0A-36A0-450B-B416-E8CDECF182D1}"/>
                </a:ext>
              </a:extLst>
            </p:cNvPr>
            <p:cNvSpPr/>
            <p:nvPr/>
          </p:nvSpPr>
          <p:spPr>
            <a:xfrm>
              <a:off x="-814015" y="1707655"/>
              <a:ext cx="2033214" cy="864097"/>
            </a:xfrm>
            <a:prstGeom prst="roundRect">
              <a:avLst/>
            </a:prstGeom>
            <a:solidFill>
              <a:srgbClr val="DDDDFF"/>
            </a:solidFill>
            <a:ln>
              <a:noFill/>
            </a:ln>
            <a:effectLst>
              <a:innerShdw blurRad="63500" dist="50800" dir="54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nchor="ctr"/>
            <a:lstStyle/>
            <a:p>
              <a:pPr algn="ctr">
                <a:defRPr/>
              </a:pPr>
              <a:r>
                <a:rPr lang="zh-TW" altLang="en-US" sz="2200" b="1" dirty="0">
                  <a:solidFill>
                    <a:srgbClr val="002060"/>
                  </a:solidFill>
                  <a:latin typeface="微軟正黑體" pitchFamily="34" charset="-120"/>
                  <a:ea typeface="微軟正黑體" pitchFamily="34" charset="-120"/>
                </a:rPr>
                <a:t>辦理期程</a:t>
              </a:r>
              <a:endParaRPr lang="en-US" altLang="zh-TW" sz="2200" b="1" dirty="0">
                <a:solidFill>
                  <a:srgbClr val="002060"/>
                </a:solidFill>
                <a:latin typeface="微軟正黑體" pitchFamily="34" charset="-120"/>
                <a:ea typeface="微軟正黑體" pitchFamily="34" charset="-120"/>
              </a:endParaRPr>
            </a:p>
          </p:txBody>
        </p:sp>
        <p:sp>
          <p:nvSpPr>
            <p:cNvPr id="8" name="矩形 7">
              <a:extLst>
                <a:ext uri="{FF2B5EF4-FFF2-40B4-BE49-F238E27FC236}">
                  <a16:creationId xmlns="" xmlns:a16="http://schemas.microsoft.com/office/drawing/2014/main" id="{D4AB139C-EBD2-479D-AE74-286A853CCCA5}"/>
                </a:ext>
              </a:extLst>
            </p:cNvPr>
            <p:cNvSpPr/>
            <p:nvPr/>
          </p:nvSpPr>
          <p:spPr>
            <a:xfrm>
              <a:off x="1295401" y="1707655"/>
              <a:ext cx="6291263" cy="864096"/>
            </a:xfrm>
            <a:prstGeom prst="rect">
              <a:avLst/>
            </a:prstGeom>
            <a:solidFill>
              <a:srgbClr val="EBEBFF"/>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kumimoji="1" lang="zh-TW" altLang="en-US" sz="1500" dirty="0">
                  <a:solidFill>
                    <a:srgbClr val="040608"/>
                  </a:solidFill>
                  <a:latin typeface="微軟正黑體" pitchFamily="34" charset="-120"/>
                  <a:ea typeface="微軟正黑體" pitchFamily="34" charset="-120"/>
                </a:rPr>
                <a:t>各校依實際狀況自訂，原則上，計畫辦理期程以</a:t>
              </a:r>
              <a:r>
                <a:rPr kumimoji="1" lang="zh-TW" altLang="en-US" sz="1500" b="1" u="sng" dirty="0">
                  <a:solidFill>
                    <a:srgbClr val="040608"/>
                  </a:solidFill>
                  <a:latin typeface="微軟正黑體" pitchFamily="34" charset="-120"/>
                  <a:ea typeface="微軟正黑體" pitchFamily="34" charset="-120"/>
                </a:rPr>
                <a:t>一學年度</a:t>
              </a:r>
              <a:r>
                <a:rPr kumimoji="1" lang="zh-TW" altLang="en-US" sz="1500" dirty="0">
                  <a:solidFill>
                    <a:srgbClr val="040608"/>
                  </a:solidFill>
                  <a:latin typeface="微軟正黑體" pitchFamily="34" charset="-120"/>
                  <a:ea typeface="微軟正黑體" pitchFamily="34" charset="-120"/>
                </a:rPr>
                <a:t>為宜。</a:t>
              </a:r>
              <a:r>
                <a:rPr kumimoji="1" lang="en-US" altLang="zh-TW" sz="1500" b="1" u="sng" dirty="0">
                  <a:solidFill>
                    <a:srgbClr val="0070C0"/>
                  </a:solidFill>
                  <a:latin typeface="微軟正黑體" pitchFamily="34" charset="-120"/>
                  <a:ea typeface="微軟正黑體" pitchFamily="34" charset="-120"/>
                </a:rPr>
                <a:t>108</a:t>
              </a:r>
              <a:r>
                <a:rPr kumimoji="1" lang="zh-TW" altLang="en-US" sz="1500" b="1" u="sng" dirty="0">
                  <a:solidFill>
                    <a:srgbClr val="0070C0"/>
                  </a:solidFill>
                  <a:latin typeface="微軟正黑體" pitchFamily="34" charset="-120"/>
                  <a:ea typeface="微軟正黑體" pitchFamily="34" charset="-120"/>
                </a:rPr>
                <a:t>學年度</a:t>
              </a:r>
              <a:r>
                <a:rPr kumimoji="1" lang="en-US" altLang="zh-TW" sz="1500" b="1" u="sng" dirty="0">
                  <a:solidFill>
                    <a:srgbClr val="0070C0"/>
                  </a:solidFill>
                  <a:latin typeface="微軟正黑體" pitchFamily="34" charset="-120"/>
                  <a:ea typeface="微軟正黑體" pitchFamily="34" charset="-120"/>
                </a:rPr>
                <a:t>(108</a:t>
              </a:r>
              <a:r>
                <a:rPr kumimoji="1" lang="zh-TW" altLang="en-US" sz="1500" b="1" u="sng" dirty="0">
                  <a:solidFill>
                    <a:srgbClr val="0070C0"/>
                  </a:solidFill>
                  <a:latin typeface="微軟正黑體" pitchFamily="34" charset="-120"/>
                  <a:ea typeface="微軟正黑體" pitchFamily="34" charset="-120"/>
                </a:rPr>
                <a:t>年</a:t>
              </a:r>
              <a:r>
                <a:rPr kumimoji="1" lang="en-US" altLang="zh-TW" sz="1500" b="1" u="sng" dirty="0">
                  <a:solidFill>
                    <a:srgbClr val="0070C0"/>
                  </a:solidFill>
                  <a:latin typeface="微軟正黑體" pitchFamily="34" charset="-120"/>
                  <a:ea typeface="微軟正黑體" pitchFamily="34" charset="-120"/>
                </a:rPr>
                <a:t>8</a:t>
              </a:r>
              <a:r>
                <a:rPr kumimoji="1" lang="zh-TW" altLang="en-US" sz="1500" b="1" u="sng" dirty="0">
                  <a:solidFill>
                    <a:srgbClr val="0070C0"/>
                  </a:solidFill>
                  <a:latin typeface="微軟正黑體" pitchFamily="34" charset="-120"/>
                  <a:ea typeface="微軟正黑體" pitchFamily="34" charset="-120"/>
                </a:rPr>
                <a:t>月</a:t>
              </a:r>
              <a:r>
                <a:rPr kumimoji="1" lang="en-US" altLang="zh-TW" sz="1500" b="1" u="sng" dirty="0">
                  <a:solidFill>
                    <a:srgbClr val="0070C0"/>
                  </a:solidFill>
                  <a:latin typeface="微軟正黑體" pitchFamily="34" charset="-120"/>
                  <a:ea typeface="微軟正黑體" pitchFamily="34" charset="-120"/>
                </a:rPr>
                <a:t>-109</a:t>
              </a:r>
              <a:r>
                <a:rPr kumimoji="1" lang="zh-TW" altLang="en-US" sz="1500" b="1" u="sng" dirty="0">
                  <a:solidFill>
                    <a:srgbClr val="0070C0"/>
                  </a:solidFill>
                  <a:latin typeface="微軟正黑體" pitchFamily="34" charset="-120"/>
                  <a:ea typeface="微軟正黑體" pitchFamily="34" charset="-120"/>
                </a:rPr>
                <a:t>年</a:t>
              </a:r>
              <a:r>
                <a:rPr kumimoji="1" lang="en-US" altLang="zh-TW" sz="1500" b="1" u="sng" dirty="0">
                  <a:solidFill>
                    <a:srgbClr val="0070C0"/>
                  </a:solidFill>
                  <a:latin typeface="微軟正黑體" pitchFamily="34" charset="-120"/>
                  <a:ea typeface="微軟正黑體" pitchFamily="34" charset="-120"/>
                </a:rPr>
                <a:t>7</a:t>
              </a:r>
              <a:r>
                <a:rPr kumimoji="1" lang="zh-TW" altLang="en-US" sz="1500" b="1" u="sng" dirty="0">
                  <a:solidFill>
                    <a:srgbClr val="0070C0"/>
                  </a:solidFill>
                  <a:latin typeface="微軟正黑體" pitchFamily="34" charset="-120"/>
                  <a:ea typeface="微軟正黑體" pitchFamily="34" charset="-120"/>
                </a:rPr>
                <a:t>月</a:t>
              </a:r>
              <a:r>
                <a:rPr kumimoji="1" lang="en-US" altLang="zh-TW" sz="1500" b="1" u="sng" dirty="0">
                  <a:solidFill>
                    <a:srgbClr val="0070C0"/>
                  </a:solidFill>
                  <a:latin typeface="微軟正黑體" pitchFamily="34" charset="-120"/>
                  <a:ea typeface="微軟正黑體" pitchFamily="34" charset="-120"/>
                </a:rPr>
                <a:t>)</a:t>
              </a:r>
            </a:p>
          </p:txBody>
        </p:sp>
        <p:sp>
          <p:nvSpPr>
            <p:cNvPr id="9" name="圓角矩形 7">
              <a:extLst>
                <a:ext uri="{FF2B5EF4-FFF2-40B4-BE49-F238E27FC236}">
                  <a16:creationId xmlns="" xmlns:a16="http://schemas.microsoft.com/office/drawing/2014/main" id="{01A9CA5C-9FE1-49AF-8F18-6351D340215E}"/>
                </a:ext>
              </a:extLst>
            </p:cNvPr>
            <p:cNvSpPr/>
            <p:nvPr/>
          </p:nvSpPr>
          <p:spPr>
            <a:xfrm>
              <a:off x="-813561" y="2643758"/>
              <a:ext cx="2026017" cy="792088"/>
            </a:xfrm>
            <a:prstGeom prst="roundRect">
              <a:avLst/>
            </a:prstGeom>
            <a:solidFill>
              <a:srgbClr val="CDE6FF"/>
            </a:solidFill>
            <a:ln>
              <a:noFill/>
            </a:ln>
            <a:effectLst>
              <a:innerShdw blurRad="63500" dist="50800" dir="5400000">
                <a:prstClr val="black">
                  <a:alpha val="50000"/>
                </a:prstClr>
              </a:innerShdw>
            </a:effectLst>
          </p:spPr>
          <p:style>
            <a:lnRef idx="1">
              <a:schemeClr val="accent2"/>
            </a:lnRef>
            <a:fillRef idx="2">
              <a:schemeClr val="accent2"/>
            </a:fillRef>
            <a:effectRef idx="1">
              <a:schemeClr val="accent2"/>
            </a:effectRef>
            <a:fontRef idx="minor">
              <a:schemeClr val="dk1"/>
            </a:fontRef>
          </p:style>
          <p:txBody>
            <a:bodyPr anchor="ctr"/>
            <a:lstStyle/>
            <a:p>
              <a:pPr algn="ctr">
                <a:defRPr/>
              </a:pPr>
              <a:r>
                <a:rPr lang="zh-TW" altLang="en-US" sz="2200" b="1" dirty="0">
                  <a:solidFill>
                    <a:srgbClr val="002060"/>
                  </a:solidFill>
                  <a:latin typeface="微軟正黑體" pitchFamily="34" charset="-120"/>
                  <a:ea typeface="微軟正黑體" pitchFamily="34" charset="-120"/>
                </a:rPr>
                <a:t>實施對象</a:t>
              </a:r>
            </a:p>
          </p:txBody>
        </p:sp>
        <p:sp>
          <p:nvSpPr>
            <p:cNvPr id="10" name="矩形 9">
              <a:extLst>
                <a:ext uri="{FF2B5EF4-FFF2-40B4-BE49-F238E27FC236}">
                  <a16:creationId xmlns="" xmlns:a16="http://schemas.microsoft.com/office/drawing/2014/main" id="{FAFD0A61-2CE1-4477-A168-FB99286D32AB}"/>
                </a:ext>
              </a:extLst>
            </p:cNvPr>
            <p:cNvSpPr/>
            <p:nvPr/>
          </p:nvSpPr>
          <p:spPr>
            <a:xfrm>
              <a:off x="1303333" y="2643758"/>
              <a:ext cx="6283331" cy="792088"/>
            </a:xfrm>
            <a:prstGeom prst="rect">
              <a:avLst/>
            </a:prstGeom>
            <a:solidFill>
              <a:srgbClr val="E6F4FE"/>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kumimoji="1" lang="en-US" altLang="zh-TW" sz="1500" b="1" u="sng" dirty="0">
                  <a:solidFill>
                    <a:srgbClr val="0070C0"/>
                  </a:solidFill>
                  <a:latin typeface="微軟正黑體" pitchFamily="34" charset="-120"/>
                  <a:ea typeface="微軟正黑體" pitchFamily="34" charset="-120"/>
                </a:rPr>
                <a:t>108</a:t>
              </a:r>
              <a:r>
                <a:rPr kumimoji="1" lang="zh-TW" altLang="en-US" sz="1500" b="1" dirty="0">
                  <a:solidFill>
                    <a:srgbClr val="040608"/>
                  </a:solidFill>
                  <a:latin typeface="微軟正黑體" pitchFamily="34" charset="-120"/>
                  <a:ea typeface="微軟正黑體" pitchFamily="34" charset="-120"/>
                </a:rPr>
                <a:t>學年度全體學生</a:t>
              </a:r>
              <a:r>
                <a:rPr kumimoji="1" lang="zh-TW" altLang="en-US" sz="1500" dirty="0">
                  <a:solidFill>
                    <a:srgbClr val="040608"/>
                  </a:solidFill>
                  <a:latin typeface="微軟正黑體" pitchFamily="34" charset="-120"/>
                  <a:ea typeface="微軟正黑體" pitchFamily="34" charset="-120"/>
                </a:rPr>
                <a:t>（如僅以部分學生為實施對象，請敘明理由及實施對象產生方式）</a:t>
              </a:r>
            </a:p>
          </p:txBody>
        </p:sp>
      </p:grpSp>
      <p:sp>
        <p:nvSpPr>
          <p:cNvPr id="14" name="文本框 8">
            <a:extLst>
              <a:ext uri="{FF2B5EF4-FFF2-40B4-BE49-F238E27FC236}">
                <a16:creationId xmlns="" xmlns:a16="http://schemas.microsoft.com/office/drawing/2014/main" id="{85B95760-66A2-4C56-A2F5-B73A9E37C193}"/>
              </a:ext>
            </a:extLst>
          </p:cNvPr>
          <p:cNvSpPr txBox="1"/>
          <p:nvPr/>
        </p:nvSpPr>
        <p:spPr>
          <a:xfrm>
            <a:off x="530348" y="-155257"/>
            <a:ext cx="976590" cy="1938992"/>
          </a:xfrm>
          <a:prstGeom prst="rect">
            <a:avLst/>
          </a:prstGeom>
          <a:noFill/>
        </p:spPr>
        <p:txBody>
          <a:bodyPr wrap="square" rtlCol="0">
            <a:spAutoFit/>
          </a:bodyPr>
          <a:lstStyle/>
          <a:p>
            <a:r>
              <a:rPr lang="zh-CN" altLang="en-US" sz="12000" b="1" dirty="0">
                <a:solidFill>
                  <a:schemeClr val="accent6">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a:t>
            </a:r>
            <a:endParaRPr lang="zh-CN" altLang="en-US" sz="12000" b="1" spc="-300" dirty="0">
              <a:solidFill>
                <a:schemeClr val="accent6">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16" name="Shape 203">
            <a:extLst>
              <a:ext uri="{FF2B5EF4-FFF2-40B4-BE49-F238E27FC236}">
                <a16:creationId xmlns="" xmlns:a16="http://schemas.microsoft.com/office/drawing/2014/main" id="{2921715B-789E-4C9E-A5F1-1C65FB41A50B}"/>
              </a:ext>
            </a:extLst>
          </p:cNvPr>
          <p:cNvSpPr txBox="1">
            <a:spLocks/>
          </p:cNvSpPr>
          <p:nvPr/>
        </p:nvSpPr>
        <p:spPr>
          <a:xfrm>
            <a:off x="1281439" y="232145"/>
            <a:ext cx="5688632" cy="614922"/>
          </a:xfrm>
          <a:prstGeom prst="rect">
            <a:avLst/>
          </a:prstGeom>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r>
              <a:rPr lang="zh-TW" altLang="en-US" sz="3400" b="1" dirty="0">
                <a:solidFill>
                  <a:schemeClr val="accent6">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生涯發展教育計畫撰寫</a:t>
            </a:r>
            <a:r>
              <a:rPr lang="en-US" altLang="zh-TW" sz="2000" b="1" dirty="0">
                <a:solidFill>
                  <a:schemeClr val="accent6">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-2</a:t>
            </a:r>
            <a:endParaRPr lang="en" altLang="zh-TW" sz="2000" b="1" dirty="0">
              <a:solidFill>
                <a:schemeClr val="accent6">
                  <a:lumMod val="75000"/>
                </a:schemeClr>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Tree>
    <p:extLst>
      <p:ext uri="{BB962C8B-B14F-4D97-AF65-F5344CB8AC3E}">
        <p14:creationId xmlns:p14="http://schemas.microsoft.com/office/powerpoint/2010/main" xmlns="" val="2061310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E4C64"/>
        </a:solidFill>
        <a:effectLst/>
      </p:bgPr>
    </p:bg>
    <p:spTree>
      <p:nvGrpSpPr>
        <p:cNvPr id="1" name=""/>
        <p:cNvGrpSpPr/>
        <p:nvPr/>
      </p:nvGrpSpPr>
      <p:grpSpPr>
        <a:xfrm>
          <a:off x="0" y="0"/>
          <a:ext cx="0" cy="0"/>
          <a:chOff x="0" y="0"/>
          <a:chExt cx="0" cy="0"/>
        </a:xfrm>
      </p:grpSpPr>
      <p:pic>
        <p:nvPicPr>
          <p:cNvPr id="23555" name="图片 6922"/>
          <p:cNvPicPr>
            <a:picLocks noChangeAspect="1"/>
          </p:cNvPicPr>
          <p:nvPr/>
        </p:nvPicPr>
        <p:blipFill>
          <a:blip r:embed="rId2" cstate="email">
            <a:extLst>
              <a:ext uri="{28A0092B-C50C-407E-A947-70E740481C1C}">
                <a14:useLocalDpi xmlns:a14="http://schemas.microsoft.com/office/drawing/2010/main" xmlns=""/>
              </a:ext>
            </a:extLst>
          </a:blip>
          <a:srcRect/>
          <a:stretch>
            <a:fillRect/>
          </a:stretch>
        </p:blipFill>
        <p:spPr bwMode="auto">
          <a:xfrm>
            <a:off x="2597482" y="1445797"/>
            <a:ext cx="1663035" cy="1760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56" name="图片 6923"/>
          <p:cNvPicPr>
            <a:picLocks noChangeAspect="1"/>
          </p:cNvPicPr>
          <p:nvPr/>
        </p:nvPicPr>
        <p:blipFill>
          <a:blip r:embed="rId3" cstate="email">
            <a:extLst>
              <a:ext uri="{28A0092B-C50C-407E-A947-70E740481C1C}">
                <a14:useLocalDpi xmlns:a14="http://schemas.microsoft.com/office/drawing/2010/main" xmlns=""/>
              </a:ext>
            </a:extLst>
          </a:blip>
          <a:srcRect/>
          <a:stretch>
            <a:fillRect/>
          </a:stretch>
        </p:blipFill>
        <p:spPr bwMode="auto">
          <a:xfrm>
            <a:off x="513021" y="1334940"/>
            <a:ext cx="1822571" cy="19288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57" name="图片 6924"/>
          <p:cNvPicPr>
            <a:picLocks noChangeAspect="1"/>
          </p:cNvPicPr>
          <p:nvPr/>
        </p:nvPicPr>
        <p:blipFill>
          <a:blip r:embed="rId4" cstate="email">
            <a:extLst>
              <a:ext uri="{28A0092B-C50C-407E-A947-70E740481C1C}">
                <a14:useLocalDpi xmlns:a14="http://schemas.microsoft.com/office/drawing/2010/main" xmlns=""/>
              </a:ext>
            </a:extLst>
          </a:blip>
          <a:srcRect/>
          <a:stretch>
            <a:fillRect/>
          </a:stretch>
        </p:blipFill>
        <p:spPr bwMode="auto">
          <a:xfrm>
            <a:off x="4650377" y="1508504"/>
            <a:ext cx="1544573" cy="16352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926" name="矩形 6925"/>
          <p:cNvSpPr/>
          <p:nvPr/>
        </p:nvSpPr>
        <p:spPr>
          <a:xfrm>
            <a:off x="0" y="660564"/>
            <a:ext cx="450056" cy="371475"/>
          </a:xfrm>
          <a:prstGeom prst="rect">
            <a:avLst/>
          </a:prstGeom>
          <a:solidFill>
            <a:srgbClr val="87C7E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zh-CN" altLang="en-US"/>
          </a:p>
        </p:txBody>
      </p:sp>
      <p:sp>
        <p:nvSpPr>
          <p:cNvPr id="23559" name="文本框 3118"/>
          <p:cNvSpPr txBox="1">
            <a:spLocks noChangeArrowheads="1"/>
          </p:cNvSpPr>
          <p:nvPr/>
        </p:nvSpPr>
        <p:spPr bwMode="auto">
          <a:xfrm>
            <a:off x="428630" y="660565"/>
            <a:ext cx="2356450" cy="3924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100" b="1" dirty="0">
                <a:solidFill>
                  <a:schemeClr val="bg1"/>
                </a:solidFill>
                <a:latin typeface="微软雅黑" panose="020B0503020204020204" pitchFamily="34" charset="-122"/>
                <a:ea typeface="微软雅黑" panose="020B0503020204020204" pitchFamily="34" charset="-122"/>
              </a:rPr>
              <a:t>目</a:t>
            </a:r>
            <a:r>
              <a:rPr lang="zh-TW" altLang="en-US" sz="2100" b="1" dirty="0">
                <a:solidFill>
                  <a:schemeClr val="bg1"/>
                </a:solidFill>
                <a:latin typeface="微软雅黑" panose="020B0503020204020204" pitchFamily="34" charset="-122"/>
                <a:ea typeface="微软雅黑" panose="020B0503020204020204" pitchFamily="34" charset="-122"/>
              </a:rPr>
              <a:t>錄 </a:t>
            </a:r>
            <a:r>
              <a:rPr lang="en-US" altLang="zh-CN" sz="2100" b="1" dirty="0">
                <a:solidFill>
                  <a:schemeClr val="bg1"/>
                </a:solidFill>
                <a:latin typeface="微软雅黑" panose="020B0503020204020204" pitchFamily="34" charset="-122"/>
                <a:ea typeface="微软雅黑" panose="020B0503020204020204" pitchFamily="34" charset="-122"/>
              </a:rPr>
              <a:t>/</a:t>
            </a:r>
            <a:r>
              <a:rPr lang="zh-TW" altLang="en-US" sz="2100" b="1" dirty="0">
                <a:solidFill>
                  <a:schemeClr val="bg1"/>
                </a:solidFill>
                <a:latin typeface="微软雅黑" panose="020B0503020204020204" pitchFamily="34" charset="-122"/>
                <a:ea typeface="微软雅黑" panose="020B0503020204020204" pitchFamily="34" charset="-122"/>
              </a:rPr>
              <a:t> </a:t>
            </a:r>
            <a:r>
              <a:rPr lang="en-US" altLang="zh-CN" sz="2100" b="1" dirty="0">
                <a:solidFill>
                  <a:schemeClr val="bg1"/>
                </a:solidFill>
                <a:latin typeface="微软雅黑" panose="020B0503020204020204" pitchFamily="34" charset="-122"/>
                <a:ea typeface="微软雅黑" panose="020B0503020204020204" pitchFamily="34" charset="-122"/>
              </a:rPr>
              <a:t>Contents</a:t>
            </a:r>
            <a:endParaRPr lang="zh-CN" altLang="en-US" sz="2100" b="1" dirty="0">
              <a:solidFill>
                <a:schemeClr val="bg1"/>
              </a:solidFill>
              <a:latin typeface="微软雅黑" panose="020B0503020204020204" pitchFamily="34" charset="-122"/>
              <a:ea typeface="微软雅黑" panose="020B0503020204020204" pitchFamily="34" charset="-122"/>
            </a:endParaRPr>
          </a:p>
        </p:txBody>
      </p:sp>
      <p:sp>
        <p:nvSpPr>
          <p:cNvPr id="23560" name="文本框 3119"/>
          <p:cNvSpPr txBox="1">
            <a:spLocks noChangeArrowheads="1"/>
          </p:cNvSpPr>
          <p:nvPr/>
        </p:nvSpPr>
        <p:spPr bwMode="auto">
          <a:xfrm>
            <a:off x="323453" y="3301939"/>
            <a:ext cx="2177456" cy="8233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TW" altLang="en-US" sz="2100" b="1" dirty="0">
                <a:solidFill>
                  <a:schemeClr val="bg1"/>
                </a:solidFill>
                <a:latin typeface="微软雅黑" panose="020B0503020204020204" pitchFamily="34" charset="-122"/>
                <a:ea typeface="微软雅黑" panose="020B0503020204020204" pitchFamily="34" charset="-122"/>
              </a:rPr>
              <a:t>生涯發展教育</a:t>
            </a:r>
            <a:endParaRPr lang="en-US" altLang="zh-TW" sz="2100" b="1" dirty="0">
              <a:solidFill>
                <a:schemeClr val="bg1"/>
              </a:solidFill>
              <a:latin typeface="微软雅黑" panose="020B0503020204020204" pitchFamily="34" charset="-122"/>
              <a:ea typeface="微软雅黑" panose="020B0503020204020204" pitchFamily="34" charset="-122"/>
            </a:endParaRPr>
          </a:p>
          <a:p>
            <a:pPr algn="ctr" eaLnBrk="1" hangingPunct="1"/>
            <a:r>
              <a:rPr lang="zh-TW" altLang="en-US" sz="2800" b="1" dirty="0">
                <a:solidFill>
                  <a:schemeClr val="bg1"/>
                </a:solidFill>
                <a:latin typeface="微软雅黑" panose="020B0503020204020204" pitchFamily="34" charset="-122"/>
                <a:ea typeface="微软雅黑" panose="020B0503020204020204" pitchFamily="34" charset="-122"/>
              </a:rPr>
              <a:t>基本概念</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23562" name="文本框 3121"/>
          <p:cNvSpPr txBox="1">
            <a:spLocks noChangeArrowheads="1"/>
          </p:cNvSpPr>
          <p:nvPr/>
        </p:nvSpPr>
        <p:spPr bwMode="auto">
          <a:xfrm>
            <a:off x="2568417" y="3313184"/>
            <a:ext cx="1766886" cy="8233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TW" altLang="en-US" sz="2100" b="1" dirty="0">
                <a:solidFill>
                  <a:schemeClr val="bg1"/>
                </a:solidFill>
                <a:latin typeface="微软雅黑" panose="020B0503020204020204" pitchFamily="34" charset="-122"/>
                <a:ea typeface="微软雅黑" panose="020B0503020204020204" pitchFamily="34" charset="-122"/>
              </a:rPr>
              <a:t>生涯發展教育</a:t>
            </a:r>
            <a:endParaRPr lang="en-US" altLang="zh-TW" sz="2100" b="1" dirty="0">
              <a:solidFill>
                <a:schemeClr val="bg1"/>
              </a:solidFill>
              <a:latin typeface="微软雅黑" panose="020B0503020204020204" pitchFamily="34" charset="-122"/>
              <a:ea typeface="微软雅黑" panose="020B0503020204020204" pitchFamily="34" charset="-122"/>
            </a:endParaRPr>
          </a:p>
          <a:p>
            <a:pPr algn="ctr" eaLnBrk="1" hangingPunct="1"/>
            <a:r>
              <a:rPr lang="zh-TW" altLang="en-US" sz="2800" b="1" dirty="0">
                <a:solidFill>
                  <a:schemeClr val="bg1"/>
                </a:solidFill>
                <a:latin typeface="微软雅黑" panose="020B0503020204020204" pitchFamily="34" charset="-122"/>
                <a:ea typeface="微软雅黑" panose="020B0503020204020204" pitchFamily="34" charset="-122"/>
              </a:rPr>
              <a:t>計畫撰寫</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23564" name="文本框 3123"/>
          <p:cNvSpPr txBox="1">
            <a:spLocks noChangeArrowheads="1"/>
          </p:cNvSpPr>
          <p:nvPr/>
        </p:nvSpPr>
        <p:spPr bwMode="auto">
          <a:xfrm>
            <a:off x="4577635" y="3309559"/>
            <a:ext cx="1799631" cy="8233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TW" altLang="en-US" sz="2100" b="1" dirty="0">
                <a:solidFill>
                  <a:schemeClr val="bg1"/>
                </a:solidFill>
                <a:latin typeface="微软雅黑" panose="020B0503020204020204" pitchFamily="34" charset="-122"/>
                <a:ea typeface="微软雅黑" panose="020B0503020204020204" pitchFamily="34" charset="-122"/>
              </a:rPr>
              <a:t>生涯發展教育</a:t>
            </a:r>
            <a:endParaRPr lang="en-US" altLang="zh-TW" sz="2100" b="1" dirty="0">
              <a:solidFill>
                <a:schemeClr val="bg1"/>
              </a:solidFill>
              <a:latin typeface="微软雅黑" panose="020B0503020204020204" pitchFamily="34" charset="-122"/>
              <a:ea typeface="微软雅黑" panose="020B0503020204020204" pitchFamily="34" charset="-122"/>
            </a:endParaRPr>
          </a:p>
          <a:p>
            <a:pPr algn="ctr" eaLnBrk="1" hangingPunct="1"/>
            <a:r>
              <a:rPr lang="zh-TW" altLang="en-US" sz="2800" b="1" dirty="0" smtClean="0">
                <a:solidFill>
                  <a:schemeClr val="bg1"/>
                </a:solidFill>
                <a:latin typeface="微软雅黑" panose="020B0503020204020204" pitchFamily="34" charset="-122"/>
                <a:ea typeface="微软雅黑" panose="020B0503020204020204" pitchFamily="34" charset="-122"/>
              </a:rPr>
              <a:t>諮詢輔導</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圖片 12">
            <a:extLst>
              <a:ext uri="{FF2B5EF4-FFF2-40B4-BE49-F238E27FC236}">
                <a16:creationId xmlns="" xmlns:a16="http://schemas.microsoft.com/office/drawing/2014/main" id="{EC4E0CB9-F251-4622-A9BF-32425109D880}"/>
              </a:ext>
            </a:extLst>
          </p:cNvPr>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xmlns="">
                  <a14:imgLayer r:embed="rId3">
                    <a14:imgEffect>
                      <a14:sharpenSoften amount="-42000"/>
                    </a14:imgEffect>
                    <a14:imgEffect>
                      <a14:brightnessContrast contrast="-19000"/>
                    </a14:imgEffect>
                  </a14:imgLayer>
                </a14:imgProps>
              </a:ext>
              <a:ext uri="{28A0092B-C50C-407E-A947-70E740481C1C}">
                <a14:useLocalDpi xmlns:a14="http://schemas.microsoft.com/office/drawing/2010/main" xmlns="" val="0"/>
              </a:ext>
            </a:extLst>
          </a:blip>
          <a:stretch>
            <a:fillRect/>
          </a:stretch>
        </p:blipFill>
        <p:spPr>
          <a:xfrm>
            <a:off x="7872" y="0"/>
            <a:ext cx="6850128" cy="5143500"/>
          </a:xfrm>
          <a:prstGeom prst="rect">
            <a:avLst/>
          </a:prstGeom>
        </p:spPr>
      </p:pic>
      <p:grpSp>
        <p:nvGrpSpPr>
          <p:cNvPr id="2" name="群組 1">
            <a:extLst>
              <a:ext uri="{FF2B5EF4-FFF2-40B4-BE49-F238E27FC236}">
                <a16:creationId xmlns="" xmlns:a16="http://schemas.microsoft.com/office/drawing/2014/main" id="{3724F5A1-70BD-4842-8774-7996126E4FF9}"/>
              </a:ext>
            </a:extLst>
          </p:cNvPr>
          <p:cNvGrpSpPr/>
          <p:nvPr/>
        </p:nvGrpSpPr>
        <p:grpSpPr>
          <a:xfrm>
            <a:off x="232642" y="876300"/>
            <a:ext cx="6389137" cy="4145889"/>
            <a:chOff x="-695656" y="3929608"/>
            <a:chExt cx="8280394" cy="1760151"/>
          </a:xfrm>
        </p:grpSpPr>
        <p:sp>
          <p:nvSpPr>
            <p:cNvPr id="11" name="圓角矩形 9">
              <a:extLst>
                <a:ext uri="{FF2B5EF4-FFF2-40B4-BE49-F238E27FC236}">
                  <a16:creationId xmlns="" xmlns:a16="http://schemas.microsoft.com/office/drawing/2014/main" id="{6B36998D-FC19-4FFB-A05B-AF2314721104}"/>
                </a:ext>
              </a:extLst>
            </p:cNvPr>
            <p:cNvSpPr/>
            <p:nvPr/>
          </p:nvSpPr>
          <p:spPr>
            <a:xfrm>
              <a:off x="-695656" y="3929608"/>
              <a:ext cx="1898255" cy="1760150"/>
            </a:xfrm>
            <a:prstGeom prst="roundRect">
              <a:avLst/>
            </a:prstGeom>
            <a:solidFill>
              <a:srgbClr val="FFEEB9"/>
            </a:solidFill>
            <a:ln>
              <a:noFill/>
            </a:ln>
            <a:effectLst>
              <a:innerShdw blurRad="63500" dist="50800" dir="5400000">
                <a:prstClr val="black">
                  <a:alpha val="50000"/>
                </a:prstClr>
              </a:innerShdw>
            </a:effectLst>
          </p:spPr>
          <p:style>
            <a:lnRef idx="1">
              <a:schemeClr val="accent2"/>
            </a:lnRef>
            <a:fillRef idx="2">
              <a:schemeClr val="accent2"/>
            </a:fillRef>
            <a:effectRef idx="1">
              <a:schemeClr val="accent2"/>
            </a:effectRef>
            <a:fontRef idx="minor">
              <a:schemeClr val="dk1"/>
            </a:fontRef>
          </p:style>
          <p:txBody>
            <a:bodyPr anchor="ctr"/>
            <a:lstStyle/>
            <a:p>
              <a:pPr algn="ctr">
                <a:defRPr/>
              </a:pPr>
              <a:r>
                <a:rPr lang="zh-TW" altLang="en-US" sz="2200" b="1" dirty="0">
                  <a:solidFill>
                    <a:srgbClr val="002060"/>
                  </a:solidFill>
                  <a:latin typeface="微軟正黑體" pitchFamily="34" charset="-120"/>
                  <a:ea typeface="微軟正黑體" pitchFamily="34" charset="-120"/>
                </a:rPr>
                <a:t>行政組織與運作</a:t>
              </a:r>
            </a:p>
          </p:txBody>
        </p:sp>
        <p:sp>
          <p:nvSpPr>
            <p:cNvPr id="12" name="矩形 11">
              <a:extLst>
                <a:ext uri="{FF2B5EF4-FFF2-40B4-BE49-F238E27FC236}">
                  <a16:creationId xmlns="" xmlns:a16="http://schemas.microsoft.com/office/drawing/2014/main" id="{38BA1EC0-EFE5-46A7-A221-0B42AB23D0DD}"/>
                </a:ext>
              </a:extLst>
            </p:cNvPr>
            <p:cNvSpPr/>
            <p:nvPr/>
          </p:nvSpPr>
          <p:spPr>
            <a:xfrm>
              <a:off x="1293476" y="3929609"/>
              <a:ext cx="6291262" cy="1760150"/>
            </a:xfrm>
            <a:prstGeom prst="rect">
              <a:avLst/>
            </a:prstGeom>
            <a:solidFill>
              <a:srgbClr val="FFFFEF"/>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a:buFont typeface="Wingdings" panose="05000000000000000000" pitchFamily="2" charset="2"/>
                <a:buChar char="l"/>
              </a:pPr>
              <a:r>
                <a:rPr lang="zh-TW" altLang="zh-TW" sz="1200" dirty="0">
                  <a:solidFill>
                    <a:schemeClr val="tx1"/>
                  </a:solidFill>
                  <a:latin typeface="微軟正黑體" panose="020B0604030504040204" pitchFamily="34" charset="-120"/>
                  <a:ea typeface="微軟正黑體" panose="020B0604030504040204" pitchFamily="34" charset="-120"/>
                </a:rPr>
                <a:t>學校應成立「</a:t>
              </a:r>
              <a:r>
                <a:rPr lang="zh-TW" altLang="zh-TW" sz="1200" b="1" u="sng" dirty="0">
                  <a:solidFill>
                    <a:schemeClr val="tx1"/>
                  </a:solidFill>
                  <a:latin typeface="微軟正黑體" panose="020B0604030504040204" pitchFamily="34" charset="-120"/>
                  <a:ea typeface="微軟正黑體" panose="020B0604030504040204" pitchFamily="34" charset="-120"/>
                </a:rPr>
                <a:t>生涯發展教育工作執行委員會</a:t>
              </a:r>
              <a:r>
                <a:rPr lang="zh-TW" altLang="zh-TW" sz="1200" dirty="0">
                  <a:solidFill>
                    <a:schemeClr val="tx1"/>
                  </a:solidFill>
                  <a:latin typeface="微軟正黑體" panose="020B0604030504040204" pitchFamily="34" charset="-120"/>
                  <a:ea typeface="微軟正黑體" panose="020B0604030504040204" pitchFamily="34" charset="-120"/>
                </a:rPr>
                <a:t>」，以學校本位、全面實施及彈性多元等原則擬訂實施計畫。委員會組織</a:t>
              </a:r>
              <a:r>
                <a:rPr lang="zh-TW" altLang="zh-TW" sz="1200" b="1" u="sng" dirty="0">
                  <a:solidFill>
                    <a:schemeClr val="tx1"/>
                  </a:solidFill>
                  <a:latin typeface="微軟正黑體" panose="020B0604030504040204" pitchFamily="34" charset="-120"/>
                  <a:ea typeface="微軟正黑體" panose="020B0604030504040204" pitchFamily="34" charset="-120"/>
                </a:rPr>
                <a:t>以校長為召集</a:t>
              </a:r>
              <a:r>
                <a:rPr lang="zh-TW" altLang="zh-TW" sz="1200" u="sng" dirty="0">
                  <a:solidFill>
                    <a:schemeClr val="tx1"/>
                  </a:solidFill>
                  <a:latin typeface="微軟正黑體" panose="020B0604030504040204" pitchFamily="34" charset="-120"/>
                  <a:ea typeface="微軟正黑體" panose="020B0604030504040204" pitchFamily="34" charset="-120"/>
                </a:rPr>
                <a:t>人</a:t>
              </a:r>
              <a:r>
                <a:rPr lang="zh-TW" altLang="zh-TW" sz="1200" dirty="0">
                  <a:solidFill>
                    <a:schemeClr val="tx1"/>
                  </a:solidFill>
                  <a:latin typeface="微軟正黑體" panose="020B0604030504040204" pitchFamily="34" charset="-120"/>
                  <a:ea typeface="微軟正黑體" panose="020B0604030504040204" pitchFamily="34" charset="-120"/>
                </a:rPr>
                <a:t>，督導全校生涯發展教育之進行，並負責主持會議，</a:t>
              </a:r>
              <a:r>
                <a:rPr lang="zh-TW" altLang="zh-TW" sz="1200" b="1" u="sng" dirty="0">
                  <a:solidFill>
                    <a:schemeClr val="tx1"/>
                  </a:solidFill>
                  <a:latin typeface="微軟正黑體" panose="020B0604030504040204" pitchFamily="34" charset="-120"/>
                  <a:ea typeface="微軟正黑體" panose="020B0604030504040204" pitchFamily="34" charset="-120"/>
                </a:rPr>
                <a:t>下設副召集人及執行秘書各一人，分別由教務主任及輔導主任擔任，協助課程規劃及活動企劃</a:t>
              </a:r>
              <a:r>
                <a:rPr lang="zh-TW" altLang="zh-TW" sz="1200" dirty="0">
                  <a:solidFill>
                    <a:schemeClr val="tx1"/>
                  </a:solidFill>
                  <a:latin typeface="微軟正黑體" panose="020B0604030504040204" pitchFamily="34" charset="-120"/>
                  <a:ea typeface="微軟正黑體" panose="020B0604030504040204" pitchFamily="34" charset="-120"/>
                </a:rPr>
                <a:t>。委員會應定期召開會議討論學校生涯發展教育方向、重點及實施計畫等。</a:t>
              </a:r>
              <a:r>
                <a:rPr lang="zh-TW" altLang="zh-TW" sz="1200" b="1" dirty="0">
                  <a:solidFill>
                    <a:srgbClr val="FF0000"/>
                  </a:solidFill>
                  <a:latin typeface="微軟正黑體" panose="020B0604030504040204" pitchFamily="34" charset="-120"/>
                  <a:ea typeface="微軟正黑體" panose="020B0604030504040204" pitchFamily="34" charset="-120"/>
                </a:rPr>
                <a:t>教育部「國民中小學九年一貫課程綱要」（國二、國三）各領域融入生涯發展教育議題暨教育部「十二年國民基本教育課程綱要」（國一）生涯規劃教育議題融入各學習領域之課程計畫</a:t>
              </a:r>
              <a:r>
                <a:rPr lang="zh-TW" altLang="zh-TW" sz="1200" dirty="0">
                  <a:solidFill>
                    <a:schemeClr val="tx1"/>
                  </a:solidFill>
                  <a:latin typeface="微軟正黑體" panose="020B0604030504040204" pitchFamily="34" charset="-120"/>
                  <a:ea typeface="微軟正黑體" panose="020B0604030504040204" pitchFamily="34" charset="-120"/>
                </a:rPr>
                <a:t>應提交課發會討論、審議。</a:t>
              </a:r>
              <a:r>
                <a:rPr lang="zh-TW" altLang="zh-TW" sz="1200" b="1" u="sng" dirty="0">
                  <a:solidFill>
                    <a:schemeClr val="tx1"/>
                  </a:solidFill>
                  <a:latin typeface="微軟正黑體" panose="020B0604030504040204" pitchFamily="34" charset="-120"/>
                  <a:ea typeface="微軟正黑體" panose="020B0604030504040204" pitchFamily="34" charset="-120"/>
                </a:rPr>
                <a:t>組織建議可分行政組、教學組及活動組，各校可依實際需求增加組別</a:t>
              </a:r>
              <a:r>
                <a:rPr lang="zh-TW" altLang="zh-TW" sz="1200" dirty="0">
                  <a:solidFill>
                    <a:schemeClr val="tx1"/>
                  </a:solidFill>
                  <a:latin typeface="微軟正黑體" panose="020B0604030504040204" pitchFamily="34" charset="-120"/>
                  <a:ea typeface="微軟正黑體" panose="020B0604030504040204" pitchFamily="34" charset="-120"/>
                </a:rPr>
                <a:t>。</a:t>
              </a:r>
            </a:p>
            <a:p>
              <a:pPr marL="228600" lvl="0" indent="-228600">
                <a:buFont typeface="+mj-lt"/>
                <a:buAutoNum type="arabicPeriod"/>
              </a:pPr>
              <a:r>
                <a:rPr lang="zh-TW" altLang="zh-TW" sz="1200" b="1" u="sng" dirty="0">
                  <a:solidFill>
                    <a:schemeClr val="tx1"/>
                  </a:solidFill>
                  <a:latin typeface="微軟正黑體" panose="020B0604030504040204" pitchFamily="34" charset="-120"/>
                  <a:ea typeface="微軟正黑體" panose="020B0604030504040204" pitchFamily="34" charset="-120"/>
                </a:rPr>
                <a:t>行政組</a:t>
              </a:r>
              <a:r>
                <a:rPr lang="zh-TW" altLang="zh-TW" sz="1200" dirty="0">
                  <a:solidFill>
                    <a:schemeClr val="tx1"/>
                  </a:solidFill>
                  <a:latin typeface="微軟正黑體" panose="020B0604030504040204" pitchFamily="34" charset="-120"/>
                  <a:ea typeface="微軟正黑體" panose="020B0604030504040204" pitchFamily="34" charset="-120"/>
                </a:rPr>
                <a:t>：生涯發展教育需全校各處室及各領域教師共同協助，才能發揮具體成效。是以，宜由業務承辦處室主導並納入學校行政相關人員。</a:t>
              </a:r>
            </a:p>
            <a:p>
              <a:pPr marL="228600" lvl="0" indent="-228600">
                <a:buFont typeface="+mj-lt"/>
                <a:buAutoNum type="arabicPeriod"/>
              </a:pPr>
              <a:r>
                <a:rPr lang="zh-TW" altLang="zh-TW" sz="1200" b="1" u="sng" dirty="0">
                  <a:solidFill>
                    <a:schemeClr val="tx1"/>
                  </a:solidFill>
                  <a:latin typeface="微軟正黑體" panose="020B0604030504040204" pitchFamily="34" charset="-120"/>
                  <a:ea typeface="微軟正黑體" panose="020B0604030504040204" pitchFamily="34" charset="-120"/>
                </a:rPr>
                <a:t>教學組</a:t>
              </a:r>
              <a:r>
                <a:rPr lang="zh-TW" altLang="zh-TW" sz="1200" dirty="0">
                  <a:solidFill>
                    <a:schemeClr val="tx1"/>
                  </a:solidFill>
                  <a:latin typeface="微軟正黑體" panose="020B0604030504040204" pitchFamily="34" charset="-120"/>
                  <a:ea typeface="微軟正黑體" panose="020B0604030504040204" pitchFamily="34" charset="-120"/>
                </a:rPr>
                <a:t>：生涯發展教育</a:t>
              </a:r>
              <a:r>
                <a:rPr lang="zh-TW" altLang="zh-TW" sz="1200" b="1" dirty="0">
                  <a:solidFill>
                    <a:srgbClr val="FF0000"/>
                  </a:solidFill>
                  <a:latin typeface="微軟正黑體" panose="020B0604030504040204" pitchFamily="34" charset="-120"/>
                  <a:ea typeface="微軟正黑體" panose="020B0604030504040204" pitchFamily="34" charset="-120"/>
                </a:rPr>
                <a:t>（生涯規劃教育）</a:t>
              </a:r>
              <a:r>
                <a:rPr lang="zh-TW" altLang="zh-TW" sz="1200" dirty="0">
                  <a:solidFill>
                    <a:schemeClr val="tx1"/>
                  </a:solidFill>
                  <a:latin typeface="微軟正黑體" panose="020B0604030504040204" pitchFamily="34" charset="-120"/>
                  <a:ea typeface="微軟正黑體" panose="020B0604030504040204" pitchFamily="34" charset="-120"/>
                </a:rPr>
                <a:t>應融入領域課程教學，並運用</a:t>
              </a:r>
              <a:r>
                <a:rPr lang="zh-TW" altLang="zh-TW" sz="1200" b="1" dirty="0">
                  <a:solidFill>
                    <a:srgbClr val="FF0000"/>
                  </a:solidFill>
                  <a:latin typeface="微軟正黑體" panose="020B0604030504040204" pitchFamily="34" charset="-120"/>
                  <a:ea typeface="微軟正黑體" panose="020B0604030504040204" pitchFamily="34" charset="-120"/>
                </a:rPr>
                <a:t>國二、國三之彈性學習節數暨國一之彈性學習課程實施</a:t>
              </a:r>
              <a:r>
                <a:rPr lang="zh-TW" altLang="zh-TW" sz="1200" dirty="0">
                  <a:solidFill>
                    <a:schemeClr val="tx1"/>
                  </a:solidFill>
                  <a:latin typeface="微軟正黑體" panose="020B0604030504040204" pitchFamily="34" charset="-120"/>
                  <a:ea typeface="微軟正黑體" panose="020B0604030504040204" pitchFamily="34" charset="-120"/>
                </a:rPr>
                <a:t>，教學組應由各領域教師組成，建議結合學校課程發展委員會</a:t>
              </a:r>
              <a:r>
                <a:rPr lang="zh-TW" altLang="en-US" sz="1200" dirty="0">
                  <a:solidFill>
                    <a:schemeClr val="tx1"/>
                  </a:solidFill>
                  <a:latin typeface="微軟正黑體" panose="020B0604030504040204" pitchFamily="34" charset="-120"/>
                  <a:ea typeface="微軟正黑體" panose="020B0604030504040204" pitchFamily="34" charset="-120"/>
                </a:rPr>
                <a:t>、</a:t>
              </a:r>
              <a:r>
                <a:rPr lang="zh-TW" altLang="en-US" sz="1200" b="1" dirty="0">
                  <a:solidFill>
                    <a:schemeClr val="accent1">
                      <a:lumMod val="50000"/>
                    </a:schemeClr>
                  </a:solidFill>
                  <a:latin typeface="微軟正黑體" panose="020B0604030504040204" pitchFamily="34" charset="-120"/>
                  <a:ea typeface="微軟正黑體" panose="020B0604030504040204" pitchFamily="34" charset="-120"/>
                </a:rPr>
                <a:t>各領域</a:t>
              </a:r>
              <a:r>
                <a:rPr lang="en-US" altLang="zh-TW" sz="1200" b="1" dirty="0">
                  <a:solidFill>
                    <a:schemeClr val="accent1">
                      <a:lumMod val="50000"/>
                    </a:schemeClr>
                  </a:solidFill>
                  <a:latin typeface="微軟正黑體" panose="020B0604030504040204" pitchFamily="34" charset="-120"/>
                  <a:ea typeface="微軟正黑體" panose="020B0604030504040204" pitchFamily="34" charset="-120"/>
                </a:rPr>
                <a:t>/</a:t>
              </a:r>
              <a:r>
                <a:rPr lang="zh-TW" altLang="en-US" sz="1200" b="1" dirty="0">
                  <a:solidFill>
                    <a:schemeClr val="accent1">
                      <a:lumMod val="50000"/>
                    </a:schemeClr>
                  </a:solidFill>
                  <a:latin typeface="微軟正黑體" panose="020B0604030504040204" pitchFamily="34" charset="-120"/>
                  <a:ea typeface="微軟正黑體" panose="020B0604030504040204" pitchFamily="34" charset="-120"/>
                </a:rPr>
                <a:t>科目教學發展研究會及議題發展諮詢小組</a:t>
              </a:r>
              <a:r>
                <a:rPr lang="zh-TW" altLang="en-US" sz="1200" b="1" dirty="0">
                  <a:solidFill>
                    <a:srgbClr val="FF0000"/>
                  </a:solidFill>
                  <a:latin typeface="微軟正黑體" panose="020B0604030504040204" pitchFamily="34" charset="-120"/>
                  <a:ea typeface="微軟正黑體" panose="020B0604030504040204" pitchFamily="34" charset="-120"/>
                </a:rPr>
                <a:t>等</a:t>
              </a:r>
              <a:r>
                <a:rPr lang="zh-TW" altLang="zh-TW" sz="1200" dirty="0">
                  <a:solidFill>
                    <a:schemeClr val="tx1"/>
                  </a:solidFill>
                  <a:latin typeface="微軟正黑體" panose="020B0604030504040204" pitchFamily="34" charset="-120"/>
                  <a:ea typeface="微軟正黑體" panose="020B0604030504040204" pitchFamily="34" charset="-120"/>
                </a:rPr>
                <a:t>，完成生涯發展教育</a:t>
              </a:r>
              <a:r>
                <a:rPr lang="zh-TW" altLang="zh-TW" sz="1200" b="1" dirty="0">
                  <a:solidFill>
                    <a:srgbClr val="FF0000"/>
                  </a:solidFill>
                  <a:latin typeface="微軟正黑體" panose="020B0604030504040204" pitchFamily="34" charset="-120"/>
                  <a:ea typeface="微軟正黑體" panose="020B0604030504040204" pitchFamily="34" charset="-120"/>
                </a:rPr>
                <a:t>（生涯規劃教育）</a:t>
              </a:r>
              <a:r>
                <a:rPr lang="zh-TW" altLang="zh-TW" sz="1200" dirty="0">
                  <a:solidFill>
                    <a:schemeClr val="tx1"/>
                  </a:solidFill>
                  <a:latin typeface="微軟正黑體" panose="020B0604030504040204" pitchFamily="34" charset="-120"/>
                  <a:ea typeface="微軟正黑體" panose="020B0604030504040204" pitchFamily="34" charset="-120"/>
                </a:rPr>
                <a:t>之教學主題與教學活動，由教師依其專長進行教學。同時課程之規劃牽涉到排課，宜將教學組長納入本組。</a:t>
              </a:r>
            </a:p>
            <a:p>
              <a:pPr marL="228600" lvl="0" indent="-228600">
                <a:buFont typeface="+mj-lt"/>
                <a:buAutoNum type="arabicPeriod"/>
              </a:pPr>
              <a:r>
                <a:rPr lang="zh-TW" altLang="zh-TW" sz="1200" b="1" u="sng" dirty="0">
                  <a:solidFill>
                    <a:schemeClr val="tx1"/>
                  </a:solidFill>
                  <a:latin typeface="微軟正黑體" panose="020B0604030504040204" pitchFamily="34" charset="-120"/>
                  <a:ea typeface="微軟正黑體" panose="020B0604030504040204" pitchFamily="34" charset="-120"/>
                </a:rPr>
                <a:t>活動組</a:t>
              </a:r>
              <a:r>
                <a:rPr lang="zh-TW" altLang="zh-TW" sz="1200" dirty="0">
                  <a:solidFill>
                    <a:schemeClr val="tx1"/>
                  </a:solidFill>
                  <a:latin typeface="微軟正黑體" panose="020B0604030504040204" pitchFamily="34" charset="-120"/>
                  <a:ea typeface="微軟正黑體" panose="020B0604030504040204" pitchFamily="34" charset="-120"/>
                </a:rPr>
                <a:t>：生涯發展教育</a:t>
              </a:r>
              <a:r>
                <a:rPr lang="zh-TW" altLang="zh-TW" sz="1200" b="1" dirty="0">
                  <a:solidFill>
                    <a:srgbClr val="FF0000"/>
                  </a:solidFill>
                  <a:latin typeface="微軟正黑體" panose="020B0604030504040204" pitchFamily="34" charset="-120"/>
                  <a:ea typeface="微軟正黑體" panose="020B0604030504040204" pitchFamily="34" charset="-120"/>
                </a:rPr>
                <a:t>（生涯規劃教育）</a:t>
              </a:r>
              <a:r>
                <a:rPr lang="zh-TW" altLang="zh-TW" sz="1200" dirty="0">
                  <a:solidFill>
                    <a:schemeClr val="tx1"/>
                  </a:solidFill>
                  <a:latin typeface="微軟正黑體" panose="020B0604030504040204" pitchFamily="34" charset="-120"/>
                  <a:ea typeface="微軟正黑體" panose="020B0604030504040204" pitchFamily="34" charset="-120"/>
                </a:rPr>
                <a:t>需結合校園活動，故宜納入輔導組長及訓育組長，使活動進行順暢並具效能。</a:t>
              </a:r>
            </a:p>
          </p:txBody>
        </p:sp>
      </p:grpSp>
      <p:sp>
        <p:nvSpPr>
          <p:cNvPr id="9" name="文本框 8">
            <a:extLst>
              <a:ext uri="{FF2B5EF4-FFF2-40B4-BE49-F238E27FC236}">
                <a16:creationId xmlns="" xmlns:a16="http://schemas.microsoft.com/office/drawing/2014/main" id="{65A1F9CD-3E32-4216-AC14-350D02B141E6}"/>
              </a:ext>
            </a:extLst>
          </p:cNvPr>
          <p:cNvSpPr txBox="1"/>
          <p:nvPr/>
        </p:nvSpPr>
        <p:spPr>
          <a:xfrm>
            <a:off x="530348" y="-155257"/>
            <a:ext cx="976590" cy="1938992"/>
          </a:xfrm>
          <a:prstGeom prst="rect">
            <a:avLst/>
          </a:prstGeom>
          <a:noFill/>
        </p:spPr>
        <p:txBody>
          <a:bodyPr wrap="square" rtlCol="0">
            <a:spAutoFit/>
          </a:bodyPr>
          <a:lstStyle/>
          <a:p>
            <a:r>
              <a:rPr lang="zh-CN" altLang="en-US" sz="12000" b="1" dirty="0">
                <a:solidFill>
                  <a:schemeClr val="accent6">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a:t>
            </a:r>
            <a:endParaRPr lang="zh-CN" altLang="en-US" sz="12000" b="1" spc="-300" dirty="0">
              <a:solidFill>
                <a:schemeClr val="accent6">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10" name="Shape 203">
            <a:extLst>
              <a:ext uri="{FF2B5EF4-FFF2-40B4-BE49-F238E27FC236}">
                <a16:creationId xmlns="" xmlns:a16="http://schemas.microsoft.com/office/drawing/2014/main" id="{89E70C07-5754-46CB-89F9-D05AEBF253ED}"/>
              </a:ext>
            </a:extLst>
          </p:cNvPr>
          <p:cNvSpPr txBox="1">
            <a:spLocks/>
          </p:cNvSpPr>
          <p:nvPr/>
        </p:nvSpPr>
        <p:spPr>
          <a:xfrm>
            <a:off x="1281439" y="232145"/>
            <a:ext cx="5688632" cy="614922"/>
          </a:xfrm>
          <a:prstGeom prst="rect">
            <a:avLst/>
          </a:prstGeom>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r>
              <a:rPr lang="zh-TW" altLang="en-US" sz="3400" b="1" dirty="0">
                <a:solidFill>
                  <a:schemeClr val="accent6">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生涯發展教育計畫撰寫</a:t>
            </a:r>
            <a:r>
              <a:rPr lang="en-US" altLang="zh-TW" sz="2000" b="1" dirty="0">
                <a:solidFill>
                  <a:schemeClr val="accent6">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-3</a:t>
            </a:r>
            <a:endParaRPr lang="en" altLang="zh-TW" sz="2000" b="1" dirty="0">
              <a:solidFill>
                <a:schemeClr val="accent6">
                  <a:lumMod val="75000"/>
                </a:schemeClr>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Tree>
    <p:extLst>
      <p:ext uri="{BB962C8B-B14F-4D97-AF65-F5344CB8AC3E}">
        <p14:creationId xmlns:p14="http://schemas.microsoft.com/office/powerpoint/2010/main" xmlns="" val="864733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圖片 6">
            <a:extLst>
              <a:ext uri="{FF2B5EF4-FFF2-40B4-BE49-F238E27FC236}">
                <a16:creationId xmlns="" xmlns:a16="http://schemas.microsoft.com/office/drawing/2014/main" id="{D7CF882C-47D8-45D5-84A6-4A8CF6504B37}"/>
              </a:ext>
            </a:extLst>
          </p:cNvPr>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xmlns="">
                  <a14:imgLayer r:embed="rId3">
                    <a14:imgEffect>
                      <a14:sharpenSoften amount="-42000"/>
                    </a14:imgEffect>
                    <a14:imgEffect>
                      <a14:brightnessContrast contrast="-19000"/>
                    </a14:imgEffect>
                  </a14:imgLayer>
                </a14:imgProps>
              </a:ext>
              <a:ext uri="{28A0092B-C50C-407E-A947-70E740481C1C}">
                <a14:useLocalDpi xmlns:a14="http://schemas.microsoft.com/office/drawing/2010/main" xmlns="" val="0"/>
              </a:ext>
            </a:extLst>
          </a:blip>
          <a:stretch>
            <a:fillRect/>
          </a:stretch>
        </p:blipFill>
        <p:spPr>
          <a:xfrm>
            <a:off x="7872" y="0"/>
            <a:ext cx="6850128" cy="5143500"/>
          </a:xfrm>
          <a:prstGeom prst="rect">
            <a:avLst/>
          </a:prstGeom>
        </p:spPr>
      </p:pic>
      <p:grpSp>
        <p:nvGrpSpPr>
          <p:cNvPr id="2" name="群組 1">
            <a:extLst>
              <a:ext uri="{FF2B5EF4-FFF2-40B4-BE49-F238E27FC236}">
                <a16:creationId xmlns="" xmlns:a16="http://schemas.microsoft.com/office/drawing/2014/main" id="{FD8A6A1E-2841-408B-9C95-9B6DCFFA9EA5}"/>
              </a:ext>
            </a:extLst>
          </p:cNvPr>
          <p:cNvGrpSpPr/>
          <p:nvPr/>
        </p:nvGrpSpPr>
        <p:grpSpPr>
          <a:xfrm>
            <a:off x="200097" y="997617"/>
            <a:ext cx="6457806" cy="3913738"/>
            <a:chOff x="-1048047" y="1327388"/>
            <a:chExt cx="8959106" cy="3551118"/>
          </a:xfrm>
        </p:grpSpPr>
        <p:sp>
          <p:nvSpPr>
            <p:cNvPr id="4" name="圓角矩形 3">
              <a:extLst>
                <a:ext uri="{FF2B5EF4-FFF2-40B4-BE49-F238E27FC236}">
                  <a16:creationId xmlns="" xmlns:a16="http://schemas.microsoft.com/office/drawing/2014/main" id="{145C3396-69D3-408C-9C27-A0A856FC1AA6}"/>
                </a:ext>
              </a:extLst>
            </p:cNvPr>
            <p:cNvSpPr/>
            <p:nvPr/>
          </p:nvSpPr>
          <p:spPr>
            <a:xfrm>
              <a:off x="-1048047" y="1327388"/>
              <a:ext cx="1813019" cy="3551118"/>
            </a:xfrm>
            <a:prstGeom prst="roundRect">
              <a:avLst/>
            </a:prstGeom>
            <a:solidFill>
              <a:srgbClr val="CDE6FF"/>
            </a:solidFill>
            <a:ln>
              <a:noFill/>
            </a:ln>
            <a:effectLst>
              <a:innerShdw blurRad="63500" dist="50800" dir="5400000">
                <a:prstClr val="black">
                  <a:alpha val="50000"/>
                </a:prstClr>
              </a:innerShdw>
            </a:effectLst>
          </p:spPr>
          <p:style>
            <a:lnRef idx="1">
              <a:schemeClr val="accent2"/>
            </a:lnRef>
            <a:fillRef idx="2">
              <a:schemeClr val="accent2"/>
            </a:fillRef>
            <a:effectRef idx="1">
              <a:schemeClr val="accent2"/>
            </a:effectRef>
            <a:fontRef idx="minor">
              <a:schemeClr val="dk1"/>
            </a:fontRef>
          </p:style>
          <p:txBody>
            <a:bodyPr anchor="ctr"/>
            <a:lstStyle/>
            <a:p>
              <a:pPr algn="ctr">
                <a:defRPr/>
              </a:pPr>
              <a:r>
                <a:rPr lang="zh-TW" altLang="en-US" sz="2200" b="1" dirty="0">
                  <a:solidFill>
                    <a:srgbClr val="002060"/>
                  </a:solidFill>
                  <a:latin typeface="微軟正黑體" pitchFamily="34" charset="-120"/>
                  <a:ea typeface="微軟正黑體" pitchFamily="34" charset="-120"/>
                </a:rPr>
                <a:t>課程規劃及資源運用</a:t>
              </a:r>
            </a:p>
          </p:txBody>
        </p:sp>
        <p:sp>
          <p:nvSpPr>
            <p:cNvPr id="6" name="矩形 5">
              <a:extLst>
                <a:ext uri="{FF2B5EF4-FFF2-40B4-BE49-F238E27FC236}">
                  <a16:creationId xmlns="" xmlns:a16="http://schemas.microsoft.com/office/drawing/2014/main" id="{D6F509C4-E89A-4D66-BC2C-DAA6469A3E0F}"/>
                </a:ext>
              </a:extLst>
            </p:cNvPr>
            <p:cNvSpPr/>
            <p:nvPr/>
          </p:nvSpPr>
          <p:spPr>
            <a:xfrm>
              <a:off x="895254" y="1327388"/>
              <a:ext cx="7015805" cy="3551117"/>
            </a:xfrm>
            <a:prstGeom prst="rect">
              <a:avLst/>
            </a:prstGeom>
            <a:solidFill>
              <a:srgbClr val="E6F4FE"/>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Font typeface="Wingdings" pitchFamily="2" charset="2"/>
                <a:buChar char="l"/>
                <a:defRPr/>
              </a:pPr>
              <a:r>
                <a:rPr kumimoji="1" lang="zh-TW" altLang="zh-TW" sz="1200" dirty="0">
                  <a:solidFill>
                    <a:srgbClr val="040608"/>
                  </a:solidFill>
                  <a:latin typeface="微軟正黑體" pitchFamily="34" charset="-120"/>
                  <a:ea typeface="微軟正黑體" pitchFamily="34" charset="-120"/>
                </a:rPr>
                <a:t>課程規劃應依教育部</a:t>
              </a:r>
              <a:r>
                <a:rPr kumimoji="1" lang="zh-TW" altLang="zh-TW" sz="1200" b="1" dirty="0">
                  <a:solidFill>
                    <a:srgbClr val="FF0000"/>
                  </a:solidFill>
                  <a:latin typeface="微軟正黑體" pitchFamily="34" charset="-120"/>
                  <a:ea typeface="微軟正黑體" pitchFamily="34" charset="-120"/>
                </a:rPr>
                <a:t>「國民中小學九年一貫課程綱要」（國二、國三） 生涯發展教育議題能力指標及學習內容、教育部「十二年國民基本教育課程綱要」（國一）生涯規劃教育議題學習主題及實質內涵，配合各學習領域</a:t>
              </a:r>
              <a:r>
                <a:rPr kumimoji="1" lang="zh-TW" altLang="zh-TW" sz="1200" dirty="0">
                  <a:solidFill>
                    <a:srgbClr val="040608"/>
                  </a:solidFill>
                  <a:latin typeface="微軟正黑體" pitchFamily="34" charset="-120"/>
                  <a:ea typeface="微軟正黑體" pitchFamily="34" charset="-120"/>
                </a:rPr>
                <a:t>之內容與進度，安排適當節數進行，</a:t>
              </a:r>
              <a:r>
                <a:rPr kumimoji="1" lang="zh-TW" altLang="en-US" sz="1200" dirty="0">
                  <a:solidFill>
                    <a:srgbClr val="040608"/>
                  </a:solidFill>
                  <a:latin typeface="微軟正黑體" pitchFamily="34" charset="-120"/>
                  <a:ea typeface="微軟正黑體" pitchFamily="34" charset="-120"/>
                </a:rPr>
                <a:t>並</a:t>
              </a:r>
              <a:r>
                <a:rPr kumimoji="1" lang="zh-TW" altLang="zh-TW" sz="1200" dirty="0">
                  <a:solidFill>
                    <a:srgbClr val="040608"/>
                  </a:solidFill>
                  <a:latin typeface="微軟正黑體" pitchFamily="34" charset="-120"/>
                  <a:ea typeface="微軟正黑體" pitchFamily="34" charset="-120"/>
                </a:rPr>
                <a:t>透過課程發展委員會建置符合學生需要、社區特色及教師專長之課程，協助學生注重</a:t>
              </a:r>
              <a:r>
                <a:rPr kumimoji="1" lang="zh-TW" altLang="en-US" sz="1200" dirty="0">
                  <a:solidFill>
                    <a:srgbClr val="040608"/>
                  </a:solidFill>
                  <a:latin typeface="微軟正黑體" pitchFamily="34" charset="-120"/>
                  <a:ea typeface="微軟正黑體" pitchFamily="34" charset="-120"/>
                </a:rPr>
                <a:t>「</a:t>
              </a:r>
              <a:r>
                <a:rPr kumimoji="1" lang="zh-TW" altLang="zh-TW" sz="1200" dirty="0">
                  <a:solidFill>
                    <a:srgbClr val="040608"/>
                  </a:solidFill>
                  <a:latin typeface="微軟正黑體" pitchFamily="34" charset="-120"/>
                  <a:ea typeface="微軟正黑體" pitchFamily="34" charset="-120"/>
                </a:rPr>
                <a:t>自我覺察</a:t>
              </a:r>
              <a:r>
                <a:rPr kumimoji="1" lang="zh-TW" altLang="en-US" sz="1200" dirty="0">
                  <a:solidFill>
                    <a:srgbClr val="040608"/>
                  </a:solidFill>
                  <a:latin typeface="微軟正黑體" pitchFamily="34" charset="-120"/>
                  <a:ea typeface="微軟正黑體" pitchFamily="34" charset="-120"/>
                </a:rPr>
                <a:t>」</a:t>
              </a:r>
              <a:r>
                <a:rPr kumimoji="1" lang="zh-TW" altLang="zh-TW" sz="1200" dirty="0">
                  <a:solidFill>
                    <a:srgbClr val="040608"/>
                  </a:solidFill>
                  <a:latin typeface="微軟正黑體" pitchFamily="34" charset="-120"/>
                  <a:ea typeface="微軟正黑體" pitchFamily="34" charset="-120"/>
                </a:rPr>
                <a:t>、</a:t>
              </a:r>
              <a:r>
                <a:rPr kumimoji="1" lang="zh-TW" altLang="en-US" sz="1200" dirty="0">
                  <a:solidFill>
                    <a:srgbClr val="040608"/>
                  </a:solidFill>
                  <a:latin typeface="微軟正黑體" pitchFamily="34" charset="-120"/>
                  <a:ea typeface="微軟正黑體" pitchFamily="34" charset="-120"/>
                </a:rPr>
                <a:t>「</a:t>
              </a:r>
              <a:r>
                <a:rPr kumimoji="1" lang="zh-TW" altLang="zh-TW" sz="1200" dirty="0">
                  <a:solidFill>
                    <a:srgbClr val="040608"/>
                  </a:solidFill>
                  <a:latin typeface="微軟正黑體" pitchFamily="34" charset="-120"/>
                  <a:ea typeface="微軟正黑體" pitchFamily="34" charset="-120"/>
                </a:rPr>
                <a:t>生涯覺察</a:t>
              </a:r>
              <a:r>
                <a:rPr kumimoji="1" lang="zh-TW" altLang="en-US" sz="1200" dirty="0">
                  <a:solidFill>
                    <a:srgbClr val="040608"/>
                  </a:solidFill>
                  <a:latin typeface="微軟正黑體" pitchFamily="34" charset="-120"/>
                  <a:ea typeface="微軟正黑體" pitchFamily="34" charset="-120"/>
                </a:rPr>
                <a:t>」</a:t>
              </a:r>
              <a:r>
                <a:rPr kumimoji="1" lang="zh-TW" altLang="zh-TW" sz="1200" dirty="0">
                  <a:solidFill>
                    <a:srgbClr val="040608"/>
                  </a:solidFill>
                  <a:latin typeface="微軟正黑體" pitchFamily="34" charset="-120"/>
                  <a:ea typeface="微軟正黑體" pitchFamily="34" charset="-120"/>
                </a:rPr>
                <a:t>及</a:t>
              </a:r>
              <a:r>
                <a:rPr kumimoji="1" lang="zh-TW" altLang="en-US" sz="1200" dirty="0">
                  <a:solidFill>
                    <a:srgbClr val="040608"/>
                  </a:solidFill>
                  <a:latin typeface="微軟正黑體" pitchFamily="34" charset="-120"/>
                  <a:ea typeface="微軟正黑體" pitchFamily="34" charset="-120"/>
                </a:rPr>
                <a:t>「</a:t>
              </a:r>
              <a:r>
                <a:rPr kumimoji="1" lang="zh-TW" altLang="zh-TW" sz="1200" dirty="0">
                  <a:solidFill>
                    <a:srgbClr val="040608"/>
                  </a:solidFill>
                  <a:latin typeface="微軟正黑體" pitchFamily="34" charset="-120"/>
                  <a:ea typeface="微軟正黑體" pitchFamily="34" charset="-120"/>
                </a:rPr>
                <a:t>生涯探索與進路選擇</a:t>
              </a:r>
              <a:r>
                <a:rPr kumimoji="1" lang="zh-TW" altLang="en-US" sz="1200" dirty="0">
                  <a:solidFill>
                    <a:srgbClr val="040608"/>
                  </a:solidFill>
                  <a:latin typeface="微軟正黑體" pitchFamily="34" charset="-120"/>
                  <a:ea typeface="微軟正黑體" pitchFamily="34" charset="-120"/>
                </a:rPr>
                <a:t>」。</a:t>
              </a:r>
              <a:endParaRPr kumimoji="1" lang="en-US" altLang="zh-TW" sz="1200" dirty="0">
                <a:solidFill>
                  <a:srgbClr val="040608"/>
                </a:solidFill>
                <a:latin typeface="微軟正黑體" pitchFamily="34" charset="-120"/>
                <a:ea typeface="微軟正黑體" pitchFamily="34" charset="-120"/>
              </a:endParaRPr>
            </a:p>
            <a:p>
              <a:pPr marL="177800" indent="-177800">
                <a:buFont typeface="Wingdings" pitchFamily="2" charset="2"/>
                <a:buChar char="l"/>
                <a:defRPr/>
              </a:pPr>
              <a:r>
                <a:rPr kumimoji="1" lang="zh-TW" altLang="zh-TW" sz="1200" dirty="0">
                  <a:solidFill>
                    <a:srgbClr val="040608"/>
                  </a:solidFill>
                  <a:latin typeface="微軟正黑體" pitchFamily="34" charset="-120"/>
                  <a:ea typeface="微軟正黑體" pitchFamily="34" charset="-120"/>
                </a:rPr>
                <a:t>善用</a:t>
              </a:r>
              <a:r>
                <a:rPr kumimoji="1" lang="zh-TW" altLang="zh-TW" sz="1200" b="1" dirty="0">
                  <a:solidFill>
                    <a:srgbClr val="FF0000"/>
                  </a:solidFill>
                  <a:latin typeface="微軟正黑體" pitchFamily="34" charset="-120"/>
                  <a:ea typeface="微軟正黑體" pitchFamily="34" charset="-120"/>
                </a:rPr>
                <a:t>國二、國三之「彈性學習時數」暨國一之「彈性學習課程」</a:t>
              </a:r>
              <a:r>
                <a:rPr kumimoji="1" lang="zh-TW" altLang="zh-TW" sz="1200" dirty="0">
                  <a:solidFill>
                    <a:srgbClr val="040608"/>
                  </a:solidFill>
                  <a:latin typeface="微軟正黑體" pitchFamily="34" charset="-120"/>
                  <a:ea typeface="微軟正黑體" pitchFamily="34" charset="-120"/>
                </a:rPr>
                <a:t>，規劃全校或全年級之活動，執行依學校特色所設計的生涯發展教育</a:t>
              </a:r>
              <a:r>
                <a:rPr kumimoji="1" lang="en-US" altLang="zh-TW" sz="1200" b="1" dirty="0">
                  <a:solidFill>
                    <a:srgbClr val="FF0000"/>
                  </a:solidFill>
                  <a:latin typeface="微軟正黑體" pitchFamily="34" charset="-120"/>
                  <a:ea typeface="微軟正黑體" pitchFamily="34" charset="-120"/>
                </a:rPr>
                <a:t>(</a:t>
              </a:r>
              <a:r>
                <a:rPr kumimoji="1" lang="zh-TW" altLang="zh-TW" sz="1200" b="1" dirty="0">
                  <a:solidFill>
                    <a:srgbClr val="FF0000"/>
                  </a:solidFill>
                  <a:latin typeface="微軟正黑體" pitchFamily="34" charset="-120"/>
                  <a:ea typeface="微軟正黑體" pitchFamily="34" charset="-120"/>
                </a:rPr>
                <a:t>生涯規劃教育</a:t>
              </a:r>
              <a:r>
                <a:rPr kumimoji="1" lang="en-US" altLang="zh-TW" sz="1200" b="1" dirty="0">
                  <a:solidFill>
                    <a:srgbClr val="FF0000"/>
                  </a:solidFill>
                  <a:latin typeface="微軟正黑體" pitchFamily="34" charset="-120"/>
                  <a:ea typeface="微軟正黑體" pitchFamily="34" charset="-120"/>
                </a:rPr>
                <a:t>)</a:t>
              </a:r>
              <a:r>
                <a:rPr kumimoji="1" lang="zh-TW" altLang="zh-TW" sz="1200" dirty="0">
                  <a:solidFill>
                    <a:srgbClr val="040608"/>
                  </a:solidFill>
                  <a:latin typeface="微軟正黑體" pitchFamily="34" charset="-120"/>
                  <a:ea typeface="微軟正黑體" pitchFamily="34" charset="-120"/>
                </a:rPr>
                <a:t>課程及活動。</a:t>
              </a:r>
              <a:endParaRPr kumimoji="1" lang="en-US" altLang="zh-TW" sz="1200" dirty="0">
                <a:solidFill>
                  <a:srgbClr val="040608"/>
                </a:solidFill>
                <a:latin typeface="微軟正黑體" pitchFamily="34" charset="-120"/>
                <a:ea typeface="微軟正黑體" pitchFamily="34" charset="-120"/>
              </a:endParaRPr>
            </a:p>
            <a:p>
              <a:pPr marL="177800" indent="-177800">
                <a:buFont typeface="Wingdings" pitchFamily="2" charset="2"/>
                <a:buChar char="l"/>
                <a:defRPr/>
              </a:pPr>
              <a:r>
                <a:rPr kumimoji="1" lang="zh-TW" altLang="zh-TW" sz="1200" dirty="0">
                  <a:solidFill>
                    <a:srgbClr val="040608"/>
                  </a:solidFill>
                  <a:latin typeface="微軟正黑體" pitchFamily="34" charset="-120"/>
                  <a:ea typeface="微軟正黑體" pitchFamily="34" charset="-120"/>
                </a:rPr>
                <a:t>為提升教師專業自主及符合學生生涯發展需求，學校可自編教案、教材或學生學習單並運用於教學。</a:t>
              </a:r>
              <a:endParaRPr kumimoji="1" lang="en-US" altLang="zh-TW" sz="1200" dirty="0">
                <a:solidFill>
                  <a:srgbClr val="040608"/>
                </a:solidFill>
                <a:latin typeface="微軟正黑體" pitchFamily="34" charset="-120"/>
                <a:ea typeface="微軟正黑體" pitchFamily="34" charset="-120"/>
              </a:endParaRPr>
            </a:p>
            <a:p>
              <a:pPr marL="177800" indent="-177800">
                <a:buFont typeface="Wingdings" pitchFamily="2" charset="2"/>
                <a:buChar char="l"/>
                <a:defRPr/>
              </a:pPr>
              <a:r>
                <a:rPr kumimoji="1" lang="zh-TW" altLang="zh-TW" sz="1200" dirty="0">
                  <a:solidFill>
                    <a:srgbClr val="040608"/>
                  </a:solidFill>
                  <a:latin typeface="微軟正黑體" pitchFamily="34" charset="-120"/>
                  <a:ea typeface="微軟正黑體" pitchFamily="34" charset="-120"/>
                </a:rPr>
                <a:t>透過教學活動，協助學生了解</a:t>
              </a:r>
              <a:r>
                <a:rPr kumimoji="1" lang="zh-TW" altLang="zh-TW" sz="1200" b="1" u="sng" dirty="0">
                  <a:solidFill>
                    <a:schemeClr val="tx1"/>
                  </a:solidFill>
                  <a:latin typeface="微軟正黑體" pitchFamily="34" charset="-120"/>
                  <a:ea typeface="微軟正黑體" pitchFamily="34" charset="-120"/>
                </a:rPr>
                <a:t>生涯檔案</a:t>
              </a:r>
              <a:r>
                <a:rPr kumimoji="1" lang="zh-TW" altLang="zh-TW" sz="1200" dirty="0">
                  <a:solidFill>
                    <a:schemeClr val="tx1"/>
                  </a:solidFill>
                  <a:latin typeface="微軟正黑體" pitchFamily="34" charset="-120"/>
                  <a:ea typeface="微軟正黑體" pitchFamily="34" charset="-120"/>
                </a:rPr>
                <a:t>及</a:t>
              </a:r>
              <a:r>
                <a:rPr kumimoji="1" lang="zh-TW" altLang="zh-TW" sz="1200" b="1" u="sng" dirty="0">
                  <a:solidFill>
                    <a:schemeClr val="tx1"/>
                  </a:solidFill>
                  <a:latin typeface="微軟正黑體" pitchFamily="34" charset="-120"/>
                  <a:ea typeface="微軟正黑體" pitchFamily="34" charset="-120"/>
                </a:rPr>
                <a:t>生涯發展紀錄手冊</a:t>
              </a:r>
              <a:r>
                <a:rPr kumimoji="1" lang="zh-TW" altLang="zh-TW" sz="1200" dirty="0">
                  <a:solidFill>
                    <a:srgbClr val="040608"/>
                  </a:solidFill>
                  <a:latin typeface="微軟正黑體" pitchFamily="34" charset="-120"/>
                  <a:ea typeface="微軟正黑體" pitchFamily="34" charset="-120"/>
                </a:rPr>
                <a:t>之意義，適時指導學生充實其內容，輔導學生進路選擇 </a:t>
              </a:r>
              <a:r>
                <a:rPr kumimoji="1" lang="en-US" altLang="zh-TW" sz="1200" dirty="0">
                  <a:solidFill>
                    <a:srgbClr val="040608"/>
                  </a:solidFill>
                  <a:latin typeface="微軟正黑體" pitchFamily="34" charset="-120"/>
                  <a:ea typeface="微軟正黑體" pitchFamily="34" charset="-120"/>
                </a:rPr>
                <a:t>(</a:t>
              </a:r>
              <a:r>
                <a:rPr kumimoji="1" lang="zh-TW" altLang="zh-TW" sz="1200" b="1" u="sng" dirty="0">
                  <a:solidFill>
                    <a:schemeClr val="tx1"/>
                  </a:solidFill>
                  <a:latin typeface="微軟正黑體" pitchFamily="34" charset="-120"/>
                  <a:ea typeface="微軟正黑體" pitchFamily="34" charset="-120"/>
                </a:rPr>
                <a:t>計畫內請敘明</a:t>
              </a:r>
              <a:r>
                <a:rPr kumimoji="1" lang="zh-TW" altLang="zh-TW" sz="1200" b="1" u="sng" dirty="0">
                  <a:solidFill>
                    <a:srgbClr val="FF0000"/>
                  </a:solidFill>
                  <a:latin typeface="微軟正黑體" pitchFamily="34" charset="-120"/>
                  <a:ea typeface="微軟正黑體" pitchFamily="34" charset="-120"/>
                </a:rPr>
                <a:t>學校生涯檔案架構及內容</a:t>
              </a:r>
              <a:r>
                <a:rPr kumimoji="1" lang="en-US" altLang="zh-TW" sz="1200" dirty="0">
                  <a:solidFill>
                    <a:schemeClr val="tx1"/>
                  </a:solidFill>
                  <a:latin typeface="微軟正黑體" pitchFamily="34" charset="-120"/>
                  <a:ea typeface="微軟正黑體" pitchFamily="34" charset="-120"/>
                </a:rPr>
                <a:t>)</a:t>
              </a:r>
              <a:r>
                <a:rPr kumimoji="1" lang="zh-TW" altLang="zh-TW" sz="1200" dirty="0">
                  <a:solidFill>
                    <a:srgbClr val="040608"/>
                  </a:solidFill>
                  <a:latin typeface="微軟正黑體" pitchFamily="34" charset="-120"/>
                  <a:ea typeface="微軟正黑體" pitchFamily="34" charset="-120"/>
                </a:rPr>
                <a:t> 。</a:t>
              </a:r>
              <a:endParaRPr kumimoji="1" lang="en-US" altLang="zh-TW" sz="1200" dirty="0">
                <a:solidFill>
                  <a:srgbClr val="040608"/>
                </a:solidFill>
                <a:latin typeface="微軟正黑體" pitchFamily="34" charset="-120"/>
                <a:ea typeface="微軟正黑體" pitchFamily="34" charset="-120"/>
              </a:endParaRPr>
            </a:p>
            <a:p>
              <a:pPr marL="177800" indent="-177800">
                <a:buFont typeface="Wingdings" pitchFamily="2" charset="2"/>
                <a:buChar char="l"/>
                <a:defRPr/>
              </a:pPr>
              <a:r>
                <a:rPr kumimoji="1" lang="zh-TW" altLang="zh-TW" sz="1200" dirty="0">
                  <a:solidFill>
                    <a:srgbClr val="040608"/>
                  </a:solidFill>
                  <a:latin typeface="微軟正黑體" pitchFamily="34" charset="-120"/>
                  <a:ea typeface="微軟正黑體" pitchFamily="34" charset="-120"/>
                </a:rPr>
                <a:t>學校間可透過策略聯盟，整合各校資源及教師專長，實施協同教學，並善用校內外社會資源，進行適切的課程（</a:t>
              </a:r>
              <a:r>
                <a:rPr kumimoji="1" lang="zh-TW" altLang="zh-TW" sz="1200" dirty="0">
                  <a:solidFill>
                    <a:srgbClr val="FF0000"/>
                  </a:solidFill>
                  <a:latin typeface="微軟正黑體" pitchFamily="34" charset="-120"/>
                  <a:ea typeface="微軟正黑體" pitchFamily="34" charset="-120"/>
                </a:rPr>
                <a:t>校內外資源運用</a:t>
              </a:r>
              <a:r>
                <a:rPr kumimoji="1" lang="zh-TW" altLang="zh-TW" sz="1200" dirty="0">
                  <a:solidFill>
                    <a:srgbClr val="040608"/>
                  </a:solidFill>
                  <a:latin typeface="微軟正黑體" pitchFamily="34" charset="-120"/>
                  <a:ea typeface="微軟正黑體" pitchFamily="34" charset="-120"/>
                </a:rPr>
                <a:t>情形建議以表列方式呈現）。</a:t>
              </a:r>
            </a:p>
            <a:p>
              <a:pPr marL="177800" indent="-177800">
                <a:buFont typeface="Wingdings" pitchFamily="2" charset="2"/>
                <a:buChar char="l"/>
                <a:defRPr/>
              </a:pPr>
              <a:r>
                <a:rPr kumimoji="1" lang="zh-TW" altLang="zh-TW" sz="1200" dirty="0">
                  <a:solidFill>
                    <a:srgbClr val="040608"/>
                  </a:solidFill>
                  <a:latin typeface="微軟正黑體" pitchFamily="34" charset="-120"/>
                  <a:ea typeface="微軟正黑體" pitchFamily="34" charset="-120"/>
                </a:rPr>
                <a:t>學校應於</a:t>
              </a:r>
              <a:r>
                <a:rPr kumimoji="1" lang="zh-TW" altLang="zh-TW" sz="1200" b="1" u="sng" dirty="0">
                  <a:solidFill>
                    <a:srgbClr val="040608"/>
                  </a:solidFill>
                  <a:latin typeface="微軟正黑體" pitchFamily="34" charset="-120"/>
                  <a:ea typeface="微軟正黑體" pitchFamily="34" charset="-120"/>
                </a:rPr>
                <a:t>國中二年級（八年級）規劃辦理社區高級中等學校進行專業群科參訪等相關活動</a:t>
              </a:r>
              <a:r>
                <a:rPr kumimoji="1" lang="zh-TW" altLang="zh-TW" sz="1200" dirty="0">
                  <a:solidFill>
                    <a:srgbClr val="040608"/>
                  </a:solidFill>
                  <a:latin typeface="微軟正黑體" pitchFamily="34" charset="-120"/>
                  <a:ea typeface="微軟正黑體" pitchFamily="34" charset="-120"/>
                </a:rPr>
                <a:t>，協助學生能在生涯發展規劃過程中，透過實際體驗活動，了解不同專業群科學習主題及職場特質。</a:t>
              </a:r>
              <a:endParaRPr kumimoji="1" lang="en-US" altLang="zh-TW" sz="1200" dirty="0">
                <a:solidFill>
                  <a:srgbClr val="040608"/>
                </a:solidFill>
                <a:latin typeface="微軟正黑體" pitchFamily="34" charset="-120"/>
                <a:ea typeface="微軟正黑體" pitchFamily="34" charset="-120"/>
              </a:endParaRPr>
            </a:p>
          </p:txBody>
        </p:sp>
      </p:grpSp>
      <p:sp>
        <p:nvSpPr>
          <p:cNvPr id="8" name="文本框 8">
            <a:extLst>
              <a:ext uri="{FF2B5EF4-FFF2-40B4-BE49-F238E27FC236}">
                <a16:creationId xmlns="" xmlns:a16="http://schemas.microsoft.com/office/drawing/2014/main" id="{5B67057C-E9FF-4ABC-A855-DA16EB50FCB7}"/>
              </a:ext>
            </a:extLst>
          </p:cNvPr>
          <p:cNvSpPr txBox="1"/>
          <p:nvPr/>
        </p:nvSpPr>
        <p:spPr>
          <a:xfrm>
            <a:off x="530348" y="-155257"/>
            <a:ext cx="976590" cy="1938992"/>
          </a:xfrm>
          <a:prstGeom prst="rect">
            <a:avLst/>
          </a:prstGeom>
          <a:noFill/>
        </p:spPr>
        <p:txBody>
          <a:bodyPr wrap="square" rtlCol="0">
            <a:spAutoFit/>
          </a:bodyPr>
          <a:lstStyle/>
          <a:p>
            <a:r>
              <a:rPr lang="zh-CN" altLang="en-US" sz="12000" b="1" dirty="0">
                <a:solidFill>
                  <a:schemeClr val="accent6">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a:t>
            </a:r>
            <a:endParaRPr lang="zh-CN" altLang="en-US" sz="12000" b="1" spc="-300" dirty="0">
              <a:solidFill>
                <a:schemeClr val="accent6">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11" name="Shape 203">
            <a:extLst>
              <a:ext uri="{FF2B5EF4-FFF2-40B4-BE49-F238E27FC236}">
                <a16:creationId xmlns="" xmlns:a16="http://schemas.microsoft.com/office/drawing/2014/main" id="{BEC1732A-5105-4160-A5B6-8F5F542BFDC9}"/>
              </a:ext>
            </a:extLst>
          </p:cNvPr>
          <p:cNvSpPr txBox="1">
            <a:spLocks/>
          </p:cNvSpPr>
          <p:nvPr/>
        </p:nvSpPr>
        <p:spPr>
          <a:xfrm>
            <a:off x="1281439" y="232145"/>
            <a:ext cx="5688632" cy="614922"/>
          </a:xfrm>
          <a:prstGeom prst="rect">
            <a:avLst/>
          </a:prstGeom>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r>
              <a:rPr lang="zh-TW" altLang="en-US" sz="3400" b="1" dirty="0">
                <a:solidFill>
                  <a:schemeClr val="accent6">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生涯發展教育計畫撰寫</a:t>
            </a:r>
            <a:r>
              <a:rPr lang="en-US" altLang="zh-TW" sz="2000" b="1" dirty="0">
                <a:solidFill>
                  <a:schemeClr val="accent6">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-4</a:t>
            </a:r>
            <a:endParaRPr lang="en" altLang="zh-TW" sz="2000" b="1" dirty="0">
              <a:solidFill>
                <a:schemeClr val="accent6">
                  <a:lumMod val="75000"/>
                </a:schemeClr>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Tree>
    <p:extLst>
      <p:ext uri="{BB962C8B-B14F-4D97-AF65-F5344CB8AC3E}">
        <p14:creationId xmlns:p14="http://schemas.microsoft.com/office/powerpoint/2010/main" xmlns="" val="324252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圖片 6">
            <a:extLst>
              <a:ext uri="{FF2B5EF4-FFF2-40B4-BE49-F238E27FC236}">
                <a16:creationId xmlns="" xmlns:a16="http://schemas.microsoft.com/office/drawing/2014/main" id="{970417B4-9C93-403D-A4FD-BEA971BABE97}"/>
              </a:ext>
            </a:extLst>
          </p:cNvPr>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xmlns="">
                  <a14:imgLayer r:embed="rId3">
                    <a14:imgEffect>
                      <a14:sharpenSoften amount="-42000"/>
                    </a14:imgEffect>
                    <a14:imgEffect>
                      <a14:brightnessContrast contrast="-19000"/>
                    </a14:imgEffect>
                  </a14:imgLayer>
                </a14:imgProps>
              </a:ext>
              <a:ext uri="{28A0092B-C50C-407E-A947-70E740481C1C}">
                <a14:useLocalDpi xmlns:a14="http://schemas.microsoft.com/office/drawing/2010/main" xmlns="" val="0"/>
              </a:ext>
            </a:extLst>
          </a:blip>
          <a:stretch>
            <a:fillRect/>
          </a:stretch>
        </p:blipFill>
        <p:spPr>
          <a:xfrm>
            <a:off x="7872" y="0"/>
            <a:ext cx="6850128" cy="5143500"/>
          </a:xfrm>
          <a:prstGeom prst="rect">
            <a:avLst/>
          </a:prstGeom>
        </p:spPr>
      </p:pic>
      <p:grpSp>
        <p:nvGrpSpPr>
          <p:cNvPr id="2" name="群組 1">
            <a:extLst>
              <a:ext uri="{FF2B5EF4-FFF2-40B4-BE49-F238E27FC236}">
                <a16:creationId xmlns="" xmlns:a16="http://schemas.microsoft.com/office/drawing/2014/main" id="{D81FA488-297D-4BBA-8E16-925710DBED55}"/>
              </a:ext>
            </a:extLst>
          </p:cNvPr>
          <p:cNvGrpSpPr/>
          <p:nvPr/>
        </p:nvGrpSpPr>
        <p:grpSpPr>
          <a:xfrm>
            <a:off x="217257" y="1633437"/>
            <a:ext cx="6423485" cy="2708216"/>
            <a:chOff x="-685800" y="1563637"/>
            <a:chExt cx="8401989" cy="2506379"/>
          </a:xfrm>
        </p:grpSpPr>
        <p:sp>
          <p:nvSpPr>
            <p:cNvPr id="4" name="圓角矩形 5">
              <a:extLst>
                <a:ext uri="{FF2B5EF4-FFF2-40B4-BE49-F238E27FC236}">
                  <a16:creationId xmlns="" xmlns:a16="http://schemas.microsoft.com/office/drawing/2014/main" id="{A1A08A6F-5362-46E0-8DBA-AE665C749D0C}"/>
                </a:ext>
              </a:extLst>
            </p:cNvPr>
            <p:cNvSpPr/>
            <p:nvPr/>
          </p:nvSpPr>
          <p:spPr>
            <a:xfrm>
              <a:off x="-685800" y="1563637"/>
              <a:ext cx="1898255" cy="2506376"/>
            </a:xfrm>
            <a:prstGeom prst="roundRect">
              <a:avLst/>
            </a:prstGeom>
            <a:solidFill>
              <a:srgbClr val="FFEEB9"/>
            </a:solidFill>
            <a:ln>
              <a:noFill/>
            </a:ln>
            <a:effectLst>
              <a:innerShdw blurRad="63500" dist="50800" dir="5400000">
                <a:prstClr val="black">
                  <a:alpha val="50000"/>
                </a:prstClr>
              </a:innerShdw>
            </a:effectLst>
          </p:spPr>
          <p:style>
            <a:lnRef idx="1">
              <a:schemeClr val="accent2"/>
            </a:lnRef>
            <a:fillRef idx="2">
              <a:schemeClr val="accent2"/>
            </a:fillRef>
            <a:effectRef idx="1">
              <a:schemeClr val="accent2"/>
            </a:effectRef>
            <a:fontRef idx="minor">
              <a:schemeClr val="dk1"/>
            </a:fontRef>
          </p:style>
          <p:txBody>
            <a:bodyPr anchor="ctr"/>
            <a:lstStyle/>
            <a:p>
              <a:pPr algn="ctr">
                <a:defRPr/>
              </a:pPr>
              <a:r>
                <a:rPr lang="zh-TW" altLang="en-US" sz="2200" b="1" dirty="0">
                  <a:solidFill>
                    <a:srgbClr val="002060"/>
                  </a:solidFill>
                  <a:latin typeface="微軟正黑體" pitchFamily="34" charset="-120"/>
                  <a:ea typeface="微軟正黑體" pitchFamily="34" charset="-120"/>
                </a:rPr>
                <a:t>實施進度</a:t>
              </a:r>
              <a:endParaRPr lang="zh-TW" altLang="en-US" sz="2200" b="1" dirty="0">
                <a:solidFill>
                  <a:schemeClr val="tx1"/>
                </a:solidFill>
                <a:latin typeface="微軟正黑體" pitchFamily="34" charset="-120"/>
                <a:ea typeface="微軟正黑體" pitchFamily="34" charset="-120"/>
              </a:endParaRPr>
            </a:p>
          </p:txBody>
        </p:sp>
        <p:sp>
          <p:nvSpPr>
            <p:cNvPr id="6" name="矩形 5">
              <a:extLst>
                <a:ext uri="{FF2B5EF4-FFF2-40B4-BE49-F238E27FC236}">
                  <a16:creationId xmlns="" xmlns:a16="http://schemas.microsoft.com/office/drawing/2014/main" id="{5144E624-AF31-4942-8FE0-8A82B80FFD26}"/>
                </a:ext>
              </a:extLst>
            </p:cNvPr>
            <p:cNvSpPr/>
            <p:nvPr/>
          </p:nvSpPr>
          <p:spPr>
            <a:xfrm>
              <a:off x="1281441" y="1563639"/>
              <a:ext cx="6434748" cy="2506377"/>
            </a:xfrm>
            <a:prstGeom prst="rect">
              <a:avLst/>
            </a:prstGeom>
            <a:solidFill>
              <a:srgbClr val="FFFFEF"/>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kumimoji="1" lang="zh-TW" altLang="en-US" sz="1500" dirty="0">
                  <a:solidFill>
                    <a:srgbClr val="040608"/>
                  </a:solidFill>
                  <a:latin typeface="微軟正黑體" pitchFamily="34" charset="-120"/>
                  <a:ea typeface="微軟正黑體" pitchFamily="34" charset="-120"/>
                </a:rPr>
                <a:t>宜考量下列原則妥為規劃：</a:t>
              </a:r>
              <a:endParaRPr kumimoji="1" lang="en-US" altLang="zh-TW" sz="1500" dirty="0">
                <a:solidFill>
                  <a:srgbClr val="040608"/>
                </a:solidFill>
                <a:latin typeface="微軟正黑體" pitchFamily="34" charset="-120"/>
                <a:ea typeface="微軟正黑體" pitchFamily="34" charset="-120"/>
              </a:endParaRPr>
            </a:p>
            <a:p>
              <a:pPr marL="177800" indent="-177800">
                <a:buFont typeface="Wingdings" pitchFamily="2" charset="2"/>
                <a:buChar char="l"/>
                <a:defRPr/>
              </a:pPr>
              <a:r>
                <a:rPr kumimoji="1" lang="zh-TW" altLang="zh-TW" sz="1500" dirty="0">
                  <a:solidFill>
                    <a:srgbClr val="040608"/>
                  </a:solidFill>
                  <a:latin typeface="微軟正黑體" pitchFamily="34" charset="-120"/>
                  <a:ea typeface="微軟正黑體" pitchFamily="34" charset="-120"/>
                </a:rPr>
                <a:t>規劃國中生涯發展教育</a:t>
              </a:r>
              <a:r>
                <a:rPr kumimoji="1" lang="en-US" altLang="zh-TW" sz="1500" b="1" dirty="0">
                  <a:solidFill>
                    <a:srgbClr val="FF0000"/>
                  </a:solidFill>
                  <a:latin typeface="微軟正黑體" pitchFamily="34" charset="-120"/>
                  <a:ea typeface="微軟正黑體" pitchFamily="34" charset="-120"/>
                </a:rPr>
                <a:t>(</a:t>
              </a:r>
              <a:r>
                <a:rPr kumimoji="1" lang="zh-TW" altLang="en-US" sz="1500" b="1" dirty="0">
                  <a:solidFill>
                    <a:srgbClr val="FF0000"/>
                  </a:solidFill>
                  <a:latin typeface="微軟正黑體" pitchFamily="34" charset="-120"/>
                  <a:ea typeface="微軟正黑體" pitchFamily="34" charset="-120"/>
                </a:rPr>
                <a:t>生涯規劃教育</a:t>
              </a:r>
              <a:r>
                <a:rPr kumimoji="1" lang="en-US" altLang="zh-TW" sz="1500" b="1" dirty="0">
                  <a:solidFill>
                    <a:srgbClr val="FF0000"/>
                  </a:solidFill>
                  <a:latin typeface="微軟正黑體" pitchFamily="34" charset="-120"/>
                  <a:ea typeface="微軟正黑體" pitchFamily="34" charset="-120"/>
                </a:rPr>
                <a:t>)</a:t>
              </a:r>
              <a:r>
                <a:rPr kumimoji="1" lang="zh-TW" altLang="zh-TW" sz="1500" dirty="0">
                  <a:solidFill>
                    <a:srgbClr val="040608"/>
                  </a:solidFill>
                  <a:latin typeface="微軟正黑體" pitchFamily="34" charset="-120"/>
                  <a:ea typeface="微軟正黑體" pitchFamily="34" charset="-120"/>
                </a:rPr>
                <a:t>應涵蓋全體學生</a:t>
              </a:r>
              <a:endParaRPr kumimoji="1" lang="en-US" altLang="zh-TW" sz="1500" dirty="0">
                <a:solidFill>
                  <a:srgbClr val="040608"/>
                </a:solidFill>
                <a:latin typeface="微軟正黑體" pitchFamily="34" charset="-120"/>
                <a:ea typeface="微軟正黑體" pitchFamily="34" charset="-120"/>
              </a:endParaRPr>
            </a:p>
            <a:p>
              <a:pPr marL="177800" indent="-177800">
                <a:buFont typeface="Wingdings" pitchFamily="2" charset="2"/>
                <a:buChar char="l"/>
                <a:defRPr/>
              </a:pPr>
              <a:r>
                <a:rPr kumimoji="1" lang="zh-TW" altLang="zh-TW" sz="1500" dirty="0">
                  <a:solidFill>
                    <a:srgbClr val="040608"/>
                  </a:solidFill>
                  <a:latin typeface="微軟正黑體" pitchFamily="34" charset="-120"/>
                  <a:ea typeface="微軟正黑體" pitchFamily="34" charset="-120"/>
                </a:rPr>
                <a:t>應架構</a:t>
              </a:r>
              <a:r>
                <a:rPr kumimoji="1" lang="zh-TW" altLang="en-US" sz="1500" b="1" u="sng" dirty="0">
                  <a:solidFill>
                    <a:schemeClr val="tx1"/>
                  </a:solidFill>
                  <a:latin typeface="微軟正黑體" pitchFamily="34" charset="-120"/>
                  <a:ea typeface="微軟正黑體" pitchFamily="34" charset="-120"/>
                </a:rPr>
                <a:t>國中</a:t>
              </a:r>
              <a:r>
                <a:rPr kumimoji="1" lang="zh-TW" altLang="zh-TW" sz="1500" b="1" u="sng" dirty="0">
                  <a:solidFill>
                    <a:schemeClr val="tx1"/>
                  </a:solidFill>
                  <a:latin typeface="微軟正黑體" pitchFamily="34" charset="-120"/>
                  <a:ea typeface="微軟正黑體" pitchFamily="34" charset="-120"/>
                </a:rPr>
                <a:t>一年級</a:t>
              </a:r>
              <a:r>
                <a:rPr kumimoji="1" lang="en-US" altLang="zh-TW" sz="1500" b="1" u="sng" dirty="0">
                  <a:solidFill>
                    <a:schemeClr val="tx1"/>
                  </a:solidFill>
                  <a:latin typeface="微軟正黑體" pitchFamily="34" charset="-120"/>
                  <a:ea typeface="微軟正黑體" pitchFamily="34" charset="-120"/>
                </a:rPr>
                <a:t>(</a:t>
              </a:r>
              <a:r>
                <a:rPr kumimoji="1" lang="zh-TW" altLang="en-US" sz="1500" b="1" u="sng" dirty="0">
                  <a:solidFill>
                    <a:schemeClr val="tx1"/>
                  </a:solidFill>
                  <a:latin typeface="微軟正黑體" pitchFamily="34" charset="-120"/>
                  <a:ea typeface="微軟正黑體" pitchFamily="34" charset="-120"/>
                </a:rPr>
                <a:t>七年級</a:t>
              </a:r>
              <a:r>
                <a:rPr kumimoji="1" lang="en-US" altLang="zh-TW" sz="1500" b="1" u="sng" dirty="0">
                  <a:solidFill>
                    <a:schemeClr val="tx1"/>
                  </a:solidFill>
                  <a:latin typeface="微軟正黑體" pitchFamily="34" charset="-120"/>
                  <a:ea typeface="微軟正黑體" pitchFamily="34" charset="-120"/>
                </a:rPr>
                <a:t>)</a:t>
              </a:r>
              <a:r>
                <a:rPr kumimoji="1" lang="zh-TW" altLang="zh-TW" sz="1500" dirty="0">
                  <a:solidFill>
                    <a:srgbClr val="040608"/>
                  </a:solidFill>
                  <a:latin typeface="微軟正黑體" pitchFamily="34" charset="-120"/>
                  <a:ea typeface="微軟正黑體" pitchFamily="34" charset="-120"/>
                </a:rPr>
                <a:t>至</a:t>
              </a:r>
              <a:r>
                <a:rPr kumimoji="1" lang="zh-TW" altLang="en-US" sz="1500" b="1" u="sng" dirty="0">
                  <a:solidFill>
                    <a:schemeClr val="tx1"/>
                  </a:solidFill>
                  <a:latin typeface="微軟正黑體" pitchFamily="34" charset="-120"/>
                  <a:ea typeface="微軟正黑體" pitchFamily="34" charset="-120"/>
                </a:rPr>
                <a:t>國中</a:t>
              </a:r>
              <a:r>
                <a:rPr kumimoji="1" lang="zh-TW" altLang="zh-TW" sz="1500" b="1" u="sng" dirty="0">
                  <a:solidFill>
                    <a:schemeClr val="tx1"/>
                  </a:solidFill>
                  <a:latin typeface="微軟正黑體" pitchFamily="34" charset="-120"/>
                  <a:ea typeface="微軟正黑體" pitchFamily="34" charset="-120"/>
                </a:rPr>
                <a:t>三年級</a:t>
              </a:r>
              <a:r>
                <a:rPr kumimoji="1" lang="en-US" altLang="zh-TW" sz="1500" b="1" u="sng" dirty="0">
                  <a:solidFill>
                    <a:schemeClr val="tx1"/>
                  </a:solidFill>
                  <a:latin typeface="微軟正黑體" pitchFamily="34" charset="-120"/>
                  <a:ea typeface="微軟正黑體" pitchFamily="34" charset="-120"/>
                </a:rPr>
                <a:t>(</a:t>
              </a:r>
              <a:r>
                <a:rPr kumimoji="1" lang="zh-TW" altLang="en-US" sz="1500" b="1" u="sng" dirty="0">
                  <a:solidFill>
                    <a:schemeClr val="tx1"/>
                  </a:solidFill>
                  <a:latin typeface="微軟正黑體" pitchFamily="34" charset="-120"/>
                  <a:ea typeface="微軟正黑體" pitchFamily="34" charset="-120"/>
                </a:rPr>
                <a:t>九年級</a:t>
              </a:r>
              <a:r>
                <a:rPr kumimoji="1" lang="en-US" altLang="zh-TW" sz="1500" b="1" u="sng" dirty="0">
                  <a:solidFill>
                    <a:schemeClr val="tx1"/>
                  </a:solidFill>
                  <a:latin typeface="微軟正黑體" pitchFamily="34" charset="-120"/>
                  <a:ea typeface="微軟正黑體" pitchFamily="34" charset="-120"/>
                </a:rPr>
                <a:t>)</a:t>
              </a:r>
              <a:r>
                <a:rPr kumimoji="1" lang="zh-TW" altLang="zh-TW" sz="1500" dirty="0">
                  <a:solidFill>
                    <a:srgbClr val="040608"/>
                  </a:solidFill>
                  <a:latin typeface="微軟正黑體" pitchFamily="34" charset="-120"/>
                  <a:ea typeface="微軟正黑體" pitchFamily="34" charset="-120"/>
                </a:rPr>
                <a:t>生涯發展教育</a:t>
              </a:r>
              <a:r>
                <a:rPr kumimoji="1" lang="en-US" altLang="zh-TW" sz="1500" b="1" dirty="0">
                  <a:solidFill>
                    <a:srgbClr val="FF0000"/>
                  </a:solidFill>
                  <a:latin typeface="微軟正黑體" pitchFamily="34" charset="-120"/>
                  <a:ea typeface="微軟正黑體" pitchFamily="34" charset="-120"/>
                </a:rPr>
                <a:t>(</a:t>
              </a:r>
              <a:r>
                <a:rPr kumimoji="1" lang="zh-TW" altLang="en-US" sz="1500" b="1" dirty="0">
                  <a:solidFill>
                    <a:srgbClr val="FF0000"/>
                  </a:solidFill>
                  <a:latin typeface="微軟正黑體" pitchFamily="34" charset="-120"/>
                  <a:ea typeface="微軟正黑體" pitchFamily="34" charset="-120"/>
                </a:rPr>
                <a:t>生涯規劃教育</a:t>
              </a:r>
              <a:r>
                <a:rPr kumimoji="1" lang="en-US" altLang="zh-TW" sz="1500" b="1" dirty="0">
                  <a:solidFill>
                    <a:srgbClr val="FF0000"/>
                  </a:solidFill>
                  <a:latin typeface="微軟正黑體" pitchFamily="34" charset="-120"/>
                  <a:ea typeface="微軟正黑體" pitchFamily="34" charset="-120"/>
                </a:rPr>
                <a:t>)</a:t>
              </a:r>
              <a:r>
                <a:rPr kumimoji="1" lang="zh-TW" altLang="zh-TW" sz="1500" dirty="0">
                  <a:solidFill>
                    <a:srgbClr val="040608"/>
                  </a:solidFill>
                  <a:latin typeface="微軟正黑體" pitchFamily="34" charset="-120"/>
                  <a:ea typeface="微軟正黑體" pitchFamily="34" charset="-120"/>
                </a:rPr>
                <a:t>內容</a:t>
              </a:r>
              <a:endParaRPr kumimoji="1" lang="en-US" altLang="zh-TW" sz="1500" dirty="0">
                <a:solidFill>
                  <a:srgbClr val="040608"/>
                </a:solidFill>
                <a:latin typeface="微軟正黑體" pitchFamily="34" charset="-120"/>
                <a:ea typeface="微軟正黑體" pitchFamily="34" charset="-120"/>
              </a:endParaRPr>
            </a:p>
            <a:p>
              <a:pPr marL="177800" indent="-177800">
                <a:buFont typeface="Wingdings" pitchFamily="2" charset="2"/>
                <a:buChar char="l"/>
                <a:defRPr/>
              </a:pPr>
              <a:r>
                <a:rPr kumimoji="1" lang="zh-TW" altLang="en-US" sz="1500" b="1" u="sng" dirty="0">
                  <a:solidFill>
                    <a:srgbClr val="040608"/>
                  </a:solidFill>
                  <a:latin typeface="微軟正黑體" pitchFamily="34" charset="-120"/>
                  <a:ea typeface="微軟正黑體" pitchFamily="34" charset="-120"/>
                </a:rPr>
                <a:t>各年級重點、主題及教學內容</a:t>
              </a:r>
              <a:r>
                <a:rPr kumimoji="1" lang="zh-TW" altLang="en-US" sz="1500" dirty="0">
                  <a:solidFill>
                    <a:srgbClr val="040608"/>
                  </a:solidFill>
                  <a:latin typeface="微軟正黑體" pitchFamily="34" charset="-120"/>
                  <a:ea typeface="微軟正黑體" pitchFamily="34" charset="-120"/>
                </a:rPr>
                <a:t>：國一</a:t>
              </a:r>
              <a:r>
                <a:rPr kumimoji="1" lang="zh-TW" altLang="en-US" sz="1500" b="1" dirty="0">
                  <a:solidFill>
                    <a:srgbClr val="FF0000"/>
                  </a:solidFill>
                  <a:latin typeface="微軟正黑體" pitchFamily="34" charset="-120"/>
                  <a:ea typeface="微軟正黑體" pitchFamily="34" charset="-120"/>
                </a:rPr>
                <a:t>（生涯規劃教育之基本概念、生涯教育與自我探索、生涯規劃與工作</a:t>
              </a:r>
              <a:r>
                <a:rPr kumimoji="1" lang="en-US" altLang="zh-TW" sz="1500" b="1" dirty="0">
                  <a:solidFill>
                    <a:srgbClr val="FF0000"/>
                  </a:solidFill>
                  <a:latin typeface="微軟正黑體" pitchFamily="34" charset="-120"/>
                  <a:ea typeface="微軟正黑體" pitchFamily="34" charset="-120"/>
                </a:rPr>
                <a:t>/</a:t>
              </a:r>
              <a:r>
                <a:rPr kumimoji="1" lang="zh-TW" altLang="en-US" sz="1500" b="1" dirty="0">
                  <a:solidFill>
                    <a:srgbClr val="FF0000"/>
                  </a:solidFill>
                  <a:latin typeface="微軟正黑體" pitchFamily="34" charset="-120"/>
                  <a:ea typeface="微軟正黑體" pitchFamily="34" charset="-120"/>
                </a:rPr>
                <a:t>教育環境探索</a:t>
              </a:r>
              <a:r>
                <a:rPr kumimoji="1" lang="en-US" altLang="zh-TW" sz="1500" b="1" dirty="0">
                  <a:solidFill>
                    <a:srgbClr val="FF0000"/>
                  </a:solidFill>
                  <a:latin typeface="微軟正黑體" pitchFamily="34" charset="-120"/>
                  <a:ea typeface="微軟正黑體" pitchFamily="34" charset="-120"/>
                </a:rPr>
                <a:t>)</a:t>
              </a:r>
              <a:r>
                <a:rPr kumimoji="1" lang="zh-TW" altLang="en-US" sz="1500" dirty="0">
                  <a:solidFill>
                    <a:srgbClr val="040608"/>
                  </a:solidFill>
                  <a:latin typeface="微軟正黑體" pitchFamily="34" charset="-120"/>
                  <a:ea typeface="微軟正黑體" pitchFamily="34" charset="-120"/>
                </a:rPr>
                <a:t>；國二（生涯覺察與試探）；國三（生涯探索與進路選擇）</a:t>
              </a:r>
              <a:endParaRPr kumimoji="1" lang="en-US" altLang="zh-TW" sz="1500" dirty="0">
                <a:solidFill>
                  <a:srgbClr val="040608"/>
                </a:solidFill>
                <a:latin typeface="微軟正黑體" pitchFamily="34" charset="-120"/>
                <a:ea typeface="微軟正黑體" pitchFamily="34" charset="-120"/>
              </a:endParaRPr>
            </a:p>
            <a:p>
              <a:pPr marL="177800" indent="-177800">
                <a:buFont typeface="Wingdings" pitchFamily="2" charset="2"/>
                <a:buChar char="l"/>
                <a:defRPr/>
              </a:pPr>
              <a:r>
                <a:rPr kumimoji="1" lang="zh-TW" altLang="zh-TW" sz="1500" dirty="0">
                  <a:solidFill>
                    <a:srgbClr val="040608"/>
                  </a:solidFill>
                  <a:latin typeface="微軟正黑體" pitchFamily="34" charset="-120"/>
                  <a:ea typeface="微軟正黑體" pitchFamily="34" charset="-120"/>
                </a:rPr>
                <a:t>協助學生透過多元方式試探高中職、五專學程及群科</a:t>
              </a:r>
              <a:endParaRPr kumimoji="1" lang="zh-TW" altLang="en-US" sz="1500" dirty="0">
                <a:solidFill>
                  <a:srgbClr val="040608"/>
                </a:solidFill>
                <a:latin typeface="微軟正黑體" pitchFamily="34" charset="-120"/>
                <a:ea typeface="微軟正黑體" pitchFamily="34" charset="-120"/>
              </a:endParaRPr>
            </a:p>
            <a:p>
              <a:pPr marL="177800" indent="-177800">
                <a:buFont typeface="Wingdings" pitchFamily="2" charset="2"/>
                <a:buChar char="l"/>
                <a:defRPr/>
              </a:pPr>
              <a:endParaRPr kumimoji="1" lang="en-US" altLang="zh-TW" sz="1500" dirty="0">
                <a:solidFill>
                  <a:srgbClr val="040608"/>
                </a:solidFill>
                <a:latin typeface="微軟正黑體" pitchFamily="34" charset="-120"/>
                <a:ea typeface="微軟正黑體" pitchFamily="34" charset="-120"/>
              </a:endParaRPr>
            </a:p>
          </p:txBody>
        </p:sp>
      </p:grpSp>
      <p:sp>
        <p:nvSpPr>
          <p:cNvPr id="10" name="文本框 8">
            <a:extLst>
              <a:ext uri="{FF2B5EF4-FFF2-40B4-BE49-F238E27FC236}">
                <a16:creationId xmlns="" xmlns:a16="http://schemas.microsoft.com/office/drawing/2014/main" id="{73A64ADF-A592-4256-8C3F-7F47711FFDC6}"/>
              </a:ext>
            </a:extLst>
          </p:cNvPr>
          <p:cNvSpPr txBox="1"/>
          <p:nvPr/>
        </p:nvSpPr>
        <p:spPr>
          <a:xfrm>
            <a:off x="530348" y="-155257"/>
            <a:ext cx="976590" cy="1938992"/>
          </a:xfrm>
          <a:prstGeom prst="rect">
            <a:avLst/>
          </a:prstGeom>
          <a:noFill/>
        </p:spPr>
        <p:txBody>
          <a:bodyPr wrap="square" rtlCol="0">
            <a:spAutoFit/>
          </a:bodyPr>
          <a:lstStyle/>
          <a:p>
            <a:r>
              <a:rPr lang="zh-CN" altLang="en-US" sz="12000" b="1" dirty="0">
                <a:solidFill>
                  <a:schemeClr val="accent6">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a:t>
            </a:r>
            <a:endParaRPr lang="zh-CN" altLang="en-US" sz="12000" b="1" spc="-300" dirty="0">
              <a:solidFill>
                <a:schemeClr val="accent6">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11" name="Shape 203">
            <a:extLst>
              <a:ext uri="{FF2B5EF4-FFF2-40B4-BE49-F238E27FC236}">
                <a16:creationId xmlns="" xmlns:a16="http://schemas.microsoft.com/office/drawing/2014/main" id="{9545AE3A-BA6B-4DE8-B5CB-B62242233634}"/>
              </a:ext>
            </a:extLst>
          </p:cNvPr>
          <p:cNvSpPr txBox="1">
            <a:spLocks/>
          </p:cNvSpPr>
          <p:nvPr/>
        </p:nvSpPr>
        <p:spPr>
          <a:xfrm>
            <a:off x="1281439" y="232145"/>
            <a:ext cx="5688632" cy="614922"/>
          </a:xfrm>
          <a:prstGeom prst="rect">
            <a:avLst/>
          </a:prstGeom>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r>
              <a:rPr lang="zh-TW" altLang="en-US" sz="3400" b="1" dirty="0">
                <a:solidFill>
                  <a:schemeClr val="accent6">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生涯發展教育計畫撰寫</a:t>
            </a:r>
            <a:r>
              <a:rPr lang="en-US" altLang="zh-TW" sz="2000" b="1" dirty="0">
                <a:solidFill>
                  <a:schemeClr val="accent6">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-5</a:t>
            </a:r>
            <a:endParaRPr lang="en" altLang="zh-TW" sz="2000" b="1" dirty="0">
              <a:solidFill>
                <a:schemeClr val="accent6">
                  <a:lumMod val="75000"/>
                </a:schemeClr>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Tree>
    <p:extLst>
      <p:ext uri="{BB962C8B-B14F-4D97-AF65-F5344CB8AC3E}">
        <p14:creationId xmlns:p14="http://schemas.microsoft.com/office/powerpoint/2010/main" xmlns="" val="30133135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圖片 7">
            <a:extLst>
              <a:ext uri="{FF2B5EF4-FFF2-40B4-BE49-F238E27FC236}">
                <a16:creationId xmlns="" xmlns:a16="http://schemas.microsoft.com/office/drawing/2014/main" id="{8045204B-7278-4665-9D6D-ED41204DDC81}"/>
              </a:ext>
            </a:extLst>
          </p:cNvPr>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xmlns="">
                  <a14:imgLayer r:embed="rId3">
                    <a14:imgEffect>
                      <a14:sharpenSoften amount="-42000"/>
                    </a14:imgEffect>
                    <a14:imgEffect>
                      <a14:brightnessContrast contrast="-19000"/>
                    </a14:imgEffect>
                  </a14:imgLayer>
                </a14:imgProps>
              </a:ext>
              <a:ext uri="{28A0092B-C50C-407E-A947-70E740481C1C}">
                <a14:useLocalDpi xmlns:a14="http://schemas.microsoft.com/office/drawing/2010/main" xmlns="" val="0"/>
              </a:ext>
            </a:extLst>
          </a:blip>
          <a:stretch>
            <a:fillRect/>
          </a:stretch>
        </p:blipFill>
        <p:spPr>
          <a:xfrm>
            <a:off x="7872" y="0"/>
            <a:ext cx="6850128" cy="5143500"/>
          </a:xfrm>
          <a:prstGeom prst="rect">
            <a:avLst/>
          </a:prstGeom>
        </p:spPr>
      </p:pic>
      <p:grpSp>
        <p:nvGrpSpPr>
          <p:cNvPr id="2" name="群組 1">
            <a:extLst>
              <a:ext uri="{FF2B5EF4-FFF2-40B4-BE49-F238E27FC236}">
                <a16:creationId xmlns="" xmlns:a16="http://schemas.microsoft.com/office/drawing/2014/main" id="{40DAD503-49B7-49C3-BAD5-D1E10AA91485}"/>
              </a:ext>
            </a:extLst>
          </p:cNvPr>
          <p:cNvGrpSpPr/>
          <p:nvPr/>
        </p:nvGrpSpPr>
        <p:grpSpPr>
          <a:xfrm>
            <a:off x="88173" y="973177"/>
            <a:ext cx="6681653" cy="3860024"/>
            <a:chOff x="-537471" y="1275550"/>
            <a:chExt cx="8116203" cy="3707410"/>
          </a:xfrm>
        </p:grpSpPr>
        <p:sp>
          <p:nvSpPr>
            <p:cNvPr id="4" name="圓角矩形 3">
              <a:extLst>
                <a:ext uri="{FF2B5EF4-FFF2-40B4-BE49-F238E27FC236}">
                  <a16:creationId xmlns="" xmlns:a16="http://schemas.microsoft.com/office/drawing/2014/main" id="{A88F6631-81C4-45C0-9E99-79422A9DC2CD}"/>
                </a:ext>
              </a:extLst>
            </p:cNvPr>
            <p:cNvSpPr/>
            <p:nvPr/>
          </p:nvSpPr>
          <p:spPr>
            <a:xfrm>
              <a:off x="-537471" y="1275550"/>
              <a:ext cx="1614091" cy="3707410"/>
            </a:xfrm>
            <a:prstGeom prst="roundRect">
              <a:avLst/>
            </a:prstGeom>
            <a:solidFill>
              <a:srgbClr val="CDE6FF"/>
            </a:solidFill>
            <a:ln>
              <a:noFill/>
            </a:ln>
            <a:effectLst>
              <a:innerShdw blurRad="63500" dist="50800" dir="5400000">
                <a:prstClr val="black">
                  <a:alpha val="50000"/>
                </a:prstClr>
              </a:innerShdw>
            </a:effectLst>
          </p:spPr>
          <p:style>
            <a:lnRef idx="1">
              <a:schemeClr val="accent2"/>
            </a:lnRef>
            <a:fillRef idx="2">
              <a:schemeClr val="accent2"/>
            </a:fillRef>
            <a:effectRef idx="1">
              <a:schemeClr val="accent2"/>
            </a:effectRef>
            <a:fontRef idx="minor">
              <a:schemeClr val="dk1"/>
            </a:fontRef>
          </p:style>
          <p:txBody>
            <a:bodyPr anchor="ctr"/>
            <a:lstStyle/>
            <a:p>
              <a:pPr algn="ctr">
                <a:defRPr/>
              </a:pPr>
              <a:r>
                <a:rPr lang="zh-TW" altLang="en-US" sz="2200" b="1" dirty="0">
                  <a:solidFill>
                    <a:srgbClr val="002060"/>
                  </a:solidFill>
                  <a:latin typeface="微軟正黑體" pitchFamily="34" charset="-120"/>
                  <a:ea typeface="微軟正黑體" pitchFamily="34" charset="-120"/>
                </a:rPr>
                <a:t>經費</a:t>
              </a:r>
            </a:p>
          </p:txBody>
        </p:sp>
        <p:sp>
          <p:nvSpPr>
            <p:cNvPr id="6" name="矩形 5">
              <a:extLst>
                <a:ext uri="{FF2B5EF4-FFF2-40B4-BE49-F238E27FC236}">
                  <a16:creationId xmlns="" xmlns:a16="http://schemas.microsoft.com/office/drawing/2014/main" id="{FECCE7DB-E071-4FFC-A29C-889C20EBBB26}"/>
                </a:ext>
              </a:extLst>
            </p:cNvPr>
            <p:cNvSpPr/>
            <p:nvPr/>
          </p:nvSpPr>
          <p:spPr>
            <a:xfrm>
              <a:off x="1195321" y="1275550"/>
              <a:ext cx="6383411" cy="3707410"/>
            </a:xfrm>
            <a:prstGeom prst="rect">
              <a:avLst/>
            </a:prstGeom>
            <a:solidFill>
              <a:srgbClr val="E6F4FE"/>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Font typeface="Wingdings" pitchFamily="2" charset="2"/>
                <a:buChar char="l"/>
                <a:defRPr/>
              </a:pPr>
              <a:r>
                <a:rPr lang="zh-TW" altLang="en-US" sz="1400" b="1" dirty="0">
                  <a:solidFill>
                    <a:srgbClr val="303030"/>
                  </a:solidFill>
                  <a:latin typeface="微軟正黑體" pitchFamily="34" charset="-120"/>
                  <a:ea typeface="微軟正黑體" pitchFamily="34" charset="-120"/>
                </a:rPr>
                <a:t>來源：教育部國民及學前教育署</a:t>
              </a:r>
              <a:r>
                <a:rPr kumimoji="1" lang="zh-TW" altLang="en-US" sz="1400" dirty="0">
                  <a:solidFill>
                    <a:srgbClr val="040608"/>
                  </a:solidFill>
                  <a:latin typeface="微軟正黑體" pitchFamily="34" charset="-120"/>
                  <a:ea typeface="微軟正黑體" pitchFamily="34" charset="-120"/>
                </a:rPr>
                <a:t>補助</a:t>
              </a:r>
              <a:r>
                <a:rPr lang="zh-TW" altLang="en-US" sz="1400" b="1" dirty="0">
                  <a:solidFill>
                    <a:srgbClr val="303030"/>
                  </a:solidFill>
                  <a:latin typeface="微軟正黑體" pitchFamily="34" charset="-120"/>
                  <a:ea typeface="微軟正黑體" pitchFamily="34" charset="-120"/>
                </a:rPr>
                <a:t>、校內預算、其他</a:t>
              </a:r>
              <a:r>
                <a:rPr lang="en-US" altLang="zh-TW" sz="1400" b="1" dirty="0">
                  <a:solidFill>
                    <a:srgbClr val="303030"/>
                  </a:solidFill>
                  <a:latin typeface="微軟正黑體" pitchFamily="34" charset="-120"/>
                  <a:ea typeface="微軟正黑體" pitchFamily="34" charset="-120"/>
                </a:rPr>
                <a:t>(</a:t>
              </a:r>
              <a:r>
                <a:rPr lang="zh-TW" altLang="en-US" sz="1400" b="1" dirty="0">
                  <a:solidFill>
                    <a:srgbClr val="303030"/>
                  </a:solidFill>
                  <a:latin typeface="微軟正黑體" pitchFamily="34" charset="-120"/>
                  <a:ea typeface="微軟正黑體" pitchFamily="34" charset="-120"/>
                </a:rPr>
                <a:t>概算表</a:t>
              </a:r>
              <a:r>
                <a:rPr lang="en-US" altLang="zh-TW" sz="1400" b="1" dirty="0">
                  <a:solidFill>
                    <a:srgbClr val="303030"/>
                  </a:solidFill>
                  <a:latin typeface="微軟正黑體" pitchFamily="34" charset="-120"/>
                  <a:ea typeface="微軟正黑體" pitchFamily="34" charset="-120"/>
                </a:rPr>
                <a:t>)</a:t>
              </a:r>
            </a:p>
            <a:p>
              <a:pPr marL="177800" indent="-177800">
                <a:buFont typeface="Wingdings" pitchFamily="2" charset="2"/>
                <a:buChar char="l"/>
                <a:defRPr/>
              </a:pPr>
              <a:r>
                <a:rPr kumimoji="1" lang="zh-TW" altLang="zh-TW" sz="1400" dirty="0">
                  <a:solidFill>
                    <a:srgbClr val="040608"/>
                  </a:solidFill>
                  <a:latin typeface="微軟正黑體" pitchFamily="34" charset="-120"/>
                  <a:ea typeface="微軟正黑體" pitchFamily="34" charset="-120"/>
                </a:rPr>
                <a:t>教育部</a:t>
              </a:r>
              <a:r>
                <a:rPr kumimoji="1" lang="zh-TW" altLang="en-US" sz="1400" dirty="0">
                  <a:solidFill>
                    <a:srgbClr val="040608"/>
                  </a:solidFill>
                  <a:latin typeface="微軟正黑體" pitchFamily="34" charset="-120"/>
                  <a:ea typeface="微軟正黑體" pitchFamily="34" charset="-120"/>
                </a:rPr>
                <a:t>國民及學前教育署</a:t>
              </a:r>
              <a:r>
                <a:rPr lang="zh-TW" altLang="zh-TW" sz="1400" b="1" dirty="0">
                  <a:solidFill>
                    <a:srgbClr val="303030"/>
                  </a:solidFill>
                  <a:latin typeface="微軟正黑體" pitchFamily="34" charset="-120"/>
                  <a:ea typeface="微軟正黑體" pitchFamily="34" charset="-120"/>
                </a:rPr>
                <a:t>補助項目及基準</a:t>
              </a:r>
              <a:endParaRPr lang="en-US" altLang="zh-TW" sz="1400" b="1" dirty="0">
                <a:solidFill>
                  <a:srgbClr val="303030"/>
                </a:solidFill>
                <a:latin typeface="微軟正黑體" pitchFamily="34" charset="-120"/>
                <a:ea typeface="微軟正黑體" pitchFamily="34" charset="-120"/>
              </a:endParaRPr>
            </a:p>
            <a:p>
              <a:pPr marL="355600" indent="-177800">
                <a:buFont typeface="+mj-lt"/>
                <a:buAutoNum type="arabicPeriod"/>
                <a:defRPr/>
              </a:pPr>
              <a:r>
                <a:rPr lang="zh-TW" altLang="zh-TW" sz="1400" b="1" dirty="0">
                  <a:solidFill>
                    <a:srgbClr val="303030"/>
                  </a:solidFill>
                  <a:latin typeface="微軟正黑體" pitchFamily="34" charset="-120"/>
                  <a:ea typeface="微軟正黑體" pitchFamily="34" charset="-120"/>
                </a:rPr>
                <a:t>直轄市、縣（市）政府行政督導、審查資料、檢討會議補助基準</a:t>
              </a:r>
              <a:r>
                <a:rPr lang="zh-TW" altLang="en-US" sz="1400" b="1" dirty="0">
                  <a:solidFill>
                    <a:srgbClr val="303030"/>
                  </a:solidFill>
                  <a:latin typeface="微軟正黑體" pitchFamily="34" charset="-120"/>
                  <a:ea typeface="微軟正黑體" pitchFamily="34" charset="-120"/>
                </a:rPr>
                <a:t>、技藝教育、技藝教育競賽及成果發表活動、宣導研習經費等</a:t>
              </a:r>
              <a:endParaRPr lang="en-US" altLang="zh-TW" sz="1400" b="1" dirty="0">
                <a:solidFill>
                  <a:srgbClr val="303030"/>
                </a:solidFill>
                <a:latin typeface="微軟正黑體" pitchFamily="34" charset="-120"/>
                <a:ea typeface="微軟正黑體" pitchFamily="34" charset="-120"/>
              </a:endParaRPr>
            </a:p>
            <a:p>
              <a:pPr marL="355600" indent="-177800">
                <a:buFont typeface="+mj-lt"/>
                <a:buAutoNum type="arabicPeriod"/>
                <a:defRPr/>
              </a:pPr>
              <a:r>
                <a:rPr lang="zh-TW" altLang="en-US" sz="1400" b="1" dirty="0">
                  <a:solidFill>
                    <a:srgbClr val="303030"/>
                  </a:solidFill>
                  <a:latin typeface="微軟正黑體" pitchFamily="34" charset="-120"/>
                  <a:ea typeface="微軟正黑體" pitchFamily="34" charset="-120"/>
                </a:rPr>
                <a:t>國民中學部分基本補助：每班新臺幣</a:t>
              </a:r>
              <a:r>
                <a:rPr lang="en-US" altLang="zh-TW" sz="1400" b="1" dirty="0">
                  <a:solidFill>
                    <a:srgbClr val="303030"/>
                  </a:solidFill>
                  <a:latin typeface="微軟正黑體" pitchFamily="34" charset="-120"/>
                  <a:ea typeface="微軟正黑體" pitchFamily="34" charset="-120"/>
                </a:rPr>
                <a:t>3</a:t>
              </a:r>
              <a:r>
                <a:rPr lang="zh-TW" altLang="en-US" sz="1400" b="1" dirty="0">
                  <a:solidFill>
                    <a:srgbClr val="303030"/>
                  </a:solidFill>
                  <a:latin typeface="微軟正黑體" pitchFamily="34" charset="-120"/>
                  <a:ea typeface="微軟正黑體" pitchFamily="34" charset="-120"/>
                </a:rPr>
                <a:t>千元。</a:t>
              </a:r>
              <a:endParaRPr lang="en-US" altLang="zh-TW" sz="1400" b="1" dirty="0">
                <a:solidFill>
                  <a:srgbClr val="303030"/>
                </a:solidFill>
                <a:latin typeface="微軟正黑體" pitchFamily="34" charset="-120"/>
                <a:ea typeface="微軟正黑體" pitchFamily="34" charset="-120"/>
              </a:endParaRPr>
            </a:p>
            <a:p>
              <a:pPr marL="355600" indent="-177800">
                <a:buFont typeface="+mj-lt"/>
                <a:buAutoNum type="arabicPeriod"/>
                <a:defRPr/>
              </a:pPr>
              <a:r>
                <a:rPr lang="zh-TW" altLang="en-US" sz="1400" b="1" dirty="0">
                  <a:solidFill>
                    <a:srgbClr val="303030"/>
                  </a:solidFill>
                  <a:latin typeface="微軟正黑體" pitchFamily="34" charset="-120"/>
                  <a:ea typeface="微軟正黑體" pitchFamily="34" charset="-120"/>
                </a:rPr>
                <a:t>各校規劃辦理</a:t>
              </a:r>
              <a:r>
                <a:rPr lang="zh-TW" altLang="en-US" sz="1400" b="1" u="sng" dirty="0">
                  <a:solidFill>
                    <a:schemeClr val="tx1"/>
                  </a:solidFill>
                  <a:latin typeface="微軟正黑體" pitchFamily="34" charset="-120"/>
                  <a:ea typeface="微軟正黑體" pitchFamily="34" charset="-120"/>
                </a:rPr>
                <a:t>全體國中二年級</a:t>
              </a:r>
              <a:r>
                <a:rPr lang="en-US" altLang="zh-TW" sz="1400" b="1" u="sng" dirty="0">
                  <a:solidFill>
                    <a:schemeClr val="tx1"/>
                  </a:solidFill>
                  <a:latin typeface="微軟正黑體" pitchFamily="34" charset="-120"/>
                  <a:ea typeface="微軟正黑體" pitchFamily="34" charset="-120"/>
                </a:rPr>
                <a:t>(</a:t>
              </a:r>
              <a:r>
                <a:rPr lang="zh-TW" altLang="en-US" sz="1400" b="1" u="sng" dirty="0">
                  <a:solidFill>
                    <a:schemeClr val="tx1"/>
                  </a:solidFill>
                  <a:latin typeface="微軟正黑體" pitchFamily="34" charset="-120"/>
                  <a:ea typeface="微軟正黑體" pitchFamily="34" charset="-120"/>
                </a:rPr>
                <a:t>八年級</a:t>
              </a:r>
              <a:r>
                <a:rPr lang="en-US" altLang="zh-TW" sz="1400" b="1" u="sng" dirty="0">
                  <a:solidFill>
                    <a:schemeClr val="tx1"/>
                  </a:solidFill>
                  <a:latin typeface="微軟正黑體" pitchFamily="34" charset="-120"/>
                  <a:ea typeface="微軟正黑體" pitchFamily="34" charset="-120"/>
                </a:rPr>
                <a:t>)</a:t>
              </a:r>
              <a:r>
                <a:rPr lang="zh-TW" altLang="en-US" sz="1400" b="1" dirty="0">
                  <a:solidFill>
                    <a:srgbClr val="303030"/>
                  </a:solidFill>
                  <a:latin typeface="微軟正黑體" pitchFamily="34" charset="-120"/>
                  <a:ea typeface="微軟正黑體" pitchFamily="34" charset="-120"/>
                </a:rPr>
                <a:t>學生赴產業參訪或社區高級中等學校進行</a:t>
              </a:r>
              <a:r>
                <a:rPr lang="zh-TW" altLang="en-US" sz="1400" b="1" u="sng" dirty="0">
                  <a:solidFill>
                    <a:srgbClr val="303030"/>
                  </a:solidFill>
                  <a:latin typeface="微軟正黑體" pitchFamily="34" charset="-120"/>
                  <a:ea typeface="微軟正黑體" pitchFamily="34" charset="-120"/>
                </a:rPr>
                <a:t>專業群科參訪</a:t>
              </a:r>
              <a:r>
                <a:rPr lang="zh-TW" altLang="en-US" sz="1400" b="1" dirty="0">
                  <a:solidFill>
                    <a:srgbClr val="303030"/>
                  </a:solidFill>
                  <a:latin typeface="微軟正黑體" pitchFamily="34" charset="-120"/>
                  <a:ea typeface="微軟正黑體" pitchFamily="34" charset="-120"/>
                </a:rPr>
                <a:t>及試探，以</a:t>
              </a:r>
              <a:r>
                <a:rPr lang="zh-TW" altLang="en-US" sz="1400" b="1" u="sng" dirty="0">
                  <a:solidFill>
                    <a:schemeClr val="tx1"/>
                  </a:solidFill>
                  <a:latin typeface="微軟正黑體" pitchFamily="34" charset="-120"/>
                  <a:ea typeface="微軟正黑體" pitchFamily="34" charset="-120"/>
                </a:rPr>
                <a:t>國中二年級</a:t>
              </a:r>
              <a:r>
                <a:rPr lang="en-US" altLang="zh-TW" sz="1400" b="1" u="sng" dirty="0">
                  <a:solidFill>
                    <a:schemeClr val="tx1"/>
                  </a:solidFill>
                  <a:latin typeface="微軟正黑體" pitchFamily="34" charset="-120"/>
                  <a:ea typeface="微軟正黑體" pitchFamily="34" charset="-120"/>
                </a:rPr>
                <a:t>(</a:t>
              </a:r>
              <a:r>
                <a:rPr lang="zh-TW" altLang="en-US" sz="1400" b="1" u="sng" dirty="0">
                  <a:solidFill>
                    <a:schemeClr val="tx1"/>
                  </a:solidFill>
                  <a:latin typeface="微軟正黑體" pitchFamily="34" charset="-120"/>
                  <a:ea typeface="微軟正黑體" pitchFamily="34" charset="-120"/>
                </a:rPr>
                <a:t>八年級</a:t>
              </a:r>
              <a:r>
                <a:rPr lang="en-US" altLang="zh-TW" sz="1400" b="1" dirty="0">
                  <a:solidFill>
                    <a:schemeClr val="tx1"/>
                  </a:solidFill>
                  <a:latin typeface="微軟正黑體" pitchFamily="34" charset="-120"/>
                  <a:ea typeface="微軟正黑體" pitchFamily="34" charset="-120"/>
                </a:rPr>
                <a:t>)</a:t>
              </a:r>
              <a:r>
                <a:rPr lang="zh-TW" altLang="en-US" sz="1400" b="1" dirty="0">
                  <a:solidFill>
                    <a:srgbClr val="303030"/>
                  </a:solidFill>
                  <a:latin typeface="微軟正黑體" pitchFamily="34" charset="-120"/>
                  <a:ea typeface="微軟正黑體" pitchFamily="34" charset="-120"/>
                </a:rPr>
                <a:t>班級數計算，每班另增加補助新臺幣</a:t>
              </a:r>
              <a:r>
                <a:rPr lang="en-US" altLang="zh-TW" sz="1400" b="1" dirty="0">
                  <a:solidFill>
                    <a:srgbClr val="303030"/>
                  </a:solidFill>
                  <a:latin typeface="微軟正黑體" pitchFamily="34" charset="-120"/>
                  <a:ea typeface="微軟正黑體" pitchFamily="34" charset="-120"/>
                </a:rPr>
                <a:t>3</a:t>
              </a:r>
              <a:r>
                <a:rPr lang="zh-TW" altLang="en-US" sz="1400" b="1" dirty="0">
                  <a:solidFill>
                    <a:srgbClr val="303030"/>
                  </a:solidFill>
                  <a:latin typeface="微軟正黑體" pitchFamily="34" charset="-120"/>
                  <a:ea typeface="微軟正黑體" pitchFamily="34" charset="-120"/>
                </a:rPr>
                <a:t>千元，</a:t>
              </a:r>
              <a:r>
                <a:rPr lang="zh-TW" altLang="en-US" sz="1400" b="1" u="sng" dirty="0">
                  <a:solidFill>
                    <a:schemeClr val="tx1"/>
                  </a:solidFill>
                  <a:latin typeface="微軟正黑體" pitchFamily="34" charset="-120"/>
                  <a:ea typeface="微軟正黑體" pitchFamily="34" charset="-120"/>
                </a:rPr>
                <a:t>每校補助生涯發展教育辦理經費新臺幣</a:t>
              </a:r>
              <a:r>
                <a:rPr lang="en-US" altLang="zh-TW" sz="1400" b="1" u="sng" dirty="0">
                  <a:solidFill>
                    <a:schemeClr val="tx1"/>
                  </a:solidFill>
                  <a:latin typeface="微軟正黑體" pitchFamily="34" charset="-120"/>
                  <a:ea typeface="微軟正黑體" pitchFamily="34" charset="-120"/>
                </a:rPr>
                <a:t>2</a:t>
              </a:r>
              <a:r>
                <a:rPr lang="zh-TW" altLang="en-US" sz="1400" b="1" u="sng" dirty="0">
                  <a:solidFill>
                    <a:schemeClr val="tx1"/>
                  </a:solidFill>
                  <a:latin typeface="微軟正黑體" pitchFamily="34" charset="-120"/>
                  <a:ea typeface="微軟正黑體" pitchFamily="34" charset="-120"/>
                </a:rPr>
                <a:t>萬元</a:t>
              </a:r>
              <a:r>
                <a:rPr lang="zh-TW" altLang="en-US" sz="1400" b="1" dirty="0">
                  <a:solidFill>
                    <a:srgbClr val="303030"/>
                  </a:solidFill>
                  <a:latin typeface="微軟正黑體" pitchFamily="34" charset="-120"/>
                  <a:ea typeface="微軟正黑體" pitchFamily="34" charset="-120"/>
                </a:rPr>
                <a:t>。</a:t>
              </a:r>
              <a:endParaRPr lang="en-US" altLang="zh-TW" sz="1400" b="1" dirty="0">
                <a:solidFill>
                  <a:srgbClr val="303030"/>
                </a:solidFill>
                <a:latin typeface="微軟正黑體" pitchFamily="34" charset="-120"/>
                <a:ea typeface="微軟正黑體" pitchFamily="34" charset="-120"/>
              </a:endParaRPr>
            </a:p>
            <a:p>
              <a:pPr marL="355600" indent="-355600">
                <a:buFont typeface="+mj-lt"/>
                <a:buAutoNum type="arabicPeriod"/>
                <a:defRPr/>
              </a:pPr>
              <a:endParaRPr lang="en-US" altLang="zh-TW" sz="1400" b="1" dirty="0">
                <a:solidFill>
                  <a:srgbClr val="303030"/>
                </a:solidFill>
                <a:latin typeface="微軟正黑體" pitchFamily="34" charset="-120"/>
                <a:ea typeface="微軟正黑體" pitchFamily="34" charset="-120"/>
              </a:endParaRPr>
            </a:p>
            <a:p>
              <a:pPr marL="355600" indent="-355600">
                <a:buFont typeface="+mj-lt"/>
                <a:buAutoNum type="arabicPeriod"/>
                <a:defRPr/>
              </a:pPr>
              <a:endParaRPr lang="en-US" altLang="zh-TW" sz="1400" b="1" dirty="0">
                <a:solidFill>
                  <a:srgbClr val="303030"/>
                </a:solidFill>
                <a:latin typeface="微軟正黑體" pitchFamily="34" charset="-120"/>
                <a:ea typeface="微軟正黑體" pitchFamily="34" charset="-120"/>
              </a:endParaRPr>
            </a:p>
            <a:p>
              <a:pPr marL="355600" indent="-355600">
                <a:buFont typeface="+mj-lt"/>
                <a:buAutoNum type="arabicPeriod"/>
                <a:defRPr/>
              </a:pPr>
              <a:endParaRPr lang="en-US" altLang="zh-TW" sz="1400" b="1" dirty="0">
                <a:solidFill>
                  <a:srgbClr val="303030"/>
                </a:solidFill>
                <a:latin typeface="微軟正黑體" pitchFamily="34" charset="-120"/>
                <a:ea typeface="微軟正黑體" pitchFamily="34" charset="-120"/>
              </a:endParaRPr>
            </a:p>
            <a:p>
              <a:pPr marL="355600" indent="-355600">
                <a:buFont typeface="+mj-lt"/>
                <a:buAutoNum type="arabicPeriod"/>
                <a:defRPr/>
              </a:pPr>
              <a:endParaRPr lang="en-US" altLang="zh-TW" sz="1400" b="1" dirty="0">
                <a:solidFill>
                  <a:srgbClr val="303030"/>
                </a:solidFill>
                <a:latin typeface="微軟正黑體" pitchFamily="34" charset="-120"/>
                <a:ea typeface="微軟正黑體" pitchFamily="34" charset="-120"/>
              </a:endParaRPr>
            </a:p>
            <a:p>
              <a:pPr marL="361950" indent="-184150">
                <a:buFont typeface="+mj-lt"/>
                <a:buAutoNum type="arabicPeriod"/>
                <a:defRPr/>
              </a:pPr>
              <a:r>
                <a:rPr lang="zh-TW" altLang="zh-TW" sz="1400" b="1" dirty="0">
                  <a:solidFill>
                    <a:schemeClr val="tx1"/>
                  </a:solidFill>
                  <a:latin typeface="微軟正黑體" pitchFamily="34" charset="-120"/>
                  <a:ea typeface="微軟正黑體" pitchFamily="34" charset="-120"/>
                </a:rPr>
                <a:t>全縣（市）性教師研習、觀摩參訪、工作研討等生涯發展教育推動相關活動，由縣（市）政府研擬計畫及經費概算，函報教育部國民及學前教育署申請補助。</a:t>
              </a:r>
            </a:p>
          </p:txBody>
        </p:sp>
        <p:sp>
          <p:nvSpPr>
            <p:cNvPr id="7" name="文字方塊 6">
              <a:extLst>
                <a:ext uri="{FF2B5EF4-FFF2-40B4-BE49-F238E27FC236}">
                  <a16:creationId xmlns="" xmlns:a16="http://schemas.microsoft.com/office/drawing/2014/main" id="{F848F3DD-8BB5-412D-AB09-86A82A7DB5A0}"/>
                </a:ext>
              </a:extLst>
            </p:cNvPr>
            <p:cNvSpPr txBox="1"/>
            <p:nvPr/>
          </p:nvSpPr>
          <p:spPr>
            <a:xfrm>
              <a:off x="1245361" y="3502724"/>
              <a:ext cx="6283331" cy="700448"/>
            </a:xfrm>
            <a:prstGeom prst="rect">
              <a:avLst/>
            </a:prstGeom>
            <a:solidFill>
              <a:schemeClr val="bg1"/>
            </a:solidFill>
            <a:ln w="12700">
              <a:solidFill>
                <a:srgbClr val="FFCCFF"/>
              </a:solidFill>
            </a:ln>
          </p:spPr>
          <p:txBody>
            <a:bodyPr wrap="square">
              <a:spAutoFit/>
            </a:bodyPr>
            <a:lstStyle/>
            <a:p>
              <a:pPr>
                <a:lnSpc>
                  <a:spcPts val="2500"/>
                </a:lnSpc>
                <a:defRPr/>
              </a:pPr>
              <a:r>
                <a:rPr lang="zh-TW" altLang="zh-TW" sz="1400" b="1" dirty="0">
                  <a:solidFill>
                    <a:schemeClr val="tx1">
                      <a:lumMod val="75000"/>
                    </a:schemeClr>
                  </a:solidFill>
                  <a:latin typeface="微軟正黑體" pitchFamily="34" charset="-120"/>
                  <a:ea typeface="微軟正黑體" pitchFamily="34" charset="-120"/>
                </a:rPr>
                <a:t>全校班級數＊</a:t>
              </a:r>
              <a:r>
                <a:rPr lang="en-US" altLang="zh-TW" sz="1400" b="1" dirty="0">
                  <a:solidFill>
                    <a:schemeClr val="tx1">
                      <a:lumMod val="75000"/>
                    </a:schemeClr>
                  </a:solidFill>
                  <a:latin typeface="微軟正黑體" pitchFamily="34" charset="-120"/>
                  <a:ea typeface="微軟正黑體" pitchFamily="34" charset="-120"/>
                </a:rPr>
                <a:t>3,000</a:t>
              </a:r>
              <a:r>
                <a:rPr lang="zh-TW" altLang="zh-TW" sz="1400" b="1" dirty="0">
                  <a:solidFill>
                    <a:schemeClr val="tx1">
                      <a:lumMod val="75000"/>
                    </a:schemeClr>
                  </a:solidFill>
                  <a:latin typeface="微軟正黑體" pitchFamily="34" charset="-120"/>
                  <a:ea typeface="微軟正黑體" pitchFamily="34" charset="-120"/>
                </a:rPr>
                <a:t>＋</a:t>
              </a:r>
              <a:r>
                <a:rPr lang="zh-TW" altLang="en-US" sz="1400" b="1" dirty="0">
                  <a:solidFill>
                    <a:srgbClr val="303030"/>
                  </a:solidFill>
                  <a:latin typeface="微軟正黑體" pitchFamily="34" charset="-120"/>
                  <a:ea typeface="微軟正黑體" pitchFamily="34" charset="-120"/>
                </a:rPr>
                <a:t>國中二年級</a:t>
              </a:r>
              <a:r>
                <a:rPr lang="en-US" altLang="zh-TW" sz="1400" b="1" dirty="0">
                  <a:solidFill>
                    <a:srgbClr val="303030"/>
                  </a:solidFill>
                  <a:latin typeface="微軟正黑體" pitchFamily="34" charset="-120"/>
                  <a:ea typeface="微軟正黑體" pitchFamily="34" charset="-120"/>
                </a:rPr>
                <a:t>(</a:t>
              </a:r>
              <a:r>
                <a:rPr lang="zh-TW" altLang="en-US" sz="1400" b="1" dirty="0">
                  <a:solidFill>
                    <a:srgbClr val="303030"/>
                  </a:solidFill>
                  <a:latin typeface="微軟正黑體" pitchFamily="34" charset="-120"/>
                  <a:ea typeface="微軟正黑體" pitchFamily="34" charset="-120"/>
                </a:rPr>
                <a:t>八年級</a:t>
              </a:r>
              <a:r>
                <a:rPr lang="en-US" altLang="zh-TW" sz="1400" b="1" dirty="0">
                  <a:solidFill>
                    <a:srgbClr val="303030"/>
                  </a:solidFill>
                  <a:latin typeface="微軟正黑體" pitchFamily="34" charset="-120"/>
                  <a:ea typeface="微軟正黑體" pitchFamily="34" charset="-120"/>
                </a:rPr>
                <a:t>)</a:t>
              </a:r>
              <a:r>
                <a:rPr lang="zh-TW" altLang="zh-TW" sz="1400" b="1" dirty="0">
                  <a:solidFill>
                    <a:schemeClr val="tx1">
                      <a:lumMod val="75000"/>
                    </a:schemeClr>
                  </a:solidFill>
                  <a:latin typeface="微軟正黑體" pitchFamily="34" charset="-120"/>
                  <a:ea typeface="微軟正黑體" pitchFamily="34" charset="-120"/>
                </a:rPr>
                <a:t>辦理</a:t>
              </a:r>
              <a:r>
                <a:rPr lang="zh-TW" altLang="en-US" sz="1400" b="1" dirty="0">
                  <a:solidFill>
                    <a:schemeClr val="tx1">
                      <a:lumMod val="75000"/>
                    </a:schemeClr>
                  </a:solidFill>
                  <a:latin typeface="微軟正黑體" pitchFamily="34" charset="-120"/>
                  <a:ea typeface="微軟正黑體" pitchFamily="34" charset="-120"/>
                </a:rPr>
                <a:t>社區高級中等學校專業群科</a:t>
              </a:r>
              <a:r>
                <a:rPr lang="zh-TW" altLang="zh-TW" sz="1400" b="1" dirty="0">
                  <a:solidFill>
                    <a:schemeClr val="tx1">
                      <a:lumMod val="75000"/>
                    </a:schemeClr>
                  </a:solidFill>
                  <a:latin typeface="微軟正黑體" pitchFamily="34" charset="-120"/>
                  <a:ea typeface="微軟正黑體" pitchFamily="34" charset="-120"/>
                </a:rPr>
                <a:t>參訪活動班級數＊</a:t>
              </a:r>
              <a:r>
                <a:rPr lang="en-US" altLang="zh-TW" sz="1400" b="1" dirty="0">
                  <a:solidFill>
                    <a:schemeClr val="tx1">
                      <a:lumMod val="75000"/>
                    </a:schemeClr>
                  </a:solidFill>
                  <a:latin typeface="微軟正黑體" pitchFamily="34" charset="-120"/>
                  <a:ea typeface="微軟正黑體" pitchFamily="34" charset="-120"/>
                </a:rPr>
                <a:t>3,000+20,000</a:t>
              </a:r>
              <a:endParaRPr lang="zh-TW" altLang="zh-TW" sz="1400" b="1" dirty="0">
                <a:solidFill>
                  <a:schemeClr val="tx1">
                    <a:lumMod val="75000"/>
                  </a:schemeClr>
                </a:solidFill>
                <a:latin typeface="微軟正黑體" pitchFamily="34" charset="-120"/>
                <a:ea typeface="微軟正黑體" pitchFamily="34" charset="-120"/>
              </a:endParaRPr>
            </a:p>
          </p:txBody>
        </p:sp>
      </p:grpSp>
      <p:sp>
        <p:nvSpPr>
          <p:cNvPr id="9" name="文本框 8">
            <a:extLst>
              <a:ext uri="{FF2B5EF4-FFF2-40B4-BE49-F238E27FC236}">
                <a16:creationId xmlns="" xmlns:a16="http://schemas.microsoft.com/office/drawing/2014/main" id="{CC2DA6BD-1CCE-452F-BEDF-928E76633EDC}"/>
              </a:ext>
            </a:extLst>
          </p:cNvPr>
          <p:cNvSpPr txBox="1"/>
          <p:nvPr/>
        </p:nvSpPr>
        <p:spPr>
          <a:xfrm>
            <a:off x="530348" y="-155257"/>
            <a:ext cx="976590" cy="1938992"/>
          </a:xfrm>
          <a:prstGeom prst="rect">
            <a:avLst/>
          </a:prstGeom>
          <a:noFill/>
        </p:spPr>
        <p:txBody>
          <a:bodyPr wrap="square" rtlCol="0">
            <a:spAutoFit/>
          </a:bodyPr>
          <a:lstStyle/>
          <a:p>
            <a:r>
              <a:rPr lang="zh-CN" altLang="en-US" sz="12000" b="1" dirty="0">
                <a:solidFill>
                  <a:schemeClr val="accent6">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a:t>
            </a:r>
            <a:endParaRPr lang="zh-CN" altLang="en-US" sz="12000" b="1" spc="-300" dirty="0">
              <a:solidFill>
                <a:schemeClr val="accent6">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12" name="Shape 203">
            <a:extLst>
              <a:ext uri="{FF2B5EF4-FFF2-40B4-BE49-F238E27FC236}">
                <a16:creationId xmlns="" xmlns:a16="http://schemas.microsoft.com/office/drawing/2014/main" id="{B8439CD6-FAE9-44B1-A372-811281410467}"/>
              </a:ext>
            </a:extLst>
          </p:cNvPr>
          <p:cNvSpPr txBox="1">
            <a:spLocks/>
          </p:cNvSpPr>
          <p:nvPr/>
        </p:nvSpPr>
        <p:spPr>
          <a:xfrm>
            <a:off x="1281439" y="232145"/>
            <a:ext cx="5688632" cy="614922"/>
          </a:xfrm>
          <a:prstGeom prst="rect">
            <a:avLst/>
          </a:prstGeom>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r>
              <a:rPr lang="zh-TW" altLang="en-US" sz="3400" b="1" dirty="0">
                <a:solidFill>
                  <a:schemeClr val="accent6">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生涯發展教育計畫撰寫</a:t>
            </a:r>
            <a:r>
              <a:rPr lang="en-US" altLang="zh-TW" sz="2000" b="1" dirty="0">
                <a:solidFill>
                  <a:schemeClr val="accent6">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-6</a:t>
            </a:r>
            <a:endParaRPr lang="en" altLang="zh-TW" sz="2000" b="1" dirty="0">
              <a:solidFill>
                <a:schemeClr val="accent6">
                  <a:lumMod val="75000"/>
                </a:schemeClr>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Tree>
    <p:extLst>
      <p:ext uri="{BB962C8B-B14F-4D97-AF65-F5344CB8AC3E}">
        <p14:creationId xmlns:p14="http://schemas.microsoft.com/office/powerpoint/2010/main" xmlns="" val="38165727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圖片 10">
            <a:extLst>
              <a:ext uri="{FF2B5EF4-FFF2-40B4-BE49-F238E27FC236}">
                <a16:creationId xmlns="" xmlns:a16="http://schemas.microsoft.com/office/drawing/2014/main" id="{959E884C-A157-42C4-B03C-090624032ADB}"/>
              </a:ext>
            </a:extLst>
          </p:cNvPr>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xmlns="">
                  <a14:imgLayer r:embed="rId3">
                    <a14:imgEffect>
                      <a14:sharpenSoften amount="-42000"/>
                    </a14:imgEffect>
                    <a14:imgEffect>
                      <a14:brightnessContrast contrast="-19000"/>
                    </a14:imgEffect>
                  </a14:imgLayer>
                </a14:imgProps>
              </a:ext>
              <a:ext uri="{28A0092B-C50C-407E-A947-70E740481C1C}">
                <a14:useLocalDpi xmlns:a14="http://schemas.microsoft.com/office/drawing/2010/main" xmlns="" val="0"/>
              </a:ext>
            </a:extLst>
          </a:blip>
          <a:stretch>
            <a:fillRect/>
          </a:stretch>
        </p:blipFill>
        <p:spPr>
          <a:xfrm>
            <a:off x="7872" y="0"/>
            <a:ext cx="6850128" cy="5143500"/>
          </a:xfrm>
          <a:prstGeom prst="rect">
            <a:avLst/>
          </a:prstGeom>
        </p:spPr>
      </p:pic>
      <p:grpSp>
        <p:nvGrpSpPr>
          <p:cNvPr id="2" name="群組 1">
            <a:extLst>
              <a:ext uri="{FF2B5EF4-FFF2-40B4-BE49-F238E27FC236}">
                <a16:creationId xmlns="" xmlns:a16="http://schemas.microsoft.com/office/drawing/2014/main" id="{1E4E2D4B-245F-4CA8-9AC8-20CE89B57444}"/>
              </a:ext>
            </a:extLst>
          </p:cNvPr>
          <p:cNvGrpSpPr/>
          <p:nvPr/>
        </p:nvGrpSpPr>
        <p:grpSpPr>
          <a:xfrm>
            <a:off x="323023" y="1149868"/>
            <a:ext cx="6211954" cy="3680397"/>
            <a:chOff x="-711594" y="954424"/>
            <a:chExt cx="8298258" cy="4065600"/>
          </a:xfrm>
        </p:grpSpPr>
        <p:sp>
          <p:nvSpPr>
            <p:cNvPr id="4" name="圓角矩形 3">
              <a:extLst>
                <a:ext uri="{FF2B5EF4-FFF2-40B4-BE49-F238E27FC236}">
                  <a16:creationId xmlns="" xmlns:a16="http://schemas.microsoft.com/office/drawing/2014/main" id="{A5303E85-D9C2-476F-83C9-A11FB68CFF15}"/>
                </a:ext>
              </a:extLst>
            </p:cNvPr>
            <p:cNvSpPr/>
            <p:nvPr/>
          </p:nvSpPr>
          <p:spPr>
            <a:xfrm>
              <a:off x="-685800" y="964303"/>
              <a:ext cx="2272425" cy="1103391"/>
            </a:xfrm>
            <a:prstGeom prst="roundRect">
              <a:avLst/>
            </a:prstGeom>
            <a:solidFill>
              <a:schemeClr val="accent5">
                <a:lumMod val="40000"/>
                <a:lumOff val="60000"/>
              </a:schemeClr>
            </a:solidFill>
            <a:ln>
              <a:noFill/>
            </a:ln>
            <a:effectLst>
              <a:innerShdw blurRad="63500" dist="50800" dir="5400000">
                <a:prstClr val="black">
                  <a:alpha val="50000"/>
                </a:prstClr>
              </a:innerShdw>
            </a:effectLst>
          </p:spPr>
          <p:style>
            <a:lnRef idx="1">
              <a:schemeClr val="accent2"/>
            </a:lnRef>
            <a:fillRef idx="2">
              <a:schemeClr val="accent2"/>
            </a:fillRef>
            <a:effectRef idx="1">
              <a:schemeClr val="accent2"/>
            </a:effectRef>
            <a:fontRef idx="minor">
              <a:schemeClr val="dk1"/>
            </a:fontRef>
          </p:style>
          <p:txBody>
            <a:bodyPr anchor="ctr"/>
            <a:lstStyle/>
            <a:p>
              <a:pPr algn="ctr">
                <a:defRPr/>
              </a:pPr>
              <a:r>
                <a:rPr lang="zh-TW" altLang="en-US" sz="2200" b="1" dirty="0">
                  <a:solidFill>
                    <a:srgbClr val="002060"/>
                  </a:solidFill>
                  <a:latin typeface="微軟正黑體" pitchFamily="34" charset="-120"/>
                  <a:ea typeface="微軟正黑體" pitchFamily="34" charset="-120"/>
                </a:rPr>
                <a:t>預期成效及檢核機制</a:t>
              </a:r>
            </a:p>
          </p:txBody>
        </p:sp>
        <p:sp>
          <p:nvSpPr>
            <p:cNvPr id="6" name="矩形 5">
              <a:extLst>
                <a:ext uri="{FF2B5EF4-FFF2-40B4-BE49-F238E27FC236}">
                  <a16:creationId xmlns="" xmlns:a16="http://schemas.microsoft.com/office/drawing/2014/main" id="{D3101BD9-6267-4C55-B3CB-39FDB50F61B3}"/>
                </a:ext>
              </a:extLst>
            </p:cNvPr>
            <p:cNvSpPr/>
            <p:nvPr/>
          </p:nvSpPr>
          <p:spPr>
            <a:xfrm>
              <a:off x="1735816" y="954424"/>
              <a:ext cx="5850848" cy="1113271"/>
            </a:xfrm>
            <a:prstGeom prst="rect">
              <a:avLst/>
            </a:prstGeom>
            <a:solidFill>
              <a:schemeClr val="accent5">
                <a:lumMod val="20000"/>
                <a:lumOff val="80000"/>
              </a:scheme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kumimoji="1" lang="zh-TW" altLang="en-US" sz="1600" b="1" dirty="0">
                  <a:solidFill>
                    <a:srgbClr val="040608"/>
                  </a:solidFill>
                  <a:latin typeface="微軟正黑體" pitchFamily="34" charset="-120"/>
                  <a:ea typeface="微軟正黑體" pitchFamily="34" charset="-120"/>
                </a:rPr>
                <a:t>學校辦理生涯發展教育預期成效及檢核機制</a:t>
              </a:r>
            </a:p>
            <a:p>
              <a:pPr>
                <a:defRPr/>
              </a:pPr>
              <a:r>
                <a:rPr kumimoji="1" lang="en-US" altLang="zh-TW" sz="1600" b="1" dirty="0">
                  <a:solidFill>
                    <a:srgbClr val="040608"/>
                  </a:solidFill>
                  <a:latin typeface="微軟正黑體" pitchFamily="34" charset="-120"/>
                  <a:ea typeface="微軟正黑體" pitchFamily="34" charset="-120"/>
                </a:rPr>
                <a:t>※</a:t>
              </a:r>
              <a:r>
                <a:rPr kumimoji="1" lang="zh-TW" altLang="en-US" sz="1600" b="1" dirty="0">
                  <a:solidFill>
                    <a:srgbClr val="040608"/>
                  </a:solidFill>
                  <a:latin typeface="微軟正黑體" pitchFamily="34" charset="-120"/>
                  <a:ea typeface="微軟正黑體" pitchFamily="34" charset="-120"/>
                </a:rPr>
                <a:t>質的成效、量的成效</a:t>
              </a:r>
            </a:p>
            <a:p>
              <a:pPr>
                <a:defRPr/>
              </a:pPr>
              <a:r>
                <a:rPr kumimoji="1" lang="en-US" altLang="zh-TW" sz="1600" b="1" dirty="0">
                  <a:solidFill>
                    <a:srgbClr val="040608"/>
                  </a:solidFill>
                  <a:latin typeface="微軟正黑體" pitchFamily="34" charset="-120"/>
                  <a:ea typeface="微軟正黑體" pitchFamily="34" charset="-120"/>
                </a:rPr>
                <a:t>※</a:t>
              </a:r>
              <a:r>
                <a:rPr kumimoji="1" lang="zh-TW" altLang="en-US" sz="1600" b="1" dirty="0">
                  <a:solidFill>
                    <a:srgbClr val="040608"/>
                  </a:solidFill>
                  <a:latin typeface="微軟正黑體" pitchFamily="34" charset="-120"/>
                  <a:ea typeface="微軟正黑體" pitchFamily="34" charset="-120"/>
                </a:rPr>
                <a:t>計畫實施成效檢核方式說明及相關表件</a:t>
              </a:r>
            </a:p>
          </p:txBody>
        </p:sp>
        <p:sp>
          <p:nvSpPr>
            <p:cNvPr id="7" name="圓角矩形 5">
              <a:extLst>
                <a:ext uri="{FF2B5EF4-FFF2-40B4-BE49-F238E27FC236}">
                  <a16:creationId xmlns="" xmlns:a16="http://schemas.microsoft.com/office/drawing/2014/main" id="{57423F10-E39C-4CFE-B7AD-67D2523EFA57}"/>
                </a:ext>
              </a:extLst>
            </p:cNvPr>
            <p:cNvSpPr/>
            <p:nvPr/>
          </p:nvSpPr>
          <p:spPr>
            <a:xfrm>
              <a:off x="-685800" y="2139702"/>
              <a:ext cx="2272425" cy="1728192"/>
            </a:xfrm>
            <a:prstGeom prst="roundRect">
              <a:avLst/>
            </a:prstGeom>
            <a:solidFill>
              <a:srgbClr val="DDDDFF"/>
            </a:solidFill>
            <a:ln>
              <a:noFill/>
            </a:ln>
            <a:effectLst>
              <a:innerShdw blurRad="63500" dist="50800" dir="54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nchor="ctr"/>
            <a:lstStyle/>
            <a:p>
              <a:pPr algn="ctr">
                <a:defRPr/>
              </a:pPr>
              <a:r>
                <a:rPr lang="zh-TW" altLang="en-US" sz="2200" b="1" dirty="0">
                  <a:solidFill>
                    <a:srgbClr val="002060"/>
                  </a:solidFill>
                  <a:latin typeface="微軟正黑體" pitchFamily="34" charset="-120"/>
                  <a:ea typeface="微軟正黑體" pitchFamily="34" charset="-120"/>
                </a:rPr>
                <a:t>獎勵</a:t>
              </a:r>
            </a:p>
          </p:txBody>
        </p:sp>
        <p:sp>
          <p:nvSpPr>
            <p:cNvPr id="8" name="矩形 7">
              <a:extLst>
                <a:ext uri="{FF2B5EF4-FFF2-40B4-BE49-F238E27FC236}">
                  <a16:creationId xmlns="" xmlns:a16="http://schemas.microsoft.com/office/drawing/2014/main" id="{EBC64CD2-9E52-47DE-8836-CD885E767FB9}"/>
                </a:ext>
              </a:extLst>
            </p:cNvPr>
            <p:cNvSpPr/>
            <p:nvPr/>
          </p:nvSpPr>
          <p:spPr>
            <a:xfrm>
              <a:off x="1735816" y="2139702"/>
              <a:ext cx="5850848" cy="1728192"/>
            </a:xfrm>
            <a:prstGeom prst="rect">
              <a:avLst/>
            </a:prstGeom>
            <a:solidFill>
              <a:srgbClr val="EBEBFF"/>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buFont typeface="Wingdings" pitchFamily="2" charset="2"/>
                <a:buChar char="l"/>
                <a:defRPr/>
              </a:pPr>
              <a:r>
                <a:rPr kumimoji="1" lang="zh-TW" altLang="en-US" sz="1600" b="1" dirty="0">
                  <a:solidFill>
                    <a:srgbClr val="040608"/>
                  </a:solidFill>
                  <a:latin typeface="微軟正黑體" pitchFamily="34" charset="-120"/>
                  <a:ea typeface="微軟正黑體" pitchFamily="34" charset="-120"/>
                </a:rPr>
                <a:t>公立高級中等以下學校教師成績考核辦法</a:t>
              </a:r>
              <a:endParaRPr kumimoji="1" lang="en-US" altLang="zh-TW" sz="1600" b="1" dirty="0">
                <a:solidFill>
                  <a:srgbClr val="040608"/>
                </a:solidFill>
                <a:latin typeface="微軟正黑體" pitchFamily="34" charset="-120"/>
                <a:ea typeface="微軟正黑體" pitchFamily="34" charset="-120"/>
              </a:endParaRPr>
            </a:p>
            <a:p>
              <a:pPr marL="285750" indent="-285750">
                <a:buFont typeface="Wingdings" pitchFamily="2" charset="2"/>
                <a:buChar char="l"/>
                <a:defRPr/>
              </a:pPr>
              <a:r>
                <a:rPr kumimoji="1" lang="zh-TW" altLang="en-US" sz="1600" dirty="0">
                  <a:solidFill>
                    <a:srgbClr val="040608"/>
                  </a:solidFill>
                  <a:latin typeface="微軟正黑體" pitchFamily="34" charset="-120"/>
                  <a:ea typeface="微軟正黑體" pitchFamily="34" charset="-120"/>
                </a:rPr>
                <a:t>縣市函頒各級學校辦理教師敘獎處理原則</a:t>
              </a:r>
            </a:p>
          </p:txBody>
        </p:sp>
        <p:sp>
          <p:nvSpPr>
            <p:cNvPr id="9" name="圓角矩形 7">
              <a:extLst>
                <a:ext uri="{FF2B5EF4-FFF2-40B4-BE49-F238E27FC236}">
                  <a16:creationId xmlns="" xmlns:a16="http://schemas.microsoft.com/office/drawing/2014/main" id="{A401699C-DA10-4FCF-AC0D-5FEFF36BC159}"/>
                </a:ext>
              </a:extLst>
            </p:cNvPr>
            <p:cNvSpPr/>
            <p:nvPr/>
          </p:nvSpPr>
          <p:spPr>
            <a:xfrm>
              <a:off x="-711594" y="3939903"/>
              <a:ext cx="2295151" cy="1080121"/>
            </a:xfrm>
            <a:prstGeom prst="roundRect">
              <a:avLst/>
            </a:prstGeom>
            <a:solidFill>
              <a:srgbClr val="FFEEB9"/>
            </a:solidFill>
            <a:ln>
              <a:noFill/>
            </a:ln>
            <a:effectLst>
              <a:innerShdw blurRad="63500" dist="50800" dir="5400000">
                <a:prstClr val="black">
                  <a:alpha val="50000"/>
                </a:prstClr>
              </a:innerShdw>
            </a:effectLst>
          </p:spPr>
          <p:style>
            <a:lnRef idx="1">
              <a:schemeClr val="accent2"/>
            </a:lnRef>
            <a:fillRef idx="2">
              <a:schemeClr val="accent2"/>
            </a:fillRef>
            <a:effectRef idx="1">
              <a:schemeClr val="accent2"/>
            </a:effectRef>
            <a:fontRef idx="minor">
              <a:schemeClr val="dk1"/>
            </a:fontRef>
          </p:style>
          <p:txBody>
            <a:bodyPr anchor="ctr"/>
            <a:lstStyle/>
            <a:p>
              <a:pPr algn="ctr">
                <a:defRPr/>
              </a:pPr>
              <a:r>
                <a:rPr lang="zh-TW" altLang="en-US" sz="2200" b="1" dirty="0">
                  <a:solidFill>
                    <a:srgbClr val="002060"/>
                  </a:solidFill>
                  <a:latin typeface="微軟正黑體" pitchFamily="34" charset="-120"/>
                  <a:ea typeface="微軟正黑體" pitchFamily="34" charset="-120"/>
                </a:rPr>
                <a:t>附則</a:t>
              </a:r>
            </a:p>
          </p:txBody>
        </p:sp>
        <p:sp>
          <p:nvSpPr>
            <p:cNvPr id="10" name="矩形 9">
              <a:extLst>
                <a:ext uri="{FF2B5EF4-FFF2-40B4-BE49-F238E27FC236}">
                  <a16:creationId xmlns="" xmlns:a16="http://schemas.microsoft.com/office/drawing/2014/main" id="{EFB23325-7487-499F-BF50-314B89A0395C}"/>
                </a:ext>
              </a:extLst>
            </p:cNvPr>
            <p:cNvSpPr/>
            <p:nvPr/>
          </p:nvSpPr>
          <p:spPr>
            <a:xfrm>
              <a:off x="1743191" y="3939903"/>
              <a:ext cx="5843472" cy="1080121"/>
            </a:xfrm>
            <a:prstGeom prst="rect">
              <a:avLst/>
            </a:prstGeom>
            <a:solidFill>
              <a:srgbClr val="FFFFEF"/>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kumimoji="1" lang="zh-TW" altLang="en-US" sz="1600" dirty="0">
                  <a:solidFill>
                    <a:srgbClr val="040608"/>
                  </a:solidFill>
                  <a:latin typeface="微軟正黑體" pitchFamily="34" charset="-120"/>
                  <a:ea typeface="微軟正黑體" pitchFamily="34" charset="-120"/>
                </a:rPr>
                <a:t>本計畫經學校生涯發展教育工作執行委員會討論、經學校校長核可，函送縣</a:t>
              </a:r>
              <a:r>
                <a:rPr kumimoji="1" lang="en-US" altLang="zh-TW" sz="1600" dirty="0">
                  <a:solidFill>
                    <a:srgbClr val="040608"/>
                  </a:solidFill>
                  <a:latin typeface="微軟正黑體" pitchFamily="34" charset="-120"/>
                  <a:ea typeface="微軟正黑體" pitchFamily="34" charset="-120"/>
                </a:rPr>
                <a:t>(</a:t>
              </a:r>
              <a:r>
                <a:rPr kumimoji="1" lang="zh-TW" altLang="en-US" sz="1600" dirty="0">
                  <a:solidFill>
                    <a:srgbClr val="040608"/>
                  </a:solidFill>
                  <a:latin typeface="微軟正黑體" pitchFamily="34" charset="-120"/>
                  <a:ea typeface="微軟正黑體" pitchFamily="34" charset="-120"/>
                </a:rPr>
                <a:t>市</a:t>
              </a:r>
              <a:r>
                <a:rPr kumimoji="1" lang="en-US" altLang="zh-TW" sz="1600" dirty="0">
                  <a:solidFill>
                    <a:srgbClr val="040608"/>
                  </a:solidFill>
                  <a:latin typeface="微軟正黑體" pitchFamily="34" charset="-120"/>
                  <a:ea typeface="微軟正黑體" pitchFamily="34" charset="-120"/>
                </a:rPr>
                <a:t>)</a:t>
              </a:r>
              <a:r>
                <a:rPr kumimoji="1" lang="zh-TW" altLang="en-US" sz="1600" dirty="0">
                  <a:solidFill>
                    <a:srgbClr val="040608"/>
                  </a:solidFill>
                  <a:latin typeface="微軟正黑體" pitchFamily="34" charset="-120"/>
                  <a:ea typeface="微軟正黑體" pitchFamily="34" charset="-120"/>
                </a:rPr>
                <a:t>政府轉陳教育部</a:t>
              </a:r>
              <a:r>
                <a:rPr kumimoji="1" lang="zh-TW" altLang="en-US" sz="1600" b="1" u="sng" dirty="0">
                  <a:solidFill>
                    <a:schemeClr val="tx1"/>
                  </a:solidFill>
                  <a:latin typeface="微軟正黑體" pitchFamily="34" charset="-120"/>
                  <a:ea typeface="微軟正黑體" pitchFamily="34" charset="-120"/>
                </a:rPr>
                <a:t>國民及學前教育署</a:t>
              </a:r>
              <a:r>
                <a:rPr kumimoji="1" lang="zh-TW" altLang="en-US" sz="1600" dirty="0">
                  <a:solidFill>
                    <a:srgbClr val="040608"/>
                  </a:solidFill>
                  <a:latin typeface="微軟正黑體" pitchFamily="34" charset="-120"/>
                  <a:ea typeface="微軟正黑體" pitchFamily="34" charset="-120"/>
                </a:rPr>
                <a:t>核定後實施。</a:t>
              </a:r>
            </a:p>
          </p:txBody>
        </p:sp>
      </p:grpSp>
      <p:sp>
        <p:nvSpPr>
          <p:cNvPr id="12" name="文本框 8">
            <a:extLst>
              <a:ext uri="{FF2B5EF4-FFF2-40B4-BE49-F238E27FC236}">
                <a16:creationId xmlns="" xmlns:a16="http://schemas.microsoft.com/office/drawing/2014/main" id="{05538547-6774-4917-8456-1BFDD5DBDD80}"/>
              </a:ext>
            </a:extLst>
          </p:cNvPr>
          <p:cNvSpPr txBox="1"/>
          <p:nvPr/>
        </p:nvSpPr>
        <p:spPr>
          <a:xfrm>
            <a:off x="530348" y="-155257"/>
            <a:ext cx="976590" cy="1938992"/>
          </a:xfrm>
          <a:prstGeom prst="rect">
            <a:avLst/>
          </a:prstGeom>
          <a:noFill/>
        </p:spPr>
        <p:txBody>
          <a:bodyPr wrap="square" rtlCol="0">
            <a:spAutoFit/>
          </a:bodyPr>
          <a:lstStyle/>
          <a:p>
            <a:r>
              <a:rPr lang="zh-CN" altLang="en-US" sz="12000" b="1" dirty="0">
                <a:solidFill>
                  <a:schemeClr val="accent6">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a:t>
            </a:r>
            <a:endParaRPr lang="zh-CN" altLang="en-US" sz="12000" b="1" spc="-300" dirty="0">
              <a:solidFill>
                <a:schemeClr val="accent6">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15" name="Shape 203">
            <a:extLst>
              <a:ext uri="{FF2B5EF4-FFF2-40B4-BE49-F238E27FC236}">
                <a16:creationId xmlns="" xmlns:a16="http://schemas.microsoft.com/office/drawing/2014/main" id="{DB3CC706-A865-43C4-A85C-BC163A8B97CC}"/>
              </a:ext>
            </a:extLst>
          </p:cNvPr>
          <p:cNvSpPr txBox="1">
            <a:spLocks/>
          </p:cNvSpPr>
          <p:nvPr/>
        </p:nvSpPr>
        <p:spPr>
          <a:xfrm>
            <a:off x="1281439" y="232145"/>
            <a:ext cx="5688632" cy="614922"/>
          </a:xfrm>
          <a:prstGeom prst="rect">
            <a:avLst/>
          </a:prstGeom>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r>
              <a:rPr lang="zh-TW" altLang="en-US" sz="3400" b="1" dirty="0">
                <a:solidFill>
                  <a:schemeClr val="accent6">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生涯發展教育計畫撰寫</a:t>
            </a:r>
            <a:r>
              <a:rPr lang="en-US" altLang="zh-TW" sz="2000" b="1" dirty="0">
                <a:solidFill>
                  <a:schemeClr val="accent6">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-7</a:t>
            </a:r>
            <a:endParaRPr lang="en" altLang="zh-TW" sz="2000" b="1" dirty="0">
              <a:solidFill>
                <a:schemeClr val="accent6">
                  <a:lumMod val="75000"/>
                </a:schemeClr>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Tree>
    <p:extLst>
      <p:ext uri="{BB962C8B-B14F-4D97-AF65-F5344CB8AC3E}">
        <p14:creationId xmlns:p14="http://schemas.microsoft.com/office/powerpoint/2010/main" xmlns="" val="3025780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圖片 8">
            <a:extLst>
              <a:ext uri="{FF2B5EF4-FFF2-40B4-BE49-F238E27FC236}">
                <a16:creationId xmlns="" xmlns:a16="http://schemas.microsoft.com/office/drawing/2014/main" id="{BCC0E178-DDC3-499F-85B0-CEB471B024CD}"/>
              </a:ext>
            </a:extLst>
          </p:cNvPr>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xmlns="">
                  <a14:imgLayer r:embed="rId3">
                    <a14:imgEffect>
                      <a14:sharpenSoften amount="-42000"/>
                    </a14:imgEffect>
                    <a14:imgEffect>
                      <a14:brightnessContrast contrast="-19000"/>
                    </a14:imgEffect>
                  </a14:imgLayer>
                </a14:imgProps>
              </a:ext>
              <a:ext uri="{28A0092B-C50C-407E-A947-70E740481C1C}">
                <a14:useLocalDpi xmlns:a14="http://schemas.microsoft.com/office/drawing/2010/main" xmlns="" val="0"/>
              </a:ext>
            </a:extLst>
          </a:blip>
          <a:stretch>
            <a:fillRect/>
          </a:stretch>
        </p:blipFill>
        <p:spPr>
          <a:xfrm>
            <a:off x="7872" y="0"/>
            <a:ext cx="6850128" cy="5143500"/>
          </a:xfrm>
          <a:prstGeom prst="rect">
            <a:avLst/>
          </a:prstGeom>
        </p:spPr>
      </p:pic>
      <p:graphicFrame>
        <p:nvGraphicFramePr>
          <p:cNvPr id="4" name="表格 3">
            <a:extLst>
              <a:ext uri="{FF2B5EF4-FFF2-40B4-BE49-F238E27FC236}">
                <a16:creationId xmlns="" xmlns:a16="http://schemas.microsoft.com/office/drawing/2014/main" id="{C1959C71-2362-49C1-8905-89CE871E875F}"/>
              </a:ext>
            </a:extLst>
          </p:cNvPr>
          <p:cNvGraphicFramePr>
            <a:graphicFrameLocks noGrp="1"/>
          </p:cNvGraphicFramePr>
          <p:nvPr>
            <p:extLst>
              <p:ext uri="{D42A27DB-BD31-4B8C-83A1-F6EECF244321}">
                <p14:modId xmlns:p14="http://schemas.microsoft.com/office/powerpoint/2010/main" xmlns="" val="2994483501"/>
              </p:ext>
            </p:extLst>
          </p:nvPr>
        </p:nvGraphicFramePr>
        <p:xfrm>
          <a:off x="337196" y="541101"/>
          <a:ext cx="6183608" cy="4310106"/>
        </p:xfrm>
        <a:graphic>
          <a:graphicData uri="http://schemas.openxmlformats.org/drawingml/2006/table">
            <a:tbl>
              <a:tblPr/>
              <a:tblGrid>
                <a:gridCol w="483935">
                  <a:extLst>
                    <a:ext uri="{9D8B030D-6E8A-4147-A177-3AD203B41FA5}">
                      <a16:colId xmlns="" xmlns:a16="http://schemas.microsoft.com/office/drawing/2014/main" val="20000"/>
                    </a:ext>
                  </a:extLst>
                </a:gridCol>
                <a:gridCol w="776433">
                  <a:extLst>
                    <a:ext uri="{9D8B030D-6E8A-4147-A177-3AD203B41FA5}">
                      <a16:colId xmlns="" xmlns:a16="http://schemas.microsoft.com/office/drawing/2014/main" val="20001"/>
                    </a:ext>
                  </a:extLst>
                </a:gridCol>
                <a:gridCol w="490671">
                  <a:extLst>
                    <a:ext uri="{9D8B030D-6E8A-4147-A177-3AD203B41FA5}">
                      <a16:colId xmlns="" xmlns:a16="http://schemas.microsoft.com/office/drawing/2014/main" val="20002"/>
                    </a:ext>
                  </a:extLst>
                </a:gridCol>
                <a:gridCol w="787092">
                  <a:extLst>
                    <a:ext uri="{9D8B030D-6E8A-4147-A177-3AD203B41FA5}">
                      <a16:colId xmlns="" xmlns:a16="http://schemas.microsoft.com/office/drawing/2014/main" val="20003"/>
                    </a:ext>
                  </a:extLst>
                </a:gridCol>
                <a:gridCol w="3645477">
                  <a:extLst>
                    <a:ext uri="{9D8B030D-6E8A-4147-A177-3AD203B41FA5}">
                      <a16:colId xmlns="" xmlns:a16="http://schemas.microsoft.com/office/drawing/2014/main" val="20004"/>
                    </a:ext>
                  </a:extLst>
                </a:gridCol>
              </a:tblGrid>
              <a:tr h="260923">
                <a:tc gridSpan="5">
                  <a:txBody>
                    <a:bodyPr/>
                    <a:lstStyle/>
                    <a:p>
                      <a:pPr algn="ctr">
                        <a:lnSpc>
                          <a:spcPts val="1800"/>
                        </a:lnSpc>
                        <a:spcAft>
                          <a:spcPts val="0"/>
                        </a:spcAft>
                      </a:pPr>
                      <a:r>
                        <a:rPr lang="zh-TW" sz="1100" b="1" kern="100" dirty="0">
                          <a:solidFill>
                            <a:srgbClr val="000000"/>
                          </a:solidFill>
                          <a:effectLst/>
                          <a:latin typeface="微軟正黑體" pitchFamily="34" charset="-120"/>
                          <a:ea typeface="微軟正黑體" pitchFamily="34" charset="-120"/>
                          <a:cs typeface="Times New Roman"/>
                        </a:rPr>
                        <a:t>「國民中學生涯發展教育」補助經費支用基準 </a:t>
                      </a:r>
                      <a:endParaRPr lang="zh-TW" sz="1100" kern="100" dirty="0">
                        <a:solidFill>
                          <a:srgbClr val="000000"/>
                        </a:solidFill>
                        <a:effectLst/>
                        <a:latin typeface="微軟正黑體" pitchFamily="34" charset="-120"/>
                        <a:ea typeface="微軟正黑體" pitchFamily="34" charset="-120"/>
                        <a:cs typeface="Times New Roman"/>
                      </a:endParaRPr>
                    </a:p>
                  </a:txBody>
                  <a:tcPr marL="12982" marR="1298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BF7FF"/>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 xmlns:a16="http://schemas.microsoft.com/office/drawing/2014/main" val="10000"/>
                  </a:ext>
                </a:extLst>
              </a:tr>
              <a:tr h="247498">
                <a:tc gridSpan="2">
                  <a:txBody>
                    <a:bodyPr/>
                    <a:lstStyle/>
                    <a:p>
                      <a:pPr algn="ctr">
                        <a:lnSpc>
                          <a:spcPts val="1800"/>
                        </a:lnSpc>
                        <a:spcAft>
                          <a:spcPts val="0"/>
                        </a:spcAft>
                      </a:pPr>
                      <a:r>
                        <a:rPr lang="zh-TW" sz="1100" b="1" kern="100" dirty="0">
                          <a:solidFill>
                            <a:srgbClr val="000000"/>
                          </a:solidFill>
                          <a:effectLst/>
                          <a:latin typeface="微軟正黑體" pitchFamily="34" charset="-120"/>
                          <a:ea typeface="微軟正黑體" pitchFamily="34" charset="-120"/>
                          <a:cs typeface="Times New Roman"/>
                        </a:rPr>
                        <a:t>項目</a:t>
                      </a:r>
                      <a:endParaRPr lang="zh-TW" sz="1100" kern="100" dirty="0">
                        <a:solidFill>
                          <a:srgbClr val="000000"/>
                        </a:solidFill>
                        <a:effectLst/>
                        <a:latin typeface="微軟正黑體" pitchFamily="34" charset="-120"/>
                        <a:ea typeface="微軟正黑體" pitchFamily="34" charset="-120"/>
                        <a:cs typeface="Times New Roman"/>
                      </a:endParaRPr>
                    </a:p>
                  </a:txBody>
                  <a:tcPr marL="12982" marR="12982"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BF7FF"/>
                    </a:solidFill>
                  </a:tcPr>
                </a:tc>
                <a:tc hMerge="1">
                  <a:txBody>
                    <a:bodyPr/>
                    <a:lstStyle/>
                    <a:p>
                      <a:endParaRPr lang="zh-TW" altLang="en-US"/>
                    </a:p>
                  </a:txBody>
                  <a:tcPr/>
                </a:tc>
                <a:tc>
                  <a:txBody>
                    <a:bodyPr/>
                    <a:lstStyle/>
                    <a:p>
                      <a:pPr algn="ctr">
                        <a:lnSpc>
                          <a:spcPts val="1800"/>
                        </a:lnSpc>
                        <a:spcAft>
                          <a:spcPts val="0"/>
                        </a:spcAft>
                      </a:pPr>
                      <a:r>
                        <a:rPr lang="zh-TW" sz="1100" b="1" kern="100" dirty="0">
                          <a:solidFill>
                            <a:srgbClr val="000000"/>
                          </a:solidFill>
                          <a:effectLst/>
                          <a:latin typeface="微軟正黑體" pitchFamily="34" charset="-120"/>
                          <a:ea typeface="微軟正黑體" pitchFamily="34" charset="-120"/>
                          <a:cs typeface="Times New Roman"/>
                        </a:rPr>
                        <a:t>單位</a:t>
                      </a:r>
                      <a:endParaRPr lang="zh-TW" sz="1100" kern="100" dirty="0">
                        <a:solidFill>
                          <a:srgbClr val="000000"/>
                        </a:solidFill>
                        <a:effectLst/>
                        <a:latin typeface="微軟正黑體" pitchFamily="34" charset="-120"/>
                        <a:ea typeface="微軟正黑體" pitchFamily="34" charset="-120"/>
                        <a:cs typeface="Times New Roman"/>
                      </a:endParaRPr>
                    </a:p>
                  </a:txBody>
                  <a:tcPr marL="12982" marR="12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BF7FF"/>
                    </a:solidFill>
                  </a:tcPr>
                </a:tc>
                <a:tc>
                  <a:txBody>
                    <a:bodyPr/>
                    <a:lstStyle/>
                    <a:p>
                      <a:pPr algn="ctr">
                        <a:lnSpc>
                          <a:spcPts val="1800"/>
                        </a:lnSpc>
                        <a:spcAft>
                          <a:spcPts val="0"/>
                        </a:spcAft>
                      </a:pPr>
                      <a:r>
                        <a:rPr lang="zh-TW" sz="1100" b="1" kern="100">
                          <a:solidFill>
                            <a:srgbClr val="000000"/>
                          </a:solidFill>
                          <a:effectLst/>
                          <a:latin typeface="微軟正黑體" pitchFamily="34" charset="-120"/>
                          <a:ea typeface="微軟正黑體" pitchFamily="34" charset="-120"/>
                          <a:cs typeface="Times New Roman"/>
                        </a:rPr>
                        <a:t>單價（元）</a:t>
                      </a:r>
                      <a:endParaRPr lang="zh-TW" sz="1100" kern="100">
                        <a:solidFill>
                          <a:srgbClr val="000000"/>
                        </a:solidFill>
                        <a:effectLst/>
                        <a:latin typeface="微軟正黑體" pitchFamily="34" charset="-120"/>
                        <a:ea typeface="微軟正黑體" pitchFamily="34" charset="-120"/>
                        <a:cs typeface="Times New Roman"/>
                      </a:endParaRPr>
                    </a:p>
                  </a:txBody>
                  <a:tcPr marL="12982" marR="12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BF7FF"/>
                    </a:solidFill>
                  </a:tcPr>
                </a:tc>
                <a:tc>
                  <a:txBody>
                    <a:bodyPr/>
                    <a:lstStyle/>
                    <a:p>
                      <a:pPr algn="ctr">
                        <a:lnSpc>
                          <a:spcPts val="1800"/>
                        </a:lnSpc>
                        <a:spcAft>
                          <a:spcPts val="0"/>
                        </a:spcAft>
                      </a:pPr>
                      <a:r>
                        <a:rPr lang="zh-TW" sz="1100" b="1" kern="100">
                          <a:solidFill>
                            <a:srgbClr val="000000"/>
                          </a:solidFill>
                          <a:effectLst/>
                          <a:latin typeface="微軟正黑體" pitchFamily="34" charset="-120"/>
                          <a:ea typeface="微軟正黑體" pitchFamily="34" charset="-120"/>
                          <a:cs typeface="Times New Roman"/>
                        </a:rPr>
                        <a:t>說明</a:t>
                      </a:r>
                      <a:endParaRPr lang="zh-TW" sz="1100" kern="100">
                        <a:solidFill>
                          <a:srgbClr val="000000"/>
                        </a:solidFill>
                        <a:effectLst/>
                        <a:latin typeface="微軟正黑體" pitchFamily="34" charset="-120"/>
                        <a:ea typeface="微軟正黑體" pitchFamily="34" charset="-120"/>
                        <a:cs typeface="Times New Roman"/>
                      </a:endParaRPr>
                    </a:p>
                  </a:txBody>
                  <a:tcPr marL="12982" marR="12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BF7FF"/>
                    </a:solidFill>
                  </a:tcPr>
                </a:tc>
                <a:extLst>
                  <a:ext uri="{0D108BD9-81ED-4DB2-BD59-A6C34878D82A}">
                    <a16:rowId xmlns="" xmlns:a16="http://schemas.microsoft.com/office/drawing/2014/main" val="10001"/>
                  </a:ext>
                </a:extLst>
              </a:tr>
              <a:tr h="622221">
                <a:tc rowSpan="6">
                  <a:txBody>
                    <a:bodyPr/>
                    <a:lstStyle/>
                    <a:p>
                      <a:pPr marL="0" indent="0" algn="just" defTabSz="914400" rtl="0" eaLnBrk="1" latinLnBrk="0" hangingPunct="1">
                        <a:lnSpc>
                          <a:spcPct val="100000"/>
                        </a:lnSpc>
                        <a:spcAft>
                          <a:spcPts val="0"/>
                        </a:spcAft>
                      </a:pPr>
                      <a:r>
                        <a:rPr lang="zh-TW" altLang="en-US" sz="1100" b="1" kern="100" dirty="0">
                          <a:solidFill>
                            <a:schemeClr val="tx1"/>
                          </a:solidFill>
                          <a:effectLst/>
                          <a:latin typeface="微軟正黑體" pitchFamily="34" charset="-120"/>
                          <a:ea typeface="微軟正黑體" pitchFamily="34" charset="-120"/>
                          <a:cs typeface="Times New Roman"/>
                        </a:rPr>
                        <a:t>業</a:t>
                      </a:r>
                      <a:r>
                        <a:rPr lang="zh-TW" sz="1100" b="1" kern="100" dirty="0">
                          <a:solidFill>
                            <a:schemeClr val="tx1"/>
                          </a:solidFill>
                          <a:effectLst/>
                          <a:latin typeface="微軟正黑體" pitchFamily="34" charset="-120"/>
                          <a:ea typeface="微軟正黑體" pitchFamily="34" charset="-120"/>
                          <a:cs typeface="Times New Roman"/>
                        </a:rPr>
                        <a:t>務費</a:t>
                      </a:r>
                    </a:p>
                    <a:p>
                      <a:pPr marL="0" indent="0" algn="just">
                        <a:lnSpc>
                          <a:spcPct val="100000"/>
                        </a:lnSpc>
                        <a:spcAft>
                          <a:spcPts val="0"/>
                        </a:spcAft>
                      </a:pPr>
                      <a:r>
                        <a:rPr lang="en-US" sz="1100" kern="100" dirty="0">
                          <a:solidFill>
                            <a:srgbClr val="000000"/>
                          </a:solidFill>
                          <a:effectLst/>
                          <a:latin typeface="微軟正黑體" pitchFamily="34" charset="-120"/>
                          <a:ea typeface="微軟正黑體" pitchFamily="34" charset="-120"/>
                          <a:cs typeface="細明體"/>
                        </a:rPr>
                        <a:t> </a:t>
                      </a:r>
                      <a:endParaRPr lang="zh-TW" sz="1100" kern="100" dirty="0">
                        <a:solidFill>
                          <a:srgbClr val="000000"/>
                        </a:solidFill>
                        <a:effectLst/>
                        <a:latin typeface="微軟正黑體" pitchFamily="34" charset="-120"/>
                        <a:ea typeface="微軟正黑體" pitchFamily="34" charset="-120"/>
                        <a:cs typeface="Times New Roman"/>
                      </a:endParaRPr>
                    </a:p>
                    <a:p>
                      <a:pPr marL="0" indent="0" algn="just">
                        <a:lnSpc>
                          <a:spcPct val="100000"/>
                        </a:lnSpc>
                        <a:spcAft>
                          <a:spcPts val="0"/>
                        </a:spcAft>
                      </a:pPr>
                      <a:r>
                        <a:rPr lang="en-US" sz="1100" kern="100" dirty="0">
                          <a:solidFill>
                            <a:srgbClr val="000000"/>
                          </a:solidFill>
                          <a:effectLst/>
                          <a:latin typeface="微軟正黑體" pitchFamily="34" charset="-120"/>
                          <a:ea typeface="微軟正黑體" pitchFamily="34" charset="-120"/>
                          <a:cs typeface="細明體"/>
                        </a:rPr>
                        <a:t> </a:t>
                      </a:r>
                      <a:endParaRPr lang="zh-TW" sz="1100" kern="100" dirty="0">
                        <a:solidFill>
                          <a:srgbClr val="000000"/>
                        </a:solidFill>
                        <a:effectLst/>
                        <a:latin typeface="微軟正黑體" pitchFamily="34" charset="-120"/>
                        <a:ea typeface="微軟正黑體" pitchFamily="34" charset="-120"/>
                        <a:cs typeface="Times New Roman"/>
                      </a:endParaRPr>
                    </a:p>
                    <a:p>
                      <a:pPr marL="0" indent="0" algn="just">
                        <a:lnSpc>
                          <a:spcPct val="100000"/>
                        </a:lnSpc>
                        <a:spcAft>
                          <a:spcPts val="0"/>
                        </a:spcAft>
                      </a:pPr>
                      <a:r>
                        <a:rPr lang="en-US" sz="1100" kern="100" dirty="0">
                          <a:solidFill>
                            <a:srgbClr val="000000"/>
                          </a:solidFill>
                          <a:effectLst/>
                          <a:latin typeface="微軟正黑體" pitchFamily="34" charset="-120"/>
                          <a:ea typeface="微軟正黑體" pitchFamily="34" charset="-120"/>
                          <a:cs typeface="Times New Roman"/>
                        </a:rPr>
                        <a:t> </a:t>
                      </a:r>
                      <a:endParaRPr lang="zh-TW" sz="1100" kern="100" dirty="0">
                        <a:solidFill>
                          <a:srgbClr val="000000"/>
                        </a:solidFill>
                        <a:effectLst/>
                        <a:latin typeface="微軟正黑體" pitchFamily="34" charset="-120"/>
                        <a:ea typeface="微軟正黑體" pitchFamily="34" charset="-120"/>
                        <a:cs typeface="Times New Roman"/>
                      </a:endParaRPr>
                    </a:p>
                    <a:p>
                      <a:pPr marL="0" indent="0" algn="just">
                        <a:lnSpc>
                          <a:spcPct val="100000"/>
                        </a:lnSpc>
                        <a:spcAft>
                          <a:spcPts val="0"/>
                        </a:spcAft>
                      </a:pPr>
                      <a:r>
                        <a:rPr lang="en-US" sz="1100" kern="100" dirty="0">
                          <a:solidFill>
                            <a:srgbClr val="000000"/>
                          </a:solidFill>
                          <a:effectLst/>
                          <a:latin typeface="微軟正黑體" pitchFamily="34" charset="-120"/>
                          <a:ea typeface="微軟正黑體" pitchFamily="34" charset="-120"/>
                          <a:cs typeface="Times New Roman"/>
                        </a:rPr>
                        <a:t> </a:t>
                      </a:r>
                      <a:endParaRPr lang="zh-TW" sz="1100" kern="100" dirty="0">
                        <a:solidFill>
                          <a:srgbClr val="000000"/>
                        </a:solidFill>
                        <a:effectLst/>
                        <a:latin typeface="微軟正黑體" pitchFamily="34" charset="-120"/>
                        <a:ea typeface="微軟正黑體" pitchFamily="34" charset="-120"/>
                        <a:cs typeface="Times New Roman"/>
                      </a:endParaRPr>
                    </a:p>
                    <a:p>
                      <a:pPr marL="0" indent="0" algn="just">
                        <a:lnSpc>
                          <a:spcPct val="100000"/>
                        </a:lnSpc>
                        <a:spcAft>
                          <a:spcPts val="0"/>
                        </a:spcAft>
                      </a:pPr>
                      <a:r>
                        <a:rPr lang="en-US" sz="1100" kern="100" dirty="0">
                          <a:solidFill>
                            <a:srgbClr val="000000"/>
                          </a:solidFill>
                          <a:effectLst/>
                          <a:latin typeface="微軟正黑體" pitchFamily="34" charset="-120"/>
                          <a:ea typeface="微軟正黑體" pitchFamily="34" charset="-120"/>
                          <a:cs typeface="細明體"/>
                        </a:rPr>
                        <a:t> </a:t>
                      </a:r>
                      <a:endParaRPr lang="zh-TW" sz="1100" kern="100" dirty="0">
                        <a:solidFill>
                          <a:srgbClr val="000000"/>
                        </a:solidFill>
                        <a:effectLst/>
                        <a:latin typeface="微軟正黑體" pitchFamily="34" charset="-120"/>
                        <a:ea typeface="微軟正黑體" pitchFamily="34" charset="-120"/>
                        <a:cs typeface="Times New Roman"/>
                      </a:endParaRPr>
                    </a:p>
                    <a:p>
                      <a:pPr marL="0" indent="0" algn="just">
                        <a:lnSpc>
                          <a:spcPct val="100000"/>
                        </a:lnSpc>
                        <a:spcAft>
                          <a:spcPts val="0"/>
                        </a:spcAft>
                      </a:pPr>
                      <a:r>
                        <a:rPr lang="en-US" sz="1100" kern="100" dirty="0">
                          <a:solidFill>
                            <a:srgbClr val="000000"/>
                          </a:solidFill>
                          <a:effectLst/>
                          <a:latin typeface="微軟正黑體" pitchFamily="34" charset="-120"/>
                          <a:ea typeface="微軟正黑體" pitchFamily="34" charset="-120"/>
                          <a:cs typeface="細明體"/>
                        </a:rPr>
                        <a:t> </a:t>
                      </a:r>
                      <a:endParaRPr lang="zh-TW" sz="1100" kern="100" dirty="0">
                        <a:solidFill>
                          <a:srgbClr val="000000"/>
                        </a:solidFill>
                        <a:effectLst/>
                        <a:latin typeface="微軟正黑體" pitchFamily="34" charset="-120"/>
                        <a:ea typeface="微軟正黑體" pitchFamily="34" charset="-120"/>
                        <a:cs typeface="Times New Roman"/>
                      </a:endParaRPr>
                    </a:p>
                    <a:p>
                      <a:pPr marL="0" indent="0" algn="just">
                        <a:lnSpc>
                          <a:spcPct val="100000"/>
                        </a:lnSpc>
                        <a:spcAft>
                          <a:spcPts val="0"/>
                        </a:spcAft>
                      </a:pPr>
                      <a:r>
                        <a:rPr lang="en-US" sz="1100" kern="100" dirty="0">
                          <a:solidFill>
                            <a:srgbClr val="000000"/>
                          </a:solidFill>
                          <a:effectLst/>
                          <a:latin typeface="微軟正黑體" pitchFamily="34" charset="-120"/>
                          <a:ea typeface="微軟正黑體" pitchFamily="34" charset="-120"/>
                          <a:cs typeface="細明體"/>
                        </a:rPr>
                        <a:t> </a:t>
                      </a:r>
                      <a:endParaRPr lang="zh-TW" sz="1100" kern="100" dirty="0">
                        <a:solidFill>
                          <a:srgbClr val="000000"/>
                        </a:solidFill>
                        <a:effectLst/>
                        <a:latin typeface="微軟正黑體" pitchFamily="34" charset="-120"/>
                        <a:ea typeface="微軟正黑體" pitchFamily="34" charset="-120"/>
                        <a:cs typeface="Times New Roman"/>
                      </a:endParaRPr>
                    </a:p>
                    <a:p>
                      <a:pPr marL="0" indent="0" algn="just">
                        <a:lnSpc>
                          <a:spcPct val="100000"/>
                        </a:lnSpc>
                        <a:spcAft>
                          <a:spcPts val="0"/>
                        </a:spcAft>
                      </a:pPr>
                      <a:r>
                        <a:rPr lang="en-US" sz="1100" kern="100" dirty="0">
                          <a:solidFill>
                            <a:srgbClr val="000000"/>
                          </a:solidFill>
                          <a:effectLst/>
                          <a:latin typeface="微軟正黑體" pitchFamily="34" charset="-120"/>
                          <a:ea typeface="微軟正黑體" pitchFamily="34" charset="-120"/>
                          <a:cs typeface="細明體"/>
                        </a:rPr>
                        <a:t> </a:t>
                      </a:r>
                      <a:endParaRPr lang="zh-TW" sz="1100" kern="100" dirty="0">
                        <a:solidFill>
                          <a:srgbClr val="000000"/>
                        </a:solidFill>
                        <a:effectLst/>
                        <a:latin typeface="微軟正黑體" pitchFamily="34" charset="-120"/>
                        <a:ea typeface="微軟正黑體" pitchFamily="34" charset="-120"/>
                        <a:cs typeface="Times New Roman"/>
                      </a:endParaRPr>
                    </a:p>
                  </a:txBody>
                  <a:tcPr marL="12982" marR="1298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0" indent="0" algn="just">
                        <a:lnSpc>
                          <a:spcPct val="100000"/>
                        </a:lnSpc>
                        <a:spcAft>
                          <a:spcPts val="0"/>
                        </a:spcAft>
                      </a:pPr>
                      <a:r>
                        <a:rPr lang="zh-TW" sz="1100" kern="100" dirty="0">
                          <a:solidFill>
                            <a:srgbClr val="000000"/>
                          </a:solidFill>
                          <a:effectLst/>
                          <a:latin typeface="微軟正黑體" pitchFamily="34" charset="-120"/>
                          <a:ea typeface="微軟正黑體" pitchFamily="34" charset="-120"/>
                          <a:cs typeface="Times New Roman"/>
                        </a:rPr>
                        <a:t>鐘點費</a:t>
                      </a:r>
                    </a:p>
                  </a:txBody>
                  <a:tcPr marL="12982" marR="12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0" indent="0" algn="just">
                        <a:lnSpc>
                          <a:spcPct val="100000"/>
                        </a:lnSpc>
                        <a:spcAft>
                          <a:spcPts val="0"/>
                        </a:spcAft>
                      </a:pPr>
                      <a:r>
                        <a:rPr lang="zh-TW" sz="1100" kern="100" dirty="0">
                          <a:solidFill>
                            <a:srgbClr val="000000"/>
                          </a:solidFill>
                          <a:effectLst/>
                          <a:latin typeface="微軟正黑體" pitchFamily="34" charset="-120"/>
                          <a:ea typeface="微軟正黑體" pitchFamily="34" charset="-120"/>
                          <a:cs typeface="Times New Roman"/>
                        </a:rPr>
                        <a:t>節</a:t>
                      </a:r>
                    </a:p>
                  </a:txBody>
                  <a:tcPr marL="12982" marR="12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0" indent="0" algn="r">
                        <a:lnSpc>
                          <a:spcPct val="100000"/>
                        </a:lnSpc>
                        <a:spcAft>
                          <a:spcPts val="0"/>
                        </a:spcAft>
                      </a:pPr>
                      <a:r>
                        <a:rPr lang="en-US" sz="1100" kern="100" dirty="0" smtClean="0">
                          <a:solidFill>
                            <a:schemeClr val="tx1"/>
                          </a:solidFill>
                          <a:effectLst/>
                          <a:latin typeface="微軟正黑體" pitchFamily="34" charset="-120"/>
                          <a:ea typeface="微軟正黑體" pitchFamily="34" charset="-120"/>
                          <a:cs typeface="Times New Roman"/>
                        </a:rPr>
                        <a:t>2000</a:t>
                      </a:r>
                      <a:endParaRPr lang="zh-TW" sz="1100" kern="100" dirty="0">
                        <a:solidFill>
                          <a:schemeClr val="tx1"/>
                        </a:solidFill>
                        <a:effectLst/>
                        <a:latin typeface="微軟正黑體" pitchFamily="34" charset="-120"/>
                        <a:ea typeface="微軟正黑體" pitchFamily="34" charset="-120"/>
                        <a:cs typeface="Times New Roman"/>
                      </a:endParaRPr>
                    </a:p>
                  </a:txBody>
                  <a:tcPr marL="12982" marR="12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180975" lvl="2" indent="-180975" algn="just" rtl="0" eaLnBrk="1" latinLnBrk="0" hangingPunct="1">
                        <a:lnSpc>
                          <a:spcPct val="100000"/>
                        </a:lnSpc>
                        <a:spcAft>
                          <a:spcPts val="0"/>
                        </a:spcAft>
                      </a:pPr>
                      <a:r>
                        <a:rPr kumimoji="0" lang="en-US" altLang="zh-TW" sz="1100" kern="100" dirty="0">
                          <a:solidFill>
                            <a:schemeClr val="tx1"/>
                          </a:solidFill>
                          <a:effectLst/>
                          <a:latin typeface="微軟正黑體" pitchFamily="34" charset="-120"/>
                          <a:ea typeface="微軟正黑體" pitchFamily="34" charset="-120"/>
                          <a:cs typeface="Times New Roman"/>
                        </a:rPr>
                        <a:t>1.</a:t>
                      </a:r>
                      <a:r>
                        <a:rPr kumimoji="0" lang="zh-TW" altLang="zh-TW" sz="1100" kern="100" dirty="0">
                          <a:solidFill>
                            <a:schemeClr val="tx1"/>
                          </a:solidFill>
                          <a:effectLst/>
                          <a:latin typeface="微軟正黑體" pitchFamily="34" charset="-120"/>
                          <a:ea typeface="微軟正黑體" pitchFamily="34" charset="-120"/>
                          <a:cs typeface="Times New Roman"/>
                        </a:rPr>
                        <a:t>外聘講師（針對全校性或全年級或</a:t>
                      </a:r>
                      <a:r>
                        <a:rPr lang="zh-TW" altLang="zh-TW" sz="1100" b="1" u="sng" kern="1200" dirty="0">
                          <a:solidFill>
                            <a:schemeClr val="tx1"/>
                          </a:solidFill>
                          <a:latin typeface="微軟正黑體" pitchFamily="34" charset="-120"/>
                          <a:ea typeface="微軟正黑體" pitchFamily="34" charset="-120"/>
                          <a:cs typeface="+mn-cs"/>
                        </a:rPr>
                        <a:t>跨班級</a:t>
                      </a:r>
                      <a:r>
                        <a:rPr kumimoji="0" lang="zh-TW" altLang="zh-TW" sz="1100" kern="100" dirty="0">
                          <a:solidFill>
                            <a:schemeClr val="tx1"/>
                          </a:solidFill>
                          <a:effectLst/>
                          <a:latin typeface="微軟正黑體" pitchFamily="34" charset="-120"/>
                          <a:ea typeface="微軟正黑體" pitchFamily="34" charset="-120"/>
                          <a:cs typeface="Times New Roman"/>
                        </a:rPr>
                        <a:t>學生活動講座）。</a:t>
                      </a:r>
                      <a:endParaRPr kumimoji="0" lang="en-US" altLang="zh-TW" sz="1100" kern="100" dirty="0">
                        <a:solidFill>
                          <a:schemeClr val="tx1"/>
                        </a:solidFill>
                        <a:effectLst/>
                        <a:latin typeface="微軟正黑體" pitchFamily="34" charset="-120"/>
                        <a:ea typeface="微軟正黑體" pitchFamily="34" charset="-120"/>
                        <a:cs typeface="Times New Roman"/>
                      </a:endParaRPr>
                    </a:p>
                    <a:p>
                      <a:pPr marL="180975" lvl="2" indent="-180975" algn="just" rtl="0" eaLnBrk="1" latinLnBrk="0" hangingPunct="1">
                        <a:lnSpc>
                          <a:spcPct val="100000"/>
                        </a:lnSpc>
                        <a:spcAft>
                          <a:spcPts val="0"/>
                        </a:spcAft>
                      </a:pPr>
                      <a:r>
                        <a:rPr kumimoji="0" lang="en-US" altLang="zh-TW" sz="1100" kern="100" dirty="0">
                          <a:solidFill>
                            <a:schemeClr val="tx1"/>
                          </a:solidFill>
                          <a:effectLst/>
                          <a:latin typeface="微軟正黑體" pitchFamily="34" charset="-120"/>
                          <a:ea typeface="微軟正黑體" pitchFamily="34" charset="-120"/>
                          <a:cs typeface="Times New Roman"/>
                        </a:rPr>
                        <a:t>2.</a:t>
                      </a:r>
                      <a:r>
                        <a:rPr lang="zh-TW" altLang="zh-TW" sz="1100" b="1" u="sng" kern="1200" dirty="0">
                          <a:solidFill>
                            <a:schemeClr val="tx1"/>
                          </a:solidFill>
                          <a:latin typeface="微軟正黑體" pitchFamily="34" charset="-120"/>
                          <a:ea typeface="微軟正黑體" pitchFamily="34" charset="-120"/>
                          <a:cs typeface="+mn-cs"/>
                        </a:rPr>
                        <a:t>授課時間每節為五十分鐘，其連續上課二節者為九十分鐘，未滿者減半支給</a:t>
                      </a:r>
                      <a:r>
                        <a:rPr kumimoji="0" lang="zh-TW" altLang="zh-TW" sz="1100" kern="100" dirty="0">
                          <a:solidFill>
                            <a:schemeClr val="tx1"/>
                          </a:solidFill>
                          <a:effectLst/>
                          <a:latin typeface="微軟正黑體" pitchFamily="34" charset="-120"/>
                          <a:ea typeface="微軟正黑體" pitchFamily="34" charset="-120"/>
                          <a:cs typeface="Times New Roman"/>
                        </a:rPr>
                        <a:t>。</a:t>
                      </a:r>
                      <a:endParaRPr kumimoji="0" lang="zh-TW" sz="1100" kern="100" dirty="0">
                        <a:solidFill>
                          <a:schemeClr val="tx1"/>
                        </a:solidFill>
                        <a:effectLst/>
                        <a:latin typeface="微軟正黑體" pitchFamily="34" charset="-120"/>
                        <a:ea typeface="微軟正黑體" pitchFamily="34" charset="-120"/>
                        <a:cs typeface="Times New Roman"/>
                      </a:endParaRPr>
                    </a:p>
                  </a:txBody>
                  <a:tcPr marL="12982" marR="1298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extLst>
                  <a:ext uri="{0D108BD9-81ED-4DB2-BD59-A6C34878D82A}">
                    <a16:rowId xmlns="" xmlns:a16="http://schemas.microsoft.com/office/drawing/2014/main" val="10002"/>
                  </a:ext>
                </a:extLst>
              </a:tr>
              <a:tr h="623685">
                <a:tc vMerge="1">
                  <a:txBody>
                    <a:bodyPr/>
                    <a:lstStyle/>
                    <a:p>
                      <a:pPr marL="0" indent="0" algn="just">
                        <a:lnSpc>
                          <a:spcPct val="100000"/>
                        </a:lnSpc>
                        <a:spcAft>
                          <a:spcPts val="0"/>
                        </a:spcAft>
                      </a:pPr>
                      <a:endParaRPr lang="zh-TW" sz="1400" kern="100" dirty="0">
                        <a:solidFill>
                          <a:srgbClr val="000000"/>
                        </a:solidFill>
                        <a:effectLst/>
                        <a:latin typeface="標楷體" pitchFamily="65" charset="-120"/>
                        <a:ea typeface="標楷體" pitchFamily="65" charset="-120"/>
                        <a:cs typeface="Times New Roman"/>
                      </a:endParaRPr>
                    </a:p>
                  </a:txBody>
                  <a:tcPr marL="12982" marR="1298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0" indent="0" algn="just">
                        <a:lnSpc>
                          <a:spcPct val="100000"/>
                        </a:lnSpc>
                        <a:spcAft>
                          <a:spcPts val="0"/>
                        </a:spcAft>
                      </a:pPr>
                      <a:r>
                        <a:rPr lang="zh-TW" sz="1100" kern="100" dirty="0">
                          <a:solidFill>
                            <a:srgbClr val="000000"/>
                          </a:solidFill>
                          <a:effectLst/>
                          <a:latin typeface="微軟正黑體" pitchFamily="34" charset="-120"/>
                          <a:ea typeface="微軟正黑體" pitchFamily="34" charset="-120"/>
                          <a:cs typeface="Times New Roman"/>
                        </a:rPr>
                        <a:t>鐘點費</a:t>
                      </a:r>
                    </a:p>
                  </a:txBody>
                  <a:tcPr marL="12982" marR="12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0" indent="0" algn="just">
                        <a:lnSpc>
                          <a:spcPct val="100000"/>
                        </a:lnSpc>
                        <a:spcAft>
                          <a:spcPts val="0"/>
                        </a:spcAft>
                      </a:pPr>
                      <a:r>
                        <a:rPr lang="zh-TW" sz="1100" kern="100" dirty="0">
                          <a:solidFill>
                            <a:srgbClr val="000000"/>
                          </a:solidFill>
                          <a:effectLst/>
                          <a:latin typeface="微軟正黑體" pitchFamily="34" charset="-120"/>
                          <a:ea typeface="微軟正黑體" pitchFamily="34" charset="-120"/>
                          <a:cs typeface="Times New Roman"/>
                        </a:rPr>
                        <a:t>節</a:t>
                      </a:r>
                    </a:p>
                  </a:txBody>
                  <a:tcPr marL="12982" marR="12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0" indent="0" algn="r">
                        <a:lnSpc>
                          <a:spcPct val="100000"/>
                        </a:lnSpc>
                        <a:spcAft>
                          <a:spcPts val="0"/>
                        </a:spcAft>
                      </a:pPr>
                      <a:r>
                        <a:rPr lang="en-US" sz="1100" kern="100" dirty="0" smtClean="0">
                          <a:solidFill>
                            <a:schemeClr val="tx1"/>
                          </a:solidFill>
                          <a:effectLst/>
                          <a:latin typeface="微軟正黑體" pitchFamily="34" charset="-120"/>
                          <a:ea typeface="微軟正黑體" pitchFamily="34" charset="-120"/>
                          <a:cs typeface="Times New Roman"/>
                        </a:rPr>
                        <a:t>1</a:t>
                      </a:r>
                      <a:r>
                        <a:rPr lang="en-US" altLang="zh-TW" sz="1100" kern="100" dirty="0" smtClean="0">
                          <a:solidFill>
                            <a:schemeClr val="tx1"/>
                          </a:solidFill>
                          <a:effectLst/>
                          <a:latin typeface="微軟正黑體" pitchFamily="34" charset="-120"/>
                          <a:ea typeface="微軟正黑體" pitchFamily="34" charset="-120"/>
                          <a:cs typeface="Times New Roman"/>
                        </a:rPr>
                        <a:t>0</a:t>
                      </a:r>
                      <a:r>
                        <a:rPr lang="en-US" sz="1100" kern="100" dirty="0" smtClean="0">
                          <a:solidFill>
                            <a:schemeClr val="tx1"/>
                          </a:solidFill>
                          <a:effectLst/>
                          <a:latin typeface="微軟正黑體" pitchFamily="34" charset="-120"/>
                          <a:ea typeface="微軟正黑體" pitchFamily="34" charset="-120"/>
                          <a:cs typeface="Times New Roman"/>
                        </a:rPr>
                        <a:t>00</a:t>
                      </a:r>
                      <a:endParaRPr lang="zh-TW" sz="1100" kern="100" dirty="0">
                        <a:solidFill>
                          <a:schemeClr val="tx1"/>
                        </a:solidFill>
                        <a:effectLst/>
                        <a:latin typeface="微軟正黑體" pitchFamily="34" charset="-120"/>
                        <a:ea typeface="微軟正黑體" pitchFamily="34" charset="-120"/>
                        <a:cs typeface="Times New Roman"/>
                      </a:endParaRPr>
                    </a:p>
                  </a:txBody>
                  <a:tcPr marL="12982" marR="12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180975" lvl="0" indent="-180975" algn="just" rtl="0" eaLnBrk="1" latinLnBrk="0" hangingPunct="1">
                        <a:lnSpc>
                          <a:spcPct val="100000"/>
                        </a:lnSpc>
                        <a:spcAft>
                          <a:spcPts val="0"/>
                        </a:spcAft>
                      </a:pPr>
                      <a:r>
                        <a:rPr kumimoji="0" lang="en-US" altLang="zh-TW" sz="1100" kern="100" dirty="0">
                          <a:solidFill>
                            <a:schemeClr val="tx1"/>
                          </a:solidFill>
                          <a:effectLst/>
                          <a:latin typeface="微軟正黑體" pitchFamily="34" charset="-120"/>
                          <a:ea typeface="微軟正黑體" pitchFamily="34" charset="-120"/>
                          <a:cs typeface="Times New Roman"/>
                        </a:rPr>
                        <a:t>1.</a:t>
                      </a:r>
                      <a:r>
                        <a:rPr kumimoji="0" lang="zh-TW" altLang="zh-TW" sz="1100" kern="100" dirty="0">
                          <a:solidFill>
                            <a:schemeClr val="tx1"/>
                          </a:solidFill>
                          <a:effectLst/>
                          <a:latin typeface="微軟正黑體" pitchFamily="34" charset="-120"/>
                          <a:ea typeface="微軟正黑體" pitchFamily="34" charset="-120"/>
                          <a:cs typeface="Times New Roman"/>
                        </a:rPr>
                        <a:t>內聘講師（針對全校性或全年級或</a:t>
                      </a:r>
                      <a:r>
                        <a:rPr lang="zh-TW" altLang="zh-TW" sz="1100" b="1" u="sng" kern="1200" dirty="0">
                          <a:solidFill>
                            <a:schemeClr val="tx1"/>
                          </a:solidFill>
                          <a:latin typeface="微軟正黑體" pitchFamily="34" charset="-120"/>
                          <a:ea typeface="微軟正黑體" pitchFamily="34" charset="-120"/>
                          <a:cs typeface="+mn-cs"/>
                        </a:rPr>
                        <a:t>跨班級</a:t>
                      </a:r>
                      <a:r>
                        <a:rPr kumimoji="0" lang="zh-TW" altLang="zh-TW" sz="1100" kern="100" dirty="0">
                          <a:solidFill>
                            <a:schemeClr val="tx1"/>
                          </a:solidFill>
                          <a:effectLst/>
                          <a:latin typeface="微軟正黑體" pitchFamily="34" charset="-120"/>
                          <a:ea typeface="微軟正黑體" pitchFamily="34" charset="-120"/>
                          <a:cs typeface="Times New Roman"/>
                        </a:rPr>
                        <a:t>學生活動講座）。</a:t>
                      </a:r>
                      <a:endParaRPr kumimoji="0" lang="en-US" altLang="zh-TW" sz="1100" kern="100" dirty="0">
                        <a:solidFill>
                          <a:schemeClr val="tx1"/>
                        </a:solidFill>
                        <a:effectLst/>
                        <a:latin typeface="微軟正黑體" pitchFamily="34" charset="-120"/>
                        <a:ea typeface="微軟正黑體" pitchFamily="34" charset="-120"/>
                        <a:cs typeface="Times New Roman"/>
                      </a:endParaRPr>
                    </a:p>
                    <a:p>
                      <a:pPr marL="180975" lvl="0" indent="-180975" algn="just" rtl="0" eaLnBrk="1" latinLnBrk="0" hangingPunct="1">
                        <a:lnSpc>
                          <a:spcPct val="100000"/>
                        </a:lnSpc>
                        <a:spcAft>
                          <a:spcPts val="0"/>
                        </a:spcAft>
                      </a:pPr>
                      <a:r>
                        <a:rPr kumimoji="0" lang="en-US" altLang="zh-TW" sz="1100" kern="100" dirty="0">
                          <a:solidFill>
                            <a:schemeClr val="tx1"/>
                          </a:solidFill>
                          <a:effectLst/>
                          <a:latin typeface="微軟正黑體" pitchFamily="34" charset="-120"/>
                          <a:ea typeface="微軟正黑體" pitchFamily="34" charset="-120"/>
                          <a:cs typeface="Times New Roman"/>
                        </a:rPr>
                        <a:t>2.</a:t>
                      </a:r>
                      <a:r>
                        <a:rPr lang="zh-TW" altLang="zh-TW" sz="1100" b="1" u="sng" kern="1200" dirty="0">
                          <a:solidFill>
                            <a:schemeClr val="tx1"/>
                          </a:solidFill>
                          <a:latin typeface="微軟正黑體" pitchFamily="34" charset="-120"/>
                          <a:ea typeface="微軟正黑體" pitchFamily="34" charset="-120"/>
                          <a:cs typeface="+mn-cs"/>
                        </a:rPr>
                        <a:t>授課時間每節為五十分鐘，其連續上課二節者為九十分鐘，未滿者減半支給</a:t>
                      </a:r>
                      <a:r>
                        <a:rPr kumimoji="0" lang="zh-TW" altLang="zh-TW" sz="1100" kern="100" dirty="0">
                          <a:solidFill>
                            <a:schemeClr val="tx1"/>
                          </a:solidFill>
                          <a:effectLst/>
                          <a:latin typeface="微軟正黑體" pitchFamily="34" charset="-120"/>
                          <a:ea typeface="微軟正黑體" pitchFamily="34" charset="-120"/>
                          <a:cs typeface="Times New Roman"/>
                        </a:rPr>
                        <a:t>。</a:t>
                      </a:r>
                      <a:endParaRPr kumimoji="0" lang="zh-TW" sz="1100" kern="100" dirty="0">
                        <a:solidFill>
                          <a:schemeClr val="tx1"/>
                        </a:solidFill>
                        <a:effectLst/>
                        <a:latin typeface="微軟正黑體" pitchFamily="34" charset="-120"/>
                        <a:ea typeface="微軟正黑體" pitchFamily="34" charset="-120"/>
                        <a:cs typeface="Times New Roman"/>
                      </a:endParaRPr>
                    </a:p>
                  </a:txBody>
                  <a:tcPr marL="12982" marR="1298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extLst>
                  <a:ext uri="{0D108BD9-81ED-4DB2-BD59-A6C34878D82A}">
                    <a16:rowId xmlns="" xmlns:a16="http://schemas.microsoft.com/office/drawing/2014/main" val="10003"/>
                  </a:ext>
                </a:extLst>
              </a:tr>
              <a:tr h="923985">
                <a:tc vMerge="1">
                  <a:txBody>
                    <a:bodyPr/>
                    <a:lstStyle/>
                    <a:p>
                      <a:pPr marL="0" indent="0" algn="just">
                        <a:lnSpc>
                          <a:spcPct val="100000"/>
                        </a:lnSpc>
                        <a:spcAft>
                          <a:spcPts val="0"/>
                        </a:spcAft>
                      </a:pPr>
                      <a:endParaRPr lang="zh-TW" sz="1400" kern="100">
                        <a:solidFill>
                          <a:srgbClr val="000000"/>
                        </a:solidFill>
                        <a:effectLst/>
                        <a:latin typeface="標楷體" pitchFamily="65" charset="-120"/>
                        <a:ea typeface="標楷體" pitchFamily="65" charset="-120"/>
                        <a:cs typeface="Times New Roman"/>
                      </a:endParaRPr>
                    </a:p>
                  </a:txBody>
                  <a:tcPr marL="12982" marR="1298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0" indent="0" algn="just">
                        <a:lnSpc>
                          <a:spcPct val="100000"/>
                        </a:lnSpc>
                        <a:spcAft>
                          <a:spcPts val="0"/>
                        </a:spcAft>
                      </a:pPr>
                      <a:r>
                        <a:rPr lang="zh-TW" sz="1100" kern="100" dirty="0">
                          <a:solidFill>
                            <a:srgbClr val="000000"/>
                          </a:solidFill>
                          <a:effectLst/>
                          <a:latin typeface="微軟正黑體" pitchFamily="34" charset="-120"/>
                          <a:ea typeface="微軟正黑體" pitchFamily="34" charset="-120"/>
                          <a:cs typeface="Times New Roman"/>
                        </a:rPr>
                        <a:t>鐘點費</a:t>
                      </a:r>
                    </a:p>
                  </a:txBody>
                  <a:tcPr marL="12982" marR="12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0" indent="0" algn="just">
                        <a:lnSpc>
                          <a:spcPct val="100000"/>
                        </a:lnSpc>
                        <a:spcAft>
                          <a:spcPts val="0"/>
                        </a:spcAft>
                      </a:pPr>
                      <a:r>
                        <a:rPr lang="zh-TW" sz="1100" kern="100" dirty="0">
                          <a:solidFill>
                            <a:srgbClr val="000000"/>
                          </a:solidFill>
                          <a:effectLst/>
                          <a:latin typeface="微軟正黑體" pitchFamily="34" charset="-120"/>
                          <a:ea typeface="微軟正黑體" pitchFamily="34" charset="-120"/>
                          <a:cs typeface="Times New Roman"/>
                        </a:rPr>
                        <a:t>節</a:t>
                      </a:r>
                    </a:p>
                  </a:txBody>
                  <a:tcPr marL="12982" marR="12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0" indent="0" algn="r">
                        <a:lnSpc>
                          <a:spcPct val="100000"/>
                        </a:lnSpc>
                        <a:spcAft>
                          <a:spcPts val="0"/>
                        </a:spcAft>
                      </a:pPr>
                      <a:r>
                        <a:rPr lang="en-US" sz="1100" kern="100" dirty="0">
                          <a:solidFill>
                            <a:srgbClr val="000000"/>
                          </a:solidFill>
                          <a:effectLst/>
                          <a:latin typeface="微軟正黑體" pitchFamily="34" charset="-120"/>
                          <a:ea typeface="微軟正黑體" pitchFamily="34" charset="-120"/>
                          <a:cs typeface="Times New Roman"/>
                        </a:rPr>
                        <a:t>400</a:t>
                      </a:r>
                      <a:endParaRPr lang="zh-TW" sz="1100" kern="100" dirty="0">
                        <a:solidFill>
                          <a:srgbClr val="000000"/>
                        </a:solidFill>
                        <a:effectLst/>
                        <a:latin typeface="微軟正黑體" pitchFamily="34" charset="-120"/>
                        <a:ea typeface="微軟正黑體" pitchFamily="34" charset="-120"/>
                        <a:cs typeface="Times New Roman"/>
                      </a:endParaRPr>
                    </a:p>
                  </a:txBody>
                  <a:tcPr marL="12982" marR="12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180975" lvl="0" indent="-180975" algn="just" rtl="0" eaLnBrk="1" latinLnBrk="0" hangingPunct="1">
                        <a:lnSpc>
                          <a:spcPct val="100000"/>
                        </a:lnSpc>
                        <a:spcAft>
                          <a:spcPts val="0"/>
                        </a:spcAft>
                      </a:pPr>
                      <a:r>
                        <a:rPr kumimoji="0" lang="en-US" altLang="zh-TW" sz="1100" kern="100" dirty="0">
                          <a:solidFill>
                            <a:schemeClr val="tx1"/>
                          </a:solidFill>
                          <a:effectLst/>
                          <a:latin typeface="微軟正黑體" pitchFamily="34" charset="-120"/>
                          <a:ea typeface="微軟正黑體" pitchFamily="34" charset="-120"/>
                          <a:cs typeface="Times New Roman"/>
                        </a:rPr>
                        <a:t>1.</a:t>
                      </a:r>
                      <a:r>
                        <a:rPr kumimoji="0" lang="zh-TW" altLang="zh-TW" sz="1100" kern="100" dirty="0">
                          <a:solidFill>
                            <a:schemeClr val="tx1"/>
                          </a:solidFill>
                          <a:effectLst/>
                          <a:latin typeface="微軟正黑體" pitchFamily="34" charset="-120"/>
                          <a:ea typeface="微軟正黑體" pitchFamily="34" charset="-120"/>
                          <a:cs typeface="Times New Roman"/>
                        </a:rPr>
                        <a:t>外聘講師（含</a:t>
                      </a:r>
                      <a:r>
                        <a:rPr lang="zh-TW" altLang="zh-TW" sz="1100" b="1" u="sng" kern="1200" dirty="0">
                          <a:solidFill>
                            <a:schemeClr val="tx1"/>
                          </a:solidFill>
                          <a:latin typeface="微軟正黑體" pitchFamily="34" charset="-120"/>
                          <a:ea typeface="微軟正黑體" pitchFamily="34" charset="-120"/>
                          <a:cs typeface="+mn-cs"/>
                        </a:rPr>
                        <a:t>高級中等學校教師</a:t>
                      </a:r>
                      <a:r>
                        <a:rPr kumimoji="0" lang="zh-TW" altLang="zh-TW" sz="1100" kern="100" dirty="0">
                          <a:solidFill>
                            <a:schemeClr val="tx1"/>
                          </a:solidFill>
                          <a:effectLst/>
                          <a:latin typeface="微軟正黑體" pitchFamily="34" charset="-120"/>
                          <a:ea typeface="微軟正黑體" pitchFamily="34" charset="-120"/>
                          <a:cs typeface="Times New Roman"/>
                        </a:rPr>
                        <a:t>、家長等）進行</a:t>
                      </a:r>
                      <a:r>
                        <a:rPr lang="zh-TW" altLang="zh-TW" sz="1100" b="1" u="sng" kern="1200" dirty="0">
                          <a:solidFill>
                            <a:schemeClr val="tx1"/>
                          </a:solidFill>
                          <a:latin typeface="微軟正黑體" pitchFamily="34" charset="-120"/>
                          <a:ea typeface="微軟正黑體" pitchFamily="34" charset="-120"/>
                          <a:cs typeface="+mn-cs"/>
                        </a:rPr>
                        <a:t>班級</a:t>
                      </a:r>
                      <a:r>
                        <a:rPr kumimoji="0" lang="zh-TW" altLang="zh-TW" sz="1100" kern="100" dirty="0">
                          <a:solidFill>
                            <a:schemeClr val="tx1"/>
                          </a:solidFill>
                          <a:effectLst/>
                          <a:latin typeface="微軟正黑體" pitchFamily="34" charset="-120"/>
                          <a:ea typeface="微軟正黑體" pitchFamily="34" charset="-120"/>
                          <a:cs typeface="Times New Roman"/>
                        </a:rPr>
                        <a:t>生涯發展教育講座。</a:t>
                      </a:r>
                      <a:endParaRPr kumimoji="0" lang="en-US" altLang="zh-TW" sz="1100" kern="100" dirty="0">
                        <a:solidFill>
                          <a:schemeClr val="tx1"/>
                        </a:solidFill>
                        <a:effectLst/>
                        <a:latin typeface="微軟正黑體" pitchFamily="34" charset="-120"/>
                        <a:ea typeface="微軟正黑體" pitchFamily="34" charset="-120"/>
                        <a:cs typeface="Times New Roman"/>
                      </a:endParaRPr>
                    </a:p>
                    <a:p>
                      <a:pPr marL="180975" lvl="0" indent="-180975" algn="just" rtl="0" eaLnBrk="1" latinLnBrk="0" hangingPunct="1">
                        <a:lnSpc>
                          <a:spcPct val="100000"/>
                        </a:lnSpc>
                        <a:spcAft>
                          <a:spcPts val="0"/>
                        </a:spcAft>
                      </a:pPr>
                      <a:r>
                        <a:rPr kumimoji="0" lang="en-US" altLang="zh-TW" sz="1100" kern="100" dirty="0">
                          <a:solidFill>
                            <a:schemeClr val="tx1"/>
                          </a:solidFill>
                          <a:effectLst/>
                          <a:latin typeface="微軟正黑體" pitchFamily="34" charset="-120"/>
                          <a:ea typeface="微軟正黑體" pitchFamily="34" charset="-120"/>
                          <a:cs typeface="Times New Roman"/>
                        </a:rPr>
                        <a:t>2.</a:t>
                      </a:r>
                      <a:r>
                        <a:rPr lang="zh-TW" altLang="zh-TW" sz="1100" b="1" u="sng" kern="1200" dirty="0">
                          <a:solidFill>
                            <a:schemeClr val="tx1"/>
                          </a:solidFill>
                          <a:latin typeface="微軟正黑體" pitchFamily="34" charset="-120"/>
                          <a:ea typeface="微軟正黑體" pitchFamily="34" charset="-120"/>
                          <a:cs typeface="+mn-cs"/>
                        </a:rPr>
                        <a:t>授課時間每節為五十分鐘，其連續上課二節者為九十分鐘，未滿者減半支給</a:t>
                      </a:r>
                      <a:r>
                        <a:rPr kumimoji="0" lang="zh-TW" altLang="zh-TW" sz="1100" kern="100" dirty="0">
                          <a:solidFill>
                            <a:schemeClr val="tx1"/>
                          </a:solidFill>
                          <a:effectLst/>
                          <a:latin typeface="微軟正黑體" pitchFamily="34" charset="-120"/>
                          <a:ea typeface="微軟正黑體" pitchFamily="34" charset="-120"/>
                          <a:cs typeface="Times New Roman"/>
                        </a:rPr>
                        <a:t>。</a:t>
                      </a:r>
                      <a:endParaRPr kumimoji="0" lang="zh-TW" sz="1100" kern="100" dirty="0">
                        <a:solidFill>
                          <a:schemeClr val="tx1"/>
                        </a:solidFill>
                        <a:effectLst/>
                        <a:latin typeface="微軟正黑體" pitchFamily="34" charset="-120"/>
                        <a:ea typeface="微軟正黑體" pitchFamily="34" charset="-120"/>
                        <a:cs typeface="Times New Roman"/>
                      </a:endParaRPr>
                    </a:p>
                  </a:txBody>
                  <a:tcPr marL="12982" marR="1298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extLst>
                  <a:ext uri="{0D108BD9-81ED-4DB2-BD59-A6C34878D82A}">
                    <a16:rowId xmlns="" xmlns:a16="http://schemas.microsoft.com/office/drawing/2014/main" val="10004"/>
                  </a:ext>
                </a:extLst>
              </a:tr>
              <a:tr h="923995">
                <a:tc vMerge="1">
                  <a:txBody>
                    <a:bodyPr/>
                    <a:lstStyle/>
                    <a:p>
                      <a:pPr marL="0" indent="0" algn="just">
                        <a:lnSpc>
                          <a:spcPct val="100000"/>
                        </a:lnSpc>
                        <a:spcAft>
                          <a:spcPts val="0"/>
                        </a:spcAft>
                      </a:pPr>
                      <a:endParaRPr lang="zh-TW" sz="1400" kern="100" dirty="0">
                        <a:solidFill>
                          <a:srgbClr val="000000"/>
                        </a:solidFill>
                        <a:effectLst/>
                        <a:latin typeface="標楷體" pitchFamily="65" charset="-120"/>
                        <a:ea typeface="標楷體" pitchFamily="65" charset="-120"/>
                        <a:cs typeface="Times New Roman"/>
                      </a:endParaRPr>
                    </a:p>
                  </a:txBody>
                  <a:tcPr marL="12982" marR="1298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0" indent="0" algn="just">
                        <a:lnSpc>
                          <a:spcPct val="100000"/>
                        </a:lnSpc>
                        <a:spcAft>
                          <a:spcPts val="0"/>
                        </a:spcAft>
                      </a:pPr>
                      <a:r>
                        <a:rPr lang="zh-TW" altLang="en-US" sz="1100" b="0" kern="100" dirty="0">
                          <a:solidFill>
                            <a:schemeClr val="tx1"/>
                          </a:solidFill>
                          <a:effectLst/>
                          <a:latin typeface="微軟正黑體" pitchFamily="34" charset="-120"/>
                          <a:ea typeface="微軟正黑體" pitchFamily="34" charset="-120"/>
                          <a:cs typeface="Times New Roman"/>
                        </a:rPr>
                        <a:t>短程</a:t>
                      </a:r>
                      <a:r>
                        <a:rPr lang="zh-TW" sz="1100" b="0" kern="100" dirty="0">
                          <a:solidFill>
                            <a:schemeClr val="tx1"/>
                          </a:solidFill>
                          <a:effectLst/>
                          <a:latin typeface="微軟正黑體" pitchFamily="34" charset="-120"/>
                          <a:ea typeface="微軟正黑體" pitchFamily="34" charset="-120"/>
                          <a:cs typeface="Times New Roman"/>
                        </a:rPr>
                        <a:t>車</a:t>
                      </a:r>
                      <a:r>
                        <a:rPr lang="en-US" sz="1100" b="0" kern="100" dirty="0">
                          <a:solidFill>
                            <a:schemeClr val="tx1"/>
                          </a:solidFill>
                          <a:effectLst/>
                          <a:latin typeface="微軟正黑體" pitchFamily="34" charset="-120"/>
                          <a:ea typeface="微軟正黑體" pitchFamily="34" charset="-120"/>
                          <a:cs typeface="Times New Roman"/>
                        </a:rPr>
                        <a:t>(</a:t>
                      </a:r>
                      <a:r>
                        <a:rPr lang="zh-TW" sz="1100" b="0" kern="100" dirty="0">
                          <a:solidFill>
                            <a:schemeClr val="tx1"/>
                          </a:solidFill>
                          <a:effectLst/>
                          <a:latin typeface="微軟正黑體" pitchFamily="34" charset="-120"/>
                          <a:ea typeface="微軟正黑體" pitchFamily="34" charset="-120"/>
                          <a:cs typeface="Times New Roman"/>
                        </a:rPr>
                        <a:t>船</a:t>
                      </a:r>
                      <a:r>
                        <a:rPr lang="en-US" sz="1100" b="0" kern="100" dirty="0">
                          <a:solidFill>
                            <a:schemeClr val="tx1"/>
                          </a:solidFill>
                          <a:effectLst/>
                          <a:latin typeface="微軟正黑體" pitchFamily="34" charset="-120"/>
                          <a:ea typeface="微軟正黑體" pitchFamily="34" charset="-120"/>
                          <a:cs typeface="Times New Roman"/>
                        </a:rPr>
                        <a:t>)</a:t>
                      </a:r>
                      <a:r>
                        <a:rPr lang="zh-TW" altLang="en-US" sz="1100" b="0" kern="100" dirty="0">
                          <a:solidFill>
                            <a:schemeClr val="tx1"/>
                          </a:solidFill>
                          <a:effectLst/>
                          <a:latin typeface="微軟正黑體" pitchFamily="34" charset="-120"/>
                          <a:ea typeface="微軟正黑體" pitchFamily="34" charset="-120"/>
                          <a:cs typeface="Times New Roman"/>
                        </a:rPr>
                        <a:t>資及運費</a:t>
                      </a:r>
                      <a:endParaRPr lang="zh-TW" sz="1100" b="0" kern="100" dirty="0">
                        <a:solidFill>
                          <a:schemeClr val="tx1"/>
                        </a:solidFill>
                        <a:effectLst/>
                        <a:latin typeface="微軟正黑體" pitchFamily="34" charset="-120"/>
                        <a:ea typeface="微軟正黑體" pitchFamily="34" charset="-120"/>
                        <a:cs typeface="Times New Roman"/>
                      </a:endParaRPr>
                    </a:p>
                  </a:txBody>
                  <a:tcPr marL="12982" marR="12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0" indent="0" algn="just">
                        <a:lnSpc>
                          <a:spcPct val="100000"/>
                        </a:lnSpc>
                        <a:spcAft>
                          <a:spcPts val="0"/>
                        </a:spcAft>
                      </a:pPr>
                      <a:r>
                        <a:rPr lang="en-US" sz="1100" kern="100" dirty="0">
                          <a:solidFill>
                            <a:srgbClr val="000000"/>
                          </a:solidFill>
                          <a:effectLst/>
                          <a:latin typeface="微軟正黑體" pitchFamily="34" charset="-120"/>
                          <a:ea typeface="微軟正黑體" pitchFamily="34" charset="-120"/>
                          <a:cs typeface="Times New Roman"/>
                        </a:rPr>
                        <a:t> </a:t>
                      </a:r>
                      <a:endParaRPr lang="zh-TW" sz="1100" kern="100" dirty="0">
                        <a:solidFill>
                          <a:srgbClr val="000000"/>
                        </a:solidFill>
                        <a:effectLst/>
                        <a:latin typeface="微軟正黑體" pitchFamily="34" charset="-120"/>
                        <a:ea typeface="微軟正黑體" pitchFamily="34" charset="-120"/>
                        <a:cs typeface="Times New Roman"/>
                      </a:endParaRPr>
                    </a:p>
                  </a:txBody>
                  <a:tcPr marL="12982" marR="12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0" indent="0" algn="r">
                        <a:lnSpc>
                          <a:spcPct val="100000"/>
                        </a:lnSpc>
                        <a:spcAft>
                          <a:spcPts val="0"/>
                        </a:spcAft>
                      </a:pPr>
                      <a:r>
                        <a:rPr lang="en-US" sz="1100" kern="100" dirty="0">
                          <a:solidFill>
                            <a:srgbClr val="000000"/>
                          </a:solidFill>
                          <a:effectLst/>
                          <a:latin typeface="微軟正黑體" pitchFamily="34" charset="-120"/>
                          <a:ea typeface="微軟正黑體" pitchFamily="34" charset="-120"/>
                          <a:cs typeface="Times New Roman"/>
                        </a:rPr>
                        <a:t>6000</a:t>
                      </a:r>
                      <a:endParaRPr lang="zh-TW" sz="1100" kern="100" dirty="0">
                        <a:solidFill>
                          <a:srgbClr val="000000"/>
                        </a:solidFill>
                        <a:effectLst/>
                        <a:latin typeface="微軟正黑體" pitchFamily="34" charset="-120"/>
                        <a:ea typeface="微軟正黑體" pitchFamily="34" charset="-120"/>
                        <a:cs typeface="Times New Roman"/>
                      </a:endParaRPr>
                    </a:p>
                  </a:txBody>
                  <a:tcPr marL="12982" marR="12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180975" lvl="0" indent="-180975" algn="just" rtl="0" eaLnBrk="1" latinLnBrk="0" hangingPunct="1">
                        <a:lnSpc>
                          <a:spcPct val="100000"/>
                        </a:lnSpc>
                        <a:spcAft>
                          <a:spcPts val="0"/>
                        </a:spcAft>
                      </a:pPr>
                      <a:r>
                        <a:rPr kumimoji="0" lang="en-US" altLang="zh-TW" sz="1100" kern="100" dirty="0">
                          <a:solidFill>
                            <a:schemeClr val="tx1"/>
                          </a:solidFill>
                          <a:effectLst/>
                          <a:latin typeface="微軟正黑體" pitchFamily="34" charset="-120"/>
                          <a:ea typeface="微軟正黑體" pitchFamily="34" charset="-120"/>
                          <a:cs typeface="Times New Roman"/>
                        </a:rPr>
                        <a:t>1.</a:t>
                      </a:r>
                      <a:r>
                        <a:rPr kumimoji="0" lang="zh-TW" altLang="zh-TW" sz="1100" kern="100" dirty="0">
                          <a:solidFill>
                            <a:schemeClr val="tx1"/>
                          </a:solidFill>
                          <a:effectLst/>
                          <a:latin typeface="微軟正黑體" pitchFamily="34" charset="-120"/>
                          <a:ea typeface="微軟正黑體" pitchFamily="34" charset="-120"/>
                          <a:cs typeface="Times New Roman"/>
                        </a:rPr>
                        <a:t>運費用於市區租車或離島租船。</a:t>
                      </a:r>
                      <a:endParaRPr kumimoji="0" lang="en-US" altLang="zh-TW" sz="1100" kern="100" dirty="0">
                        <a:solidFill>
                          <a:schemeClr val="tx1"/>
                        </a:solidFill>
                        <a:effectLst/>
                        <a:latin typeface="微軟正黑體" pitchFamily="34" charset="-120"/>
                        <a:ea typeface="微軟正黑體" pitchFamily="34" charset="-120"/>
                        <a:cs typeface="Times New Roman"/>
                      </a:endParaRPr>
                    </a:p>
                    <a:p>
                      <a:pPr marL="180975" lvl="0" indent="-180975" algn="just" rtl="0" eaLnBrk="1" latinLnBrk="0" hangingPunct="1">
                        <a:lnSpc>
                          <a:spcPct val="100000"/>
                        </a:lnSpc>
                        <a:spcAft>
                          <a:spcPts val="0"/>
                        </a:spcAft>
                      </a:pPr>
                      <a:r>
                        <a:rPr kumimoji="0" lang="en-US" altLang="zh-TW" sz="1100" kern="100" dirty="0">
                          <a:solidFill>
                            <a:schemeClr val="tx1"/>
                          </a:solidFill>
                          <a:effectLst/>
                          <a:latin typeface="微軟正黑體" pitchFamily="34" charset="-120"/>
                          <a:ea typeface="微軟正黑體" pitchFamily="34" charset="-120"/>
                          <a:cs typeface="Times New Roman"/>
                        </a:rPr>
                        <a:t>2.</a:t>
                      </a:r>
                      <a:r>
                        <a:rPr kumimoji="0" lang="zh-TW" altLang="zh-TW" sz="1100" kern="100" dirty="0">
                          <a:solidFill>
                            <a:schemeClr val="tx1"/>
                          </a:solidFill>
                          <a:effectLst/>
                          <a:latin typeface="微軟正黑體" pitchFamily="34" charset="-120"/>
                          <a:ea typeface="微軟正黑體" pitchFamily="34" charset="-120"/>
                          <a:cs typeface="Times New Roman"/>
                        </a:rPr>
                        <a:t>學生及教師之往返合作學校及職場參訪產生之交通費用</a:t>
                      </a:r>
                      <a:r>
                        <a:rPr kumimoji="0" lang="en-US" altLang="zh-TW" sz="1100" kern="100" dirty="0">
                          <a:solidFill>
                            <a:schemeClr val="tx1"/>
                          </a:solidFill>
                          <a:effectLst/>
                          <a:latin typeface="微軟正黑體" pitchFamily="34" charset="-120"/>
                          <a:ea typeface="微軟正黑體" pitchFamily="34" charset="-120"/>
                          <a:cs typeface="Times New Roman"/>
                        </a:rPr>
                        <a:t>(</a:t>
                      </a:r>
                      <a:r>
                        <a:rPr kumimoji="0" lang="zh-TW" altLang="zh-TW" sz="1100" kern="100" dirty="0">
                          <a:solidFill>
                            <a:schemeClr val="tx1"/>
                          </a:solidFill>
                          <a:effectLst/>
                          <a:latin typeface="微軟正黑體" pitchFamily="34" charset="-120"/>
                          <a:ea typeface="微軟正黑體" pitchFamily="34" charset="-120"/>
                          <a:cs typeface="Times New Roman"/>
                        </a:rPr>
                        <a:t>含搭乘大眾運輸工具</a:t>
                      </a:r>
                      <a:r>
                        <a:rPr kumimoji="0" lang="en-US" altLang="zh-TW" sz="1100" kern="100" dirty="0">
                          <a:solidFill>
                            <a:schemeClr val="tx1"/>
                          </a:solidFill>
                          <a:effectLst/>
                          <a:latin typeface="微軟正黑體" pitchFamily="34" charset="-120"/>
                          <a:ea typeface="微軟正黑體" pitchFamily="34" charset="-120"/>
                          <a:cs typeface="Times New Roman"/>
                        </a:rPr>
                        <a:t>)</a:t>
                      </a:r>
                      <a:r>
                        <a:rPr kumimoji="0" lang="zh-TW" altLang="zh-TW" sz="1100" kern="100" dirty="0">
                          <a:solidFill>
                            <a:schemeClr val="tx1"/>
                          </a:solidFill>
                          <a:effectLst/>
                          <a:latin typeface="微軟正黑體" pitchFamily="34" charset="-120"/>
                          <a:ea typeface="微軟正黑體" pitchFamily="34" charset="-120"/>
                          <a:cs typeface="Times New Roman"/>
                        </a:rPr>
                        <a:t>，實報實銷。</a:t>
                      </a:r>
                      <a:endParaRPr kumimoji="0" lang="en-US" altLang="zh-TW" sz="1100" kern="100" dirty="0">
                        <a:solidFill>
                          <a:schemeClr val="tx1"/>
                        </a:solidFill>
                        <a:effectLst/>
                        <a:latin typeface="微軟正黑體" pitchFamily="34" charset="-120"/>
                        <a:ea typeface="微軟正黑體" pitchFamily="34" charset="-120"/>
                        <a:cs typeface="Times New Roman"/>
                      </a:endParaRPr>
                    </a:p>
                    <a:p>
                      <a:pPr marL="180975" lvl="0" indent="-180975" algn="just" rtl="0" eaLnBrk="1" latinLnBrk="0" hangingPunct="1">
                        <a:lnSpc>
                          <a:spcPct val="100000"/>
                        </a:lnSpc>
                        <a:spcAft>
                          <a:spcPts val="0"/>
                        </a:spcAft>
                      </a:pPr>
                      <a:r>
                        <a:rPr kumimoji="0" lang="en-US" altLang="zh-TW" sz="1100" kern="100" dirty="0">
                          <a:solidFill>
                            <a:schemeClr val="tx1"/>
                          </a:solidFill>
                          <a:effectLst/>
                          <a:latin typeface="微軟正黑體" pitchFamily="34" charset="-120"/>
                          <a:ea typeface="微軟正黑體" pitchFamily="34" charset="-120"/>
                          <a:cs typeface="Times New Roman"/>
                        </a:rPr>
                        <a:t>3.</a:t>
                      </a:r>
                      <a:r>
                        <a:rPr kumimoji="0" lang="zh-TW" altLang="zh-TW" sz="1100" kern="100" dirty="0">
                          <a:solidFill>
                            <a:schemeClr val="tx1"/>
                          </a:solidFill>
                          <a:effectLst/>
                          <a:latin typeface="微軟正黑體" pitchFamily="34" charset="-120"/>
                          <a:ea typeface="微軟正黑體" pitchFamily="34" charset="-120"/>
                          <a:cs typeface="Times New Roman"/>
                        </a:rPr>
                        <a:t>如係離島或偏遠地區，得說明後核實列支。</a:t>
                      </a:r>
                      <a:endParaRPr kumimoji="0" lang="zh-TW" sz="1100" kern="100" dirty="0">
                        <a:solidFill>
                          <a:schemeClr val="tx1"/>
                        </a:solidFill>
                        <a:effectLst/>
                        <a:latin typeface="微軟正黑體" pitchFamily="34" charset="-120"/>
                        <a:ea typeface="微軟正黑體" pitchFamily="34" charset="-120"/>
                        <a:cs typeface="Times New Roman"/>
                      </a:endParaRPr>
                    </a:p>
                  </a:txBody>
                  <a:tcPr marL="12982" marR="1298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extLst>
                  <a:ext uri="{0D108BD9-81ED-4DB2-BD59-A6C34878D82A}">
                    <a16:rowId xmlns="" xmlns:a16="http://schemas.microsoft.com/office/drawing/2014/main" val="10005"/>
                  </a:ext>
                </a:extLst>
              </a:tr>
              <a:tr h="230998">
                <a:tc vMerge="1">
                  <a:txBody>
                    <a:bodyPr/>
                    <a:lstStyle/>
                    <a:p>
                      <a:pPr marL="0" indent="0" algn="just">
                        <a:lnSpc>
                          <a:spcPct val="100000"/>
                        </a:lnSpc>
                        <a:spcAft>
                          <a:spcPts val="0"/>
                        </a:spcAft>
                      </a:pPr>
                      <a:endParaRPr lang="zh-TW" sz="1400" kern="100">
                        <a:solidFill>
                          <a:srgbClr val="000000"/>
                        </a:solidFill>
                        <a:effectLst/>
                        <a:latin typeface="標楷體" pitchFamily="65" charset="-120"/>
                        <a:ea typeface="標楷體" pitchFamily="65" charset="-120"/>
                        <a:cs typeface="Times New Roman"/>
                      </a:endParaRPr>
                    </a:p>
                  </a:txBody>
                  <a:tcPr marL="12982" marR="1298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0" indent="0" algn="just">
                        <a:lnSpc>
                          <a:spcPct val="100000"/>
                        </a:lnSpc>
                        <a:spcAft>
                          <a:spcPts val="0"/>
                        </a:spcAft>
                      </a:pPr>
                      <a:r>
                        <a:rPr lang="zh-TW" sz="1100" kern="100" dirty="0">
                          <a:solidFill>
                            <a:srgbClr val="000000"/>
                          </a:solidFill>
                          <a:effectLst/>
                          <a:latin typeface="微軟正黑體" pitchFamily="34" charset="-120"/>
                          <a:ea typeface="微軟正黑體" pitchFamily="34" charset="-120"/>
                          <a:cs typeface="Times New Roman"/>
                        </a:rPr>
                        <a:t>場地佈置費</a:t>
                      </a:r>
                    </a:p>
                  </a:txBody>
                  <a:tcPr marL="12982" marR="12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0" indent="0" algn="just">
                        <a:lnSpc>
                          <a:spcPct val="100000"/>
                        </a:lnSpc>
                        <a:spcAft>
                          <a:spcPts val="0"/>
                        </a:spcAft>
                      </a:pPr>
                      <a:r>
                        <a:rPr lang="zh-TW" sz="1100" kern="100" dirty="0">
                          <a:solidFill>
                            <a:srgbClr val="000000"/>
                          </a:solidFill>
                          <a:effectLst/>
                          <a:latin typeface="微軟正黑體" pitchFamily="34" charset="-120"/>
                          <a:ea typeface="微軟正黑體" pitchFamily="34" charset="-120"/>
                          <a:cs typeface="Times New Roman"/>
                        </a:rPr>
                        <a:t>場</a:t>
                      </a:r>
                    </a:p>
                  </a:txBody>
                  <a:tcPr marL="12982" marR="12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0" indent="0" algn="r">
                        <a:lnSpc>
                          <a:spcPct val="100000"/>
                        </a:lnSpc>
                        <a:spcAft>
                          <a:spcPts val="0"/>
                        </a:spcAft>
                      </a:pPr>
                      <a:r>
                        <a:rPr lang="en-US" sz="1100" kern="100" dirty="0">
                          <a:solidFill>
                            <a:srgbClr val="000000"/>
                          </a:solidFill>
                          <a:effectLst/>
                          <a:latin typeface="微軟正黑體" pitchFamily="34" charset="-120"/>
                          <a:ea typeface="微軟正黑體" pitchFamily="34" charset="-120"/>
                          <a:cs typeface="Times New Roman"/>
                        </a:rPr>
                        <a:t>2000</a:t>
                      </a:r>
                      <a:endParaRPr lang="zh-TW" sz="1100" kern="100" dirty="0">
                        <a:solidFill>
                          <a:srgbClr val="000000"/>
                        </a:solidFill>
                        <a:effectLst/>
                        <a:latin typeface="微軟正黑體" pitchFamily="34" charset="-120"/>
                        <a:ea typeface="微軟正黑體" pitchFamily="34" charset="-120"/>
                        <a:cs typeface="Times New Roman"/>
                      </a:endParaRPr>
                    </a:p>
                  </a:txBody>
                  <a:tcPr marL="12982" marR="12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0" indent="0" algn="just">
                        <a:lnSpc>
                          <a:spcPct val="100000"/>
                        </a:lnSpc>
                        <a:spcAft>
                          <a:spcPts val="0"/>
                        </a:spcAft>
                      </a:pPr>
                      <a:r>
                        <a:rPr lang="en-US" sz="1100" kern="100" dirty="0">
                          <a:solidFill>
                            <a:srgbClr val="000000"/>
                          </a:solidFill>
                          <a:effectLst/>
                          <a:latin typeface="微軟正黑體" pitchFamily="34" charset="-120"/>
                          <a:ea typeface="微軟正黑體" pitchFamily="34" charset="-120"/>
                          <a:cs typeface="細明體"/>
                        </a:rPr>
                        <a:t> </a:t>
                      </a:r>
                      <a:endParaRPr lang="zh-TW" sz="1100" kern="100" dirty="0">
                        <a:solidFill>
                          <a:srgbClr val="000000"/>
                        </a:solidFill>
                        <a:effectLst/>
                        <a:latin typeface="微軟正黑體" pitchFamily="34" charset="-120"/>
                        <a:ea typeface="微軟正黑體" pitchFamily="34" charset="-120"/>
                        <a:cs typeface="Times New Roman"/>
                      </a:endParaRPr>
                    </a:p>
                  </a:txBody>
                  <a:tcPr marL="12982" marR="1298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extLst>
                  <a:ext uri="{0D108BD9-81ED-4DB2-BD59-A6C34878D82A}">
                    <a16:rowId xmlns="" xmlns:a16="http://schemas.microsoft.com/office/drawing/2014/main" val="10006"/>
                  </a:ext>
                </a:extLst>
              </a:tr>
              <a:tr h="476801">
                <a:tc vMerge="1">
                  <a:txBody>
                    <a:bodyPr/>
                    <a:lstStyle/>
                    <a:p>
                      <a:pPr marL="0" indent="0" algn="just">
                        <a:lnSpc>
                          <a:spcPct val="100000"/>
                        </a:lnSpc>
                        <a:spcAft>
                          <a:spcPts val="0"/>
                        </a:spcAft>
                      </a:pPr>
                      <a:endParaRPr lang="zh-TW" sz="1400" kern="100" dirty="0">
                        <a:solidFill>
                          <a:srgbClr val="000000"/>
                        </a:solidFill>
                        <a:effectLst/>
                        <a:latin typeface="標楷體" pitchFamily="65" charset="-120"/>
                        <a:ea typeface="標楷體" pitchFamily="65" charset="-120"/>
                        <a:cs typeface="Times New Roman"/>
                      </a:endParaRPr>
                    </a:p>
                  </a:txBody>
                  <a:tcPr marL="12982" marR="1298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0" indent="0" algn="just">
                        <a:lnSpc>
                          <a:spcPct val="100000"/>
                        </a:lnSpc>
                        <a:spcAft>
                          <a:spcPts val="0"/>
                        </a:spcAft>
                      </a:pPr>
                      <a:r>
                        <a:rPr lang="zh-TW" altLang="en-US" sz="1100" kern="100" dirty="0">
                          <a:solidFill>
                            <a:schemeClr val="tx1"/>
                          </a:solidFill>
                          <a:effectLst/>
                          <a:latin typeface="微軟正黑體" pitchFamily="34" charset="-120"/>
                          <a:ea typeface="微軟正黑體" pitchFamily="34" charset="-120"/>
                          <a:cs typeface="Times New Roman"/>
                        </a:rPr>
                        <a:t>膳</a:t>
                      </a:r>
                      <a:r>
                        <a:rPr lang="zh-TW" sz="1100" kern="100" dirty="0">
                          <a:solidFill>
                            <a:schemeClr val="tx1"/>
                          </a:solidFill>
                          <a:effectLst/>
                          <a:latin typeface="微軟正黑體" pitchFamily="34" charset="-120"/>
                          <a:ea typeface="微軟正黑體" pitchFamily="34" charset="-120"/>
                          <a:cs typeface="Times New Roman"/>
                        </a:rPr>
                        <a:t>費</a:t>
                      </a:r>
                    </a:p>
                  </a:txBody>
                  <a:tcPr marL="12982" marR="12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0" indent="0" algn="just">
                        <a:lnSpc>
                          <a:spcPct val="100000"/>
                        </a:lnSpc>
                        <a:spcAft>
                          <a:spcPts val="0"/>
                        </a:spcAft>
                      </a:pPr>
                      <a:r>
                        <a:rPr lang="zh-TW" sz="1100" kern="100" dirty="0">
                          <a:solidFill>
                            <a:srgbClr val="000000"/>
                          </a:solidFill>
                          <a:effectLst/>
                          <a:latin typeface="微軟正黑體" pitchFamily="34" charset="-120"/>
                          <a:ea typeface="微軟正黑體" pitchFamily="34" charset="-120"/>
                          <a:cs typeface="Times New Roman"/>
                        </a:rPr>
                        <a:t>人</a:t>
                      </a:r>
                    </a:p>
                  </a:txBody>
                  <a:tcPr marL="12982" marR="12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0" indent="0" algn="r">
                        <a:lnSpc>
                          <a:spcPct val="100000"/>
                        </a:lnSpc>
                        <a:spcAft>
                          <a:spcPts val="0"/>
                        </a:spcAft>
                      </a:pPr>
                      <a:r>
                        <a:rPr lang="en-US" sz="1100" kern="100" dirty="0">
                          <a:solidFill>
                            <a:schemeClr val="tx1"/>
                          </a:solidFill>
                          <a:effectLst/>
                          <a:latin typeface="微軟正黑體" pitchFamily="34" charset="-120"/>
                          <a:ea typeface="微軟正黑體" pitchFamily="34" charset="-120"/>
                          <a:cs typeface="Times New Roman"/>
                        </a:rPr>
                        <a:t>80</a:t>
                      </a:r>
                      <a:r>
                        <a:rPr lang="en-US" altLang="zh-TW" sz="1100" kern="100" dirty="0">
                          <a:solidFill>
                            <a:schemeClr val="tx1"/>
                          </a:solidFill>
                          <a:effectLst/>
                          <a:latin typeface="微軟正黑體" pitchFamily="34" charset="-120"/>
                          <a:ea typeface="微軟正黑體" pitchFamily="34" charset="-120"/>
                          <a:cs typeface="Times New Roman"/>
                        </a:rPr>
                        <a:t>-120</a:t>
                      </a:r>
                      <a:endParaRPr lang="zh-TW" sz="1100" kern="100" dirty="0">
                        <a:solidFill>
                          <a:schemeClr val="tx1"/>
                        </a:solidFill>
                        <a:effectLst/>
                        <a:latin typeface="微軟正黑體" pitchFamily="34" charset="-120"/>
                        <a:ea typeface="微軟正黑體" pitchFamily="34" charset="-120"/>
                        <a:cs typeface="Times New Roman"/>
                      </a:endParaRPr>
                    </a:p>
                  </a:txBody>
                  <a:tcPr marL="12982" marR="12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180975" lvl="0" indent="-180975" algn="just" rtl="0" eaLnBrk="1" latinLnBrk="0" hangingPunct="1">
                        <a:lnSpc>
                          <a:spcPct val="100000"/>
                        </a:lnSpc>
                        <a:spcAft>
                          <a:spcPts val="0"/>
                        </a:spcAft>
                      </a:pPr>
                      <a:r>
                        <a:rPr kumimoji="0" lang="en-US" altLang="zh-TW" sz="1100" kern="100" dirty="0">
                          <a:solidFill>
                            <a:schemeClr val="tx1"/>
                          </a:solidFill>
                          <a:effectLst/>
                          <a:latin typeface="微軟正黑體" pitchFamily="34" charset="-120"/>
                          <a:ea typeface="微軟正黑體" pitchFamily="34" charset="-120"/>
                          <a:cs typeface="Times New Roman"/>
                        </a:rPr>
                        <a:t>1.</a:t>
                      </a:r>
                      <a:r>
                        <a:rPr kumimoji="0" lang="zh-TW" altLang="zh-TW" sz="1100" kern="100" dirty="0">
                          <a:solidFill>
                            <a:schemeClr val="tx1"/>
                          </a:solidFill>
                          <a:effectLst/>
                          <a:latin typeface="微軟正黑體" pitchFamily="34" charset="-120"/>
                          <a:ea typeface="微軟正黑體" pitchFamily="34" charset="-120"/>
                          <a:cs typeface="Times New Roman"/>
                        </a:rPr>
                        <a:t>縣（市）政府辦理全天教師研習或活動（含茶水）。</a:t>
                      </a:r>
                      <a:endParaRPr kumimoji="0" lang="en-US" altLang="zh-TW" sz="1100" kern="100" dirty="0">
                        <a:solidFill>
                          <a:schemeClr val="tx1"/>
                        </a:solidFill>
                        <a:effectLst/>
                        <a:latin typeface="微軟正黑體" pitchFamily="34" charset="-120"/>
                        <a:ea typeface="微軟正黑體" pitchFamily="34" charset="-120"/>
                        <a:cs typeface="Times New Roman"/>
                      </a:endParaRPr>
                    </a:p>
                    <a:p>
                      <a:pPr marL="180975" lvl="0" indent="-180975" algn="just" rtl="0" eaLnBrk="1" latinLnBrk="0" hangingPunct="1">
                        <a:lnSpc>
                          <a:spcPct val="100000"/>
                        </a:lnSpc>
                        <a:spcAft>
                          <a:spcPts val="0"/>
                        </a:spcAft>
                      </a:pPr>
                      <a:r>
                        <a:rPr kumimoji="0" lang="en-US" altLang="zh-TW" sz="1100" kern="100" dirty="0">
                          <a:solidFill>
                            <a:schemeClr val="tx1"/>
                          </a:solidFill>
                          <a:effectLst/>
                          <a:latin typeface="微軟正黑體" pitchFamily="34" charset="-120"/>
                          <a:ea typeface="微軟正黑體" pitchFamily="34" charset="-120"/>
                          <a:cs typeface="Times New Roman"/>
                        </a:rPr>
                        <a:t>2.</a:t>
                      </a:r>
                      <a:r>
                        <a:rPr kumimoji="0" lang="zh-TW" altLang="zh-TW" sz="1100" kern="100" dirty="0">
                          <a:solidFill>
                            <a:schemeClr val="tx1"/>
                          </a:solidFill>
                          <a:effectLst/>
                          <a:latin typeface="微軟正黑體" pitchFamily="34" charset="-120"/>
                          <a:ea typeface="微軟正黑體" pitchFamily="34" charset="-120"/>
                          <a:cs typeface="Times New Roman"/>
                        </a:rPr>
                        <a:t>膳費內應含三餐及茶點等。</a:t>
                      </a:r>
                      <a:endParaRPr kumimoji="0" lang="zh-TW" sz="1100" kern="100" dirty="0">
                        <a:solidFill>
                          <a:schemeClr val="tx1"/>
                        </a:solidFill>
                        <a:effectLst/>
                        <a:latin typeface="微軟正黑體" pitchFamily="34" charset="-120"/>
                        <a:ea typeface="微軟正黑體" pitchFamily="34" charset="-120"/>
                        <a:cs typeface="Times New Roman"/>
                      </a:endParaRPr>
                    </a:p>
                  </a:txBody>
                  <a:tcPr marL="12982" marR="1298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xmlns="" val="13025611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圖片 8">
            <a:extLst>
              <a:ext uri="{FF2B5EF4-FFF2-40B4-BE49-F238E27FC236}">
                <a16:creationId xmlns="" xmlns:a16="http://schemas.microsoft.com/office/drawing/2014/main" id="{402CB5EC-0CEF-4909-9F17-2042CBD0321A}"/>
              </a:ext>
            </a:extLst>
          </p:cNvPr>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xmlns="">
                  <a14:imgLayer r:embed="rId3">
                    <a14:imgEffect>
                      <a14:sharpenSoften amount="-42000"/>
                    </a14:imgEffect>
                    <a14:imgEffect>
                      <a14:brightnessContrast contrast="-19000"/>
                    </a14:imgEffect>
                  </a14:imgLayer>
                </a14:imgProps>
              </a:ext>
              <a:ext uri="{28A0092B-C50C-407E-A947-70E740481C1C}">
                <a14:useLocalDpi xmlns:a14="http://schemas.microsoft.com/office/drawing/2010/main" xmlns="" val="0"/>
              </a:ext>
            </a:extLst>
          </a:blip>
          <a:stretch>
            <a:fillRect/>
          </a:stretch>
        </p:blipFill>
        <p:spPr>
          <a:xfrm>
            <a:off x="7872" y="0"/>
            <a:ext cx="6850128" cy="5143500"/>
          </a:xfrm>
          <a:prstGeom prst="rect">
            <a:avLst/>
          </a:prstGeom>
        </p:spPr>
      </p:pic>
      <p:graphicFrame>
        <p:nvGraphicFramePr>
          <p:cNvPr id="4" name="表格 3">
            <a:extLst>
              <a:ext uri="{FF2B5EF4-FFF2-40B4-BE49-F238E27FC236}">
                <a16:creationId xmlns="" xmlns:a16="http://schemas.microsoft.com/office/drawing/2014/main" id="{EF992407-21CC-460C-BDA8-8F3095D828F0}"/>
              </a:ext>
            </a:extLst>
          </p:cNvPr>
          <p:cNvGraphicFramePr>
            <a:graphicFrameLocks noGrp="1"/>
          </p:cNvGraphicFramePr>
          <p:nvPr>
            <p:extLst>
              <p:ext uri="{D42A27DB-BD31-4B8C-83A1-F6EECF244321}">
                <p14:modId xmlns:p14="http://schemas.microsoft.com/office/powerpoint/2010/main" xmlns="" val="4027199875"/>
              </p:ext>
            </p:extLst>
          </p:nvPr>
        </p:nvGraphicFramePr>
        <p:xfrm>
          <a:off x="218813" y="591389"/>
          <a:ext cx="6420373" cy="3260725"/>
        </p:xfrm>
        <a:graphic>
          <a:graphicData uri="http://schemas.openxmlformats.org/drawingml/2006/table">
            <a:tbl>
              <a:tblPr/>
              <a:tblGrid>
                <a:gridCol w="502463">
                  <a:extLst>
                    <a:ext uri="{9D8B030D-6E8A-4147-A177-3AD203B41FA5}">
                      <a16:colId xmlns="" xmlns:a16="http://schemas.microsoft.com/office/drawing/2014/main" val="20000"/>
                    </a:ext>
                  </a:extLst>
                </a:gridCol>
                <a:gridCol w="1172417">
                  <a:extLst>
                    <a:ext uri="{9D8B030D-6E8A-4147-A177-3AD203B41FA5}">
                      <a16:colId xmlns="" xmlns:a16="http://schemas.microsoft.com/office/drawing/2014/main" val="20001"/>
                    </a:ext>
                  </a:extLst>
                </a:gridCol>
                <a:gridCol w="529735">
                  <a:extLst>
                    <a:ext uri="{9D8B030D-6E8A-4147-A177-3AD203B41FA5}">
                      <a16:colId xmlns="" xmlns:a16="http://schemas.microsoft.com/office/drawing/2014/main" val="20002"/>
                    </a:ext>
                  </a:extLst>
                </a:gridCol>
                <a:gridCol w="759575">
                  <a:extLst>
                    <a:ext uri="{9D8B030D-6E8A-4147-A177-3AD203B41FA5}">
                      <a16:colId xmlns="" xmlns:a16="http://schemas.microsoft.com/office/drawing/2014/main" val="20003"/>
                    </a:ext>
                  </a:extLst>
                </a:gridCol>
                <a:gridCol w="3456183">
                  <a:extLst>
                    <a:ext uri="{9D8B030D-6E8A-4147-A177-3AD203B41FA5}">
                      <a16:colId xmlns="" xmlns:a16="http://schemas.microsoft.com/office/drawing/2014/main" val="20004"/>
                    </a:ext>
                  </a:extLst>
                </a:gridCol>
              </a:tblGrid>
              <a:tr h="241028">
                <a:tc gridSpan="5">
                  <a:txBody>
                    <a:bodyPr/>
                    <a:lstStyle/>
                    <a:p>
                      <a:pPr algn="ctr">
                        <a:lnSpc>
                          <a:spcPts val="1800"/>
                        </a:lnSpc>
                        <a:spcAft>
                          <a:spcPts val="0"/>
                        </a:spcAft>
                      </a:pPr>
                      <a:r>
                        <a:rPr lang="zh-TW" sz="1100" b="1" kern="100" dirty="0">
                          <a:solidFill>
                            <a:srgbClr val="000000"/>
                          </a:solidFill>
                          <a:effectLst/>
                          <a:latin typeface="微軟正黑體" pitchFamily="34" charset="-120"/>
                          <a:ea typeface="微軟正黑體" pitchFamily="34" charset="-120"/>
                          <a:cs typeface="Times New Roman"/>
                        </a:rPr>
                        <a:t>「國民中學生涯發展教育」補助經費支用基準 </a:t>
                      </a:r>
                      <a:endParaRPr lang="zh-TW" sz="1100" kern="100" dirty="0">
                        <a:solidFill>
                          <a:srgbClr val="000000"/>
                        </a:solidFill>
                        <a:effectLst/>
                        <a:latin typeface="微軟正黑體" pitchFamily="34" charset="-120"/>
                        <a:ea typeface="微軟正黑體" pitchFamily="34" charset="-120"/>
                        <a:cs typeface="Times New Roman"/>
                      </a:endParaRPr>
                    </a:p>
                  </a:txBody>
                  <a:tcPr marL="12982" marR="1298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BF7FF"/>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 xmlns:a16="http://schemas.microsoft.com/office/drawing/2014/main" val="10000"/>
                  </a:ext>
                </a:extLst>
              </a:tr>
              <a:tr h="228628">
                <a:tc gridSpan="2">
                  <a:txBody>
                    <a:bodyPr/>
                    <a:lstStyle/>
                    <a:p>
                      <a:pPr algn="ctr">
                        <a:lnSpc>
                          <a:spcPts val="1800"/>
                        </a:lnSpc>
                        <a:spcAft>
                          <a:spcPts val="0"/>
                        </a:spcAft>
                      </a:pPr>
                      <a:r>
                        <a:rPr lang="zh-TW" sz="1100" b="1" kern="100" dirty="0">
                          <a:solidFill>
                            <a:srgbClr val="000000"/>
                          </a:solidFill>
                          <a:effectLst/>
                          <a:latin typeface="微軟正黑體" pitchFamily="34" charset="-120"/>
                          <a:ea typeface="微軟正黑體" pitchFamily="34" charset="-120"/>
                          <a:cs typeface="Times New Roman"/>
                        </a:rPr>
                        <a:t>項目</a:t>
                      </a:r>
                      <a:endParaRPr lang="zh-TW" sz="1100" kern="100" dirty="0">
                        <a:solidFill>
                          <a:srgbClr val="000000"/>
                        </a:solidFill>
                        <a:effectLst/>
                        <a:latin typeface="微軟正黑體" pitchFamily="34" charset="-120"/>
                        <a:ea typeface="微軟正黑體" pitchFamily="34" charset="-120"/>
                        <a:cs typeface="Times New Roman"/>
                      </a:endParaRPr>
                    </a:p>
                  </a:txBody>
                  <a:tcPr marL="12982" marR="12982"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BF7FF"/>
                    </a:solidFill>
                  </a:tcPr>
                </a:tc>
                <a:tc hMerge="1">
                  <a:txBody>
                    <a:bodyPr/>
                    <a:lstStyle/>
                    <a:p>
                      <a:endParaRPr lang="zh-TW" altLang="en-US"/>
                    </a:p>
                  </a:txBody>
                  <a:tcPr/>
                </a:tc>
                <a:tc>
                  <a:txBody>
                    <a:bodyPr/>
                    <a:lstStyle/>
                    <a:p>
                      <a:pPr algn="ctr">
                        <a:lnSpc>
                          <a:spcPts val="1800"/>
                        </a:lnSpc>
                        <a:spcAft>
                          <a:spcPts val="0"/>
                        </a:spcAft>
                      </a:pPr>
                      <a:r>
                        <a:rPr lang="zh-TW" sz="1100" b="1" kern="100" dirty="0">
                          <a:solidFill>
                            <a:srgbClr val="000000"/>
                          </a:solidFill>
                          <a:effectLst/>
                          <a:latin typeface="微軟正黑體" pitchFamily="34" charset="-120"/>
                          <a:ea typeface="微軟正黑體" pitchFamily="34" charset="-120"/>
                          <a:cs typeface="Times New Roman"/>
                        </a:rPr>
                        <a:t>單位</a:t>
                      </a:r>
                      <a:endParaRPr lang="zh-TW" sz="1100" kern="100" dirty="0">
                        <a:solidFill>
                          <a:srgbClr val="000000"/>
                        </a:solidFill>
                        <a:effectLst/>
                        <a:latin typeface="微軟正黑體" pitchFamily="34" charset="-120"/>
                        <a:ea typeface="微軟正黑體" pitchFamily="34" charset="-120"/>
                        <a:cs typeface="Times New Roman"/>
                      </a:endParaRPr>
                    </a:p>
                  </a:txBody>
                  <a:tcPr marL="12982" marR="12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BF7FF"/>
                    </a:solidFill>
                  </a:tcPr>
                </a:tc>
                <a:tc>
                  <a:txBody>
                    <a:bodyPr/>
                    <a:lstStyle/>
                    <a:p>
                      <a:pPr algn="ctr">
                        <a:lnSpc>
                          <a:spcPts val="1800"/>
                        </a:lnSpc>
                        <a:spcAft>
                          <a:spcPts val="0"/>
                        </a:spcAft>
                      </a:pPr>
                      <a:r>
                        <a:rPr lang="zh-TW" sz="1100" b="1" kern="100">
                          <a:solidFill>
                            <a:srgbClr val="000000"/>
                          </a:solidFill>
                          <a:effectLst/>
                          <a:latin typeface="微軟正黑體" pitchFamily="34" charset="-120"/>
                          <a:ea typeface="微軟正黑體" pitchFamily="34" charset="-120"/>
                          <a:cs typeface="Times New Roman"/>
                        </a:rPr>
                        <a:t>單價（元）</a:t>
                      </a:r>
                      <a:endParaRPr lang="zh-TW" sz="1100" kern="100">
                        <a:solidFill>
                          <a:srgbClr val="000000"/>
                        </a:solidFill>
                        <a:effectLst/>
                        <a:latin typeface="微軟正黑體" pitchFamily="34" charset="-120"/>
                        <a:ea typeface="微軟正黑體" pitchFamily="34" charset="-120"/>
                        <a:cs typeface="Times New Roman"/>
                      </a:endParaRPr>
                    </a:p>
                  </a:txBody>
                  <a:tcPr marL="12982" marR="12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BF7FF"/>
                    </a:solidFill>
                  </a:tcPr>
                </a:tc>
                <a:tc>
                  <a:txBody>
                    <a:bodyPr/>
                    <a:lstStyle/>
                    <a:p>
                      <a:pPr algn="ctr">
                        <a:lnSpc>
                          <a:spcPts val="1800"/>
                        </a:lnSpc>
                        <a:spcAft>
                          <a:spcPts val="0"/>
                        </a:spcAft>
                      </a:pPr>
                      <a:r>
                        <a:rPr lang="zh-TW" sz="1100" b="1" kern="100">
                          <a:solidFill>
                            <a:srgbClr val="000000"/>
                          </a:solidFill>
                          <a:effectLst/>
                          <a:latin typeface="微軟正黑體" pitchFamily="34" charset="-120"/>
                          <a:ea typeface="微軟正黑體" pitchFamily="34" charset="-120"/>
                          <a:cs typeface="Times New Roman"/>
                        </a:rPr>
                        <a:t>說明</a:t>
                      </a:r>
                      <a:endParaRPr lang="zh-TW" sz="1100" kern="100">
                        <a:solidFill>
                          <a:srgbClr val="000000"/>
                        </a:solidFill>
                        <a:effectLst/>
                        <a:latin typeface="微軟正黑體" pitchFamily="34" charset="-120"/>
                        <a:ea typeface="微軟正黑體" pitchFamily="34" charset="-120"/>
                        <a:cs typeface="Times New Roman"/>
                      </a:endParaRPr>
                    </a:p>
                  </a:txBody>
                  <a:tcPr marL="12982" marR="12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BF7FF"/>
                    </a:solidFill>
                  </a:tcPr>
                </a:tc>
                <a:extLst>
                  <a:ext uri="{0D108BD9-81ED-4DB2-BD59-A6C34878D82A}">
                    <a16:rowId xmlns="" xmlns:a16="http://schemas.microsoft.com/office/drawing/2014/main" val="10001"/>
                  </a:ext>
                </a:extLst>
              </a:tr>
              <a:tr h="426771">
                <a:tc rowSpan="5">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100" kern="100" dirty="0">
                          <a:solidFill>
                            <a:srgbClr val="000000"/>
                          </a:solidFill>
                          <a:effectLst/>
                          <a:latin typeface="微軟正黑體" pitchFamily="34" charset="-120"/>
                          <a:ea typeface="微軟正黑體" pitchFamily="34" charset="-120"/>
                          <a:cs typeface="細明體"/>
                        </a:rPr>
                        <a:t> </a:t>
                      </a:r>
                      <a:r>
                        <a:rPr lang="zh-TW" altLang="en-US" sz="1100" b="1" kern="100" dirty="0">
                          <a:solidFill>
                            <a:schemeClr val="tx1"/>
                          </a:solidFill>
                          <a:effectLst/>
                          <a:latin typeface="微軟正黑體" pitchFamily="34" charset="-120"/>
                          <a:ea typeface="微軟正黑體" pitchFamily="34" charset="-120"/>
                          <a:cs typeface="Times New Roman"/>
                        </a:rPr>
                        <a:t>業</a:t>
                      </a:r>
                      <a:r>
                        <a:rPr lang="zh-TW" altLang="zh-TW" sz="1100" b="1" kern="100" dirty="0">
                          <a:solidFill>
                            <a:schemeClr val="tx1"/>
                          </a:solidFill>
                          <a:effectLst/>
                          <a:latin typeface="微軟正黑體" pitchFamily="34" charset="-120"/>
                          <a:ea typeface="微軟正黑體" pitchFamily="34" charset="-120"/>
                          <a:cs typeface="Times New Roman"/>
                        </a:rPr>
                        <a:t>務費</a:t>
                      </a:r>
                      <a:endParaRPr lang="zh-TW" sz="1100" kern="100" dirty="0">
                        <a:solidFill>
                          <a:srgbClr val="000000"/>
                        </a:solidFill>
                        <a:effectLst/>
                        <a:latin typeface="微軟正黑體" pitchFamily="34" charset="-120"/>
                        <a:ea typeface="微軟正黑體" pitchFamily="34" charset="-120"/>
                        <a:cs typeface="Times New Roman"/>
                      </a:endParaRPr>
                    </a:p>
                    <a:p>
                      <a:pPr marL="0" indent="0" algn="just">
                        <a:lnSpc>
                          <a:spcPct val="100000"/>
                        </a:lnSpc>
                        <a:spcAft>
                          <a:spcPts val="0"/>
                        </a:spcAft>
                      </a:pPr>
                      <a:r>
                        <a:rPr lang="en-US" sz="1100" kern="100" dirty="0">
                          <a:solidFill>
                            <a:srgbClr val="000000"/>
                          </a:solidFill>
                          <a:effectLst/>
                          <a:latin typeface="微軟正黑體" pitchFamily="34" charset="-120"/>
                          <a:ea typeface="微軟正黑體" pitchFamily="34" charset="-120"/>
                          <a:cs typeface="細明體"/>
                        </a:rPr>
                        <a:t> </a:t>
                      </a:r>
                      <a:endParaRPr lang="zh-TW" sz="1100" kern="100" dirty="0">
                        <a:solidFill>
                          <a:srgbClr val="000000"/>
                        </a:solidFill>
                        <a:effectLst/>
                        <a:latin typeface="微軟正黑體" pitchFamily="34" charset="-120"/>
                        <a:ea typeface="微軟正黑體" pitchFamily="34" charset="-120"/>
                        <a:cs typeface="Times New Roman"/>
                      </a:endParaRPr>
                    </a:p>
                    <a:p>
                      <a:pPr marL="0" indent="0" algn="just">
                        <a:lnSpc>
                          <a:spcPct val="100000"/>
                        </a:lnSpc>
                        <a:spcAft>
                          <a:spcPts val="0"/>
                        </a:spcAft>
                      </a:pPr>
                      <a:r>
                        <a:rPr lang="en-US" sz="1100" kern="100" dirty="0">
                          <a:solidFill>
                            <a:srgbClr val="000000"/>
                          </a:solidFill>
                          <a:effectLst/>
                          <a:latin typeface="微軟正黑體" pitchFamily="34" charset="-120"/>
                          <a:ea typeface="微軟正黑體" pitchFamily="34" charset="-120"/>
                          <a:cs typeface="細明體"/>
                        </a:rPr>
                        <a:t> </a:t>
                      </a:r>
                      <a:endParaRPr lang="zh-TW" sz="1100" kern="100" dirty="0">
                        <a:solidFill>
                          <a:srgbClr val="000000"/>
                        </a:solidFill>
                        <a:effectLst/>
                        <a:latin typeface="微軟正黑體" pitchFamily="34" charset="-120"/>
                        <a:ea typeface="微軟正黑體" pitchFamily="34" charset="-120"/>
                        <a:cs typeface="Times New Roman"/>
                      </a:endParaRPr>
                    </a:p>
                  </a:txBody>
                  <a:tcPr marL="12982" marR="1298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BF7FF"/>
                    </a:solidFill>
                  </a:tcPr>
                </a:tc>
                <a:tc>
                  <a:txBody>
                    <a:bodyPr/>
                    <a:lstStyle/>
                    <a:p>
                      <a:pPr marL="0" indent="0" algn="just">
                        <a:lnSpc>
                          <a:spcPct val="100000"/>
                        </a:lnSpc>
                        <a:spcAft>
                          <a:spcPts val="0"/>
                        </a:spcAft>
                      </a:pPr>
                      <a:r>
                        <a:rPr lang="zh-TW" sz="1100" kern="100" dirty="0">
                          <a:solidFill>
                            <a:srgbClr val="000000"/>
                          </a:solidFill>
                          <a:effectLst/>
                          <a:latin typeface="微軟正黑體" pitchFamily="34" charset="-120"/>
                          <a:ea typeface="微軟正黑體" pitchFamily="34" charset="-120"/>
                          <a:cs typeface="Times New Roman"/>
                        </a:rPr>
                        <a:t>教材及資料印製費</a:t>
                      </a:r>
                    </a:p>
                  </a:txBody>
                  <a:tcPr marL="12982" marR="12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0" indent="0" algn="just">
                        <a:lnSpc>
                          <a:spcPct val="100000"/>
                        </a:lnSpc>
                        <a:spcAft>
                          <a:spcPts val="0"/>
                        </a:spcAft>
                      </a:pPr>
                      <a:r>
                        <a:rPr lang="zh-TW" sz="1100" kern="100" dirty="0">
                          <a:solidFill>
                            <a:srgbClr val="000000"/>
                          </a:solidFill>
                          <a:effectLst/>
                          <a:latin typeface="微軟正黑體" pitchFamily="34" charset="-120"/>
                          <a:ea typeface="微軟正黑體" pitchFamily="34" charset="-120"/>
                          <a:cs typeface="Times New Roman"/>
                        </a:rPr>
                        <a:t>人</a:t>
                      </a:r>
                    </a:p>
                  </a:txBody>
                  <a:tcPr marL="12982" marR="12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0" indent="0" algn="r">
                        <a:lnSpc>
                          <a:spcPct val="100000"/>
                        </a:lnSpc>
                        <a:spcAft>
                          <a:spcPts val="0"/>
                        </a:spcAft>
                      </a:pPr>
                      <a:r>
                        <a:rPr lang="en-US" sz="1100" kern="100" dirty="0">
                          <a:solidFill>
                            <a:srgbClr val="000000"/>
                          </a:solidFill>
                          <a:effectLst/>
                          <a:latin typeface="微軟正黑體" pitchFamily="34" charset="-120"/>
                          <a:ea typeface="微軟正黑體" pitchFamily="34" charset="-120"/>
                          <a:cs typeface="Times New Roman"/>
                        </a:rPr>
                        <a:t>50</a:t>
                      </a:r>
                      <a:endParaRPr lang="zh-TW" sz="1100" kern="100" dirty="0">
                        <a:solidFill>
                          <a:srgbClr val="000000"/>
                        </a:solidFill>
                        <a:effectLst/>
                        <a:latin typeface="微軟正黑體" pitchFamily="34" charset="-120"/>
                        <a:ea typeface="微軟正黑體" pitchFamily="34" charset="-120"/>
                        <a:cs typeface="Times New Roman"/>
                      </a:endParaRPr>
                    </a:p>
                    <a:p>
                      <a:pPr marL="0" indent="0" algn="r">
                        <a:lnSpc>
                          <a:spcPct val="100000"/>
                        </a:lnSpc>
                        <a:spcAft>
                          <a:spcPts val="0"/>
                        </a:spcAft>
                      </a:pPr>
                      <a:r>
                        <a:rPr lang="en-US" sz="1100" kern="100" dirty="0">
                          <a:solidFill>
                            <a:srgbClr val="000000"/>
                          </a:solidFill>
                          <a:effectLst/>
                          <a:latin typeface="微軟正黑體" pitchFamily="34" charset="-120"/>
                          <a:ea typeface="微軟正黑體" pitchFamily="34" charset="-120"/>
                          <a:cs typeface="Times New Roman"/>
                        </a:rPr>
                        <a:t> </a:t>
                      </a:r>
                      <a:endParaRPr lang="zh-TW" sz="1100" kern="100" dirty="0">
                        <a:solidFill>
                          <a:srgbClr val="000000"/>
                        </a:solidFill>
                        <a:effectLst/>
                        <a:latin typeface="微軟正黑體" pitchFamily="34" charset="-120"/>
                        <a:ea typeface="微軟正黑體" pitchFamily="34" charset="-120"/>
                        <a:cs typeface="Times New Roman"/>
                      </a:endParaRPr>
                    </a:p>
                  </a:txBody>
                  <a:tcPr marL="12982" marR="12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0" indent="0" algn="just">
                        <a:lnSpc>
                          <a:spcPct val="100000"/>
                        </a:lnSpc>
                        <a:spcAft>
                          <a:spcPts val="0"/>
                        </a:spcAft>
                      </a:pPr>
                      <a:r>
                        <a:rPr kumimoji="0" lang="zh-TW" altLang="zh-TW" sz="1100" kern="100" dirty="0">
                          <a:solidFill>
                            <a:schemeClr val="tx1"/>
                          </a:solidFill>
                          <a:effectLst/>
                          <a:latin typeface="微軟正黑體" pitchFamily="34" charset="-120"/>
                          <a:ea typeface="微軟正黑體" pitchFamily="34" charset="-120"/>
                          <a:cs typeface="Times New Roman"/>
                        </a:rPr>
                        <a:t>教材、講義、補充資料及成果檢討報告印製，以全校學生數為編列上限，學生數無條件進位至十位。</a:t>
                      </a:r>
                      <a:endParaRPr kumimoji="0" lang="zh-TW" sz="1100" kern="100" dirty="0">
                        <a:solidFill>
                          <a:schemeClr val="tx1"/>
                        </a:solidFill>
                        <a:effectLst/>
                        <a:latin typeface="微軟正黑體" pitchFamily="34" charset="-120"/>
                        <a:ea typeface="微軟正黑體" pitchFamily="34" charset="-120"/>
                        <a:cs typeface="Times New Roman"/>
                      </a:endParaRPr>
                    </a:p>
                  </a:txBody>
                  <a:tcPr marL="12982" marR="1298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extLst>
                  <a:ext uri="{0D108BD9-81ED-4DB2-BD59-A6C34878D82A}">
                    <a16:rowId xmlns="" xmlns:a16="http://schemas.microsoft.com/office/drawing/2014/main" val="10002"/>
                  </a:ext>
                </a:extLst>
              </a:tr>
              <a:tr h="640155">
                <a:tc v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zh-TW" sz="1400" kern="100" dirty="0">
                        <a:solidFill>
                          <a:srgbClr val="000000"/>
                        </a:solidFill>
                        <a:effectLst/>
                        <a:latin typeface="標楷體" pitchFamily="65" charset="-120"/>
                        <a:ea typeface="標楷體" pitchFamily="65" charset="-120"/>
                        <a:cs typeface="Times New Roman"/>
                      </a:endParaRPr>
                    </a:p>
                  </a:txBody>
                  <a:tcPr marL="12982" marR="1298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0" indent="0" algn="just">
                        <a:lnSpc>
                          <a:spcPct val="100000"/>
                        </a:lnSpc>
                        <a:spcAft>
                          <a:spcPts val="0"/>
                        </a:spcAft>
                      </a:pPr>
                      <a:r>
                        <a:rPr lang="zh-TW" sz="1100" kern="100" dirty="0">
                          <a:solidFill>
                            <a:srgbClr val="000000"/>
                          </a:solidFill>
                          <a:effectLst/>
                          <a:latin typeface="微軟正黑體" pitchFamily="34" charset="-120"/>
                          <a:ea typeface="微軟正黑體" pitchFamily="34" charset="-120"/>
                          <a:cs typeface="Times New Roman"/>
                        </a:rPr>
                        <a:t>活動材料費</a:t>
                      </a:r>
                    </a:p>
                  </a:txBody>
                  <a:tcPr marL="12982" marR="12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0" indent="0" algn="just">
                        <a:lnSpc>
                          <a:spcPct val="100000"/>
                        </a:lnSpc>
                        <a:spcAft>
                          <a:spcPts val="0"/>
                        </a:spcAft>
                      </a:pPr>
                      <a:r>
                        <a:rPr lang="zh-TW" sz="1100" kern="100" dirty="0">
                          <a:solidFill>
                            <a:srgbClr val="000000"/>
                          </a:solidFill>
                          <a:effectLst/>
                          <a:latin typeface="微軟正黑體" pitchFamily="34" charset="-120"/>
                          <a:ea typeface="微軟正黑體" pitchFamily="34" charset="-120"/>
                          <a:cs typeface="Times New Roman"/>
                        </a:rPr>
                        <a:t>份</a:t>
                      </a:r>
                    </a:p>
                  </a:txBody>
                  <a:tcPr marL="12982" marR="12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0" indent="0" algn="r">
                        <a:lnSpc>
                          <a:spcPct val="100000"/>
                        </a:lnSpc>
                        <a:spcAft>
                          <a:spcPts val="0"/>
                        </a:spcAft>
                      </a:pPr>
                      <a:r>
                        <a:rPr lang="en-US" sz="1100" kern="100" dirty="0">
                          <a:solidFill>
                            <a:srgbClr val="000000"/>
                          </a:solidFill>
                          <a:effectLst/>
                          <a:latin typeface="微軟正黑體" pitchFamily="34" charset="-120"/>
                          <a:ea typeface="微軟正黑體" pitchFamily="34" charset="-120"/>
                          <a:cs typeface="Times New Roman"/>
                        </a:rPr>
                        <a:t>200</a:t>
                      </a:r>
                      <a:endParaRPr lang="zh-TW" sz="1100" kern="100" dirty="0">
                        <a:solidFill>
                          <a:srgbClr val="000000"/>
                        </a:solidFill>
                        <a:effectLst/>
                        <a:latin typeface="微軟正黑體" pitchFamily="34" charset="-120"/>
                        <a:ea typeface="微軟正黑體" pitchFamily="34" charset="-120"/>
                        <a:cs typeface="Times New Roman"/>
                      </a:endParaRPr>
                    </a:p>
                  </a:txBody>
                  <a:tcPr marL="12982" marR="12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0" indent="0" algn="just">
                        <a:lnSpc>
                          <a:spcPct val="100000"/>
                        </a:lnSpc>
                        <a:spcAft>
                          <a:spcPts val="0"/>
                        </a:spcAft>
                      </a:pPr>
                      <a:r>
                        <a:rPr lang="zh-TW" altLang="en-US" sz="1100" b="1" u="sng" kern="1200" dirty="0">
                          <a:solidFill>
                            <a:schemeClr val="tx1"/>
                          </a:solidFill>
                          <a:latin typeface="微軟正黑體" pitchFamily="34" charset="-120"/>
                          <a:ea typeface="微軟正黑體" pitchFamily="34" charset="-120"/>
                          <a:cs typeface="+mn-cs"/>
                        </a:rPr>
                        <a:t> 核實報支</a:t>
                      </a:r>
                      <a:endParaRPr lang="zh-TW" sz="1100" b="1" u="sng" kern="1200" dirty="0">
                        <a:solidFill>
                          <a:schemeClr val="tx1"/>
                        </a:solidFill>
                        <a:latin typeface="微軟正黑體" pitchFamily="34" charset="-120"/>
                        <a:ea typeface="微軟正黑體" pitchFamily="34" charset="-120"/>
                        <a:cs typeface="+mn-cs"/>
                      </a:endParaRPr>
                    </a:p>
                  </a:txBody>
                  <a:tcPr marL="12982" marR="1298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extLst>
                  <a:ext uri="{0D108BD9-81ED-4DB2-BD59-A6C34878D82A}">
                    <a16:rowId xmlns="" xmlns:a16="http://schemas.microsoft.com/office/drawing/2014/main" val="10003"/>
                  </a:ext>
                </a:extLst>
              </a:tr>
              <a:tr h="657244">
                <a:tc vMerge="1">
                  <a:txBody>
                    <a:bodyPr/>
                    <a:lstStyle/>
                    <a:p>
                      <a:pPr marL="0" indent="0" algn="just">
                        <a:lnSpc>
                          <a:spcPct val="100000"/>
                        </a:lnSpc>
                        <a:spcAft>
                          <a:spcPts val="0"/>
                        </a:spcAft>
                      </a:pPr>
                      <a:endParaRPr lang="zh-TW" sz="1400" kern="100" dirty="0">
                        <a:solidFill>
                          <a:srgbClr val="000000"/>
                        </a:solidFill>
                        <a:effectLst/>
                        <a:latin typeface="標楷體" pitchFamily="65" charset="-120"/>
                        <a:ea typeface="標楷體" pitchFamily="65" charset="-120"/>
                        <a:cs typeface="Times New Roman"/>
                      </a:endParaRPr>
                    </a:p>
                  </a:txBody>
                  <a:tcPr marL="12982" marR="1298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0" indent="0" algn="just">
                        <a:lnSpc>
                          <a:spcPct val="100000"/>
                        </a:lnSpc>
                        <a:spcAft>
                          <a:spcPts val="0"/>
                        </a:spcAft>
                      </a:pPr>
                      <a:r>
                        <a:rPr lang="zh-TW" sz="1100" kern="100" dirty="0">
                          <a:solidFill>
                            <a:srgbClr val="000000"/>
                          </a:solidFill>
                          <a:effectLst/>
                          <a:latin typeface="微軟正黑體" pitchFamily="34" charset="-120"/>
                          <a:ea typeface="微軟正黑體" pitchFamily="34" charset="-120"/>
                          <a:cs typeface="Times New Roman"/>
                        </a:rPr>
                        <a:t>學生生涯檔案</a:t>
                      </a:r>
                      <a:endParaRPr lang="en-US" altLang="zh-TW" sz="1100" kern="100" dirty="0">
                        <a:solidFill>
                          <a:srgbClr val="000000"/>
                        </a:solidFill>
                        <a:effectLst/>
                        <a:latin typeface="微軟正黑體" pitchFamily="34" charset="-120"/>
                        <a:ea typeface="微軟正黑體" pitchFamily="34" charset="-120"/>
                        <a:cs typeface="Times New Roman"/>
                      </a:endParaRPr>
                    </a:p>
                    <a:p>
                      <a:pPr marL="0" indent="0" algn="just">
                        <a:lnSpc>
                          <a:spcPct val="100000"/>
                        </a:lnSpc>
                        <a:spcAft>
                          <a:spcPts val="0"/>
                        </a:spcAft>
                      </a:pPr>
                      <a:r>
                        <a:rPr lang="zh-TW" sz="1100" kern="100" dirty="0">
                          <a:solidFill>
                            <a:srgbClr val="000000"/>
                          </a:solidFill>
                          <a:effectLst/>
                          <a:latin typeface="微軟正黑體" pitchFamily="34" charset="-120"/>
                          <a:ea typeface="微軟正黑體" pitchFamily="34" charset="-120"/>
                          <a:cs typeface="Times New Roman"/>
                        </a:rPr>
                        <a:t>（含資料夾及內頁印製）</a:t>
                      </a:r>
                    </a:p>
                  </a:txBody>
                  <a:tcPr marL="12982" marR="12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0" indent="0" algn="just">
                        <a:lnSpc>
                          <a:spcPct val="100000"/>
                        </a:lnSpc>
                        <a:spcAft>
                          <a:spcPts val="0"/>
                        </a:spcAft>
                      </a:pPr>
                      <a:r>
                        <a:rPr lang="zh-TW" sz="1100" kern="100" dirty="0">
                          <a:solidFill>
                            <a:srgbClr val="000000"/>
                          </a:solidFill>
                          <a:effectLst/>
                          <a:latin typeface="微軟正黑體" pitchFamily="34" charset="-120"/>
                          <a:ea typeface="微軟正黑體" pitchFamily="34" charset="-120"/>
                          <a:cs typeface="Times New Roman"/>
                        </a:rPr>
                        <a:t>人</a:t>
                      </a:r>
                    </a:p>
                  </a:txBody>
                  <a:tcPr marL="12982" marR="12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0" indent="0" algn="r">
                        <a:lnSpc>
                          <a:spcPct val="100000"/>
                        </a:lnSpc>
                        <a:spcAft>
                          <a:spcPts val="0"/>
                        </a:spcAft>
                      </a:pPr>
                      <a:r>
                        <a:rPr lang="en-US" sz="1100" kern="100" dirty="0">
                          <a:solidFill>
                            <a:srgbClr val="000000"/>
                          </a:solidFill>
                          <a:effectLst/>
                          <a:latin typeface="微軟正黑體" pitchFamily="34" charset="-120"/>
                          <a:ea typeface="微軟正黑體" pitchFamily="34" charset="-120"/>
                          <a:cs typeface="Times New Roman"/>
                        </a:rPr>
                        <a:t>120</a:t>
                      </a:r>
                      <a:endParaRPr lang="zh-TW" sz="1100" kern="100" dirty="0">
                        <a:solidFill>
                          <a:srgbClr val="000000"/>
                        </a:solidFill>
                        <a:effectLst/>
                        <a:latin typeface="微軟正黑體" pitchFamily="34" charset="-120"/>
                        <a:ea typeface="微軟正黑體" pitchFamily="34" charset="-120"/>
                        <a:cs typeface="Times New Roman"/>
                      </a:endParaRPr>
                    </a:p>
                  </a:txBody>
                  <a:tcPr marL="12982" marR="12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0" indent="0" algn="just">
                        <a:lnSpc>
                          <a:spcPct val="100000"/>
                        </a:lnSpc>
                        <a:spcAft>
                          <a:spcPts val="0"/>
                        </a:spcAft>
                      </a:pPr>
                      <a:r>
                        <a:rPr kumimoji="0" lang="zh-TW" altLang="en-US" sz="1100" kern="100" dirty="0">
                          <a:solidFill>
                            <a:schemeClr val="tx1"/>
                          </a:solidFill>
                          <a:effectLst/>
                          <a:latin typeface="微軟正黑體" pitchFamily="34" charset="-120"/>
                          <a:ea typeface="微軟正黑體" pitchFamily="34" charset="-120"/>
                          <a:cs typeface="Times New Roman"/>
                        </a:rPr>
                        <a:t> </a:t>
                      </a:r>
                      <a:r>
                        <a:rPr kumimoji="0" lang="zh-TW" altLang="zh-TW" sz="1100" kern="100" dirty="0">
                          <a:solidFill>
                            <a:schemeClr val="tx1"/>
                          </a:solidFill>
                          <a:effectLst/>
                          <a:latin typeface="微軟正黑體" pitchFamily="34" charset="-120"/>
                          <a:ea typeface="微軟正黑體" pitchFamily="34" charset="-120"/>
                          <a:cs typeface="Times New Roman"/>
                        </a:rPr>
                        <a:t>核實報支，以</a:t>
                      </a:r>
                      <a:r>
                        <a:rPr lang="zh-TW" altLang="zh-TW" sz="1100" b="1" u="sng" kern="1200" dirty="0">
                          <a:solidFill>
                            <a:schemeClr val="tx1"/>
                          </a:solidFill>
                          <a:latin typeface="微軟正黑體" pitchFamily="34" charset="-120"/>
                          <a:ea typeface="微軟正黑體" pitchFamily="34" charset="-120"/>
                          <a:cs typeface="+mn-cs"/>
                        </a:rPr>
                        <a:t>國中一年級</a:t>
                      </a:r>
                      <a:r>
                        <a:rPr lang="en-US" altLang="zh-TW" sz="1100" b="1" u="sng" kern="1200" dirty="0">
                          <a:solidFill>
                            <a:schemeClr val="tx1"/>
                          </a:solidFill>
                          <a:latin typeface="微軟正黑體" pitchFamily="34" charset="-120"/>
                          <a:ea typeface="微軟正黑體" pitchFamily="34" charset="-120"/>
                          <a:cs typeface="+mn-cs"/>
                        </a:rPr>
                        <a:t>(</a:t>
                      </a:r>
                      <a:r>
                        <a:rPr lang="zh-TW" altLang="zh-TW" sz="1100" b="1" u="sng" kern="1200" dirty="0">
                          <a:solidFill>
                            <a:schemeClr val="tx1"/>
                          </a:solidFill>
                          <a:latin typeface="微軟正黑體" pitchFamily="34" charset="-120"/>
                          <a:ea typeface="微軟正黑體" pitchFamily="34" charset="-120"/>
                          <a:cs typeface="+mn-cs"/>
                        </a:rPr>
                        <a:t>七年級</a:t>
                      </a:r>
                      <a:r>
                        <a:rPr lang="en-US" altLang="zh-TW" sz="1100" b="1" u="sng" kern="1200" dirty="0">
                          <a:solidFill>
                            <a:schemeClr val="tx1"/>
                          </a:solidFill>
                          <a:latin typeface="微軟正黑體" pitchFamily="34" charset="-120"/>
                          <a:ea typeface="微軟正黑體" pitchFamily="34" charset="-120"/>
                          <a:cs typeface="+mn-cs"/>
                        </a:rPr>
                        <a:t>)</a:t>
                      </a:r>
                      <a:r>
                        <a:rPr lang="zh-TW" altLang="zh-TW" sz="1100" b="1" u="sng" kern="1200" dirty="0">
                          <a:solidFill>
                            <a:schemeClr val="tx1"/>
                          </a:solidFill>
                          <a:latin typeface="微軟正黑體" pitchFamily="34" charset="-120"/>
                          <a:ea typeface="微軟正黑體" pitchFamily="34" charset="-120"/>
                          <a:cs typeface="+mn-cs"/>
                        </a:rPr>
                        <a:t>學生數為編列上限，</a:t>
                      </a:r>
                      <a:r>
                        <a:rPr lang="zh-TW" altLang="en-US" sz="1100" b="1" u="sng" kern="1200" dirty="0">
                          <a:solidFill>
                            <a:schemeClr val="tx1"/>
                          </a:solidFill>
                          <a:latin typeface="微軟正黑體" pitchFamily="34" charset="-120"/>
                          <a:ea typeface="微軟正黑體" pitchFamily="34" charset="-120"/>
                          <a:cs typeface="+mn-cs"/>
                        </a:rPr>
                        <a:t>   </a:t>
                      </a:r>
                      <a:r>
                        <a:rPr lang="zh-TW" altLang="zh-TW" sz="1100" b="1" u="sng" kern="1200" dirty="0">
                          <a:solidFill>
                            <a:schemeClr val="tx1"/>
                          </a:solidFill>
                          <a:latin typeface="微軟正黑體" pitchFamily="34" charset="-120"/>
                          <a:ea typeface="微軟正黑體" pitchFamily="34" charset="-120"/>
                          <a:cs typeface="+mn-cs"/>
                        </a:rPr>
                        <a:t>學生數無條件進位至十位</a:t>
                      </a:r>
                      <a:r>
                        <a:rPr kumimoji="0" lang="zh-TW" altLang="zh-TW" sz="1100" kern="1200" dirty="0">
                          <a:solidFill>
                            <a:schemeClr val="tx1"/>
                          </a:solidFill>
                          <a:effectLst/>
                          <a:latin typeface="微軟正黑體" pitchFamily="34" charset="-120"/>
                          <a:ea typeface="微軟正黑體" pitchFamily="34" charset="-120"/>
                          <a:cs typeface="+mn-cs"/>
                        </a:rPr>
                        <a:t>。</a:t>
                      </a:r>
                      <a:endParaRPr lang="zh-TW" sz="1100" kern="100" dirty="0">
                        <a:solidFill>
                          <a:schemeClr val="tx1"/>
                        </a:solidFill>
                        <a:effectLst/>
                        <a:latin typeface="微軟正黑體" pitchFamily="34" charset="-120"/>
                        <a:ea typeface="微軟正黑體" pitchFamily="34" charset="-120"/>
                        <a:cs typeface="Times New Roman"/>
                      </a:endParaRPr>
                    </a:p>
                  </a:txBody>
                  <a:tcPr marL="12982" marR="1298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extLst>
                  <a:ext uri="{0D108BD9-81ED-4DB2-BD59-A6C34878D82A}">
                    <a16:rowId xmlns="" xmlns:a16="http://schemas.microsoft.com/office/drawing/2014/main" val="10004"/>
                  </a:ext>
                </a:extLst>
              </a:tr>
              <a:tr h="640128">
                <a:tc vMerge="1">
                  <a:txBody>
                    <a:bodyPr/>
                    <a:lstStyle/>
                    <a:p>
                      <a:pPr marL="0" indent="0" algn="just">
                        <a:lnSpc>
                          <a:spcPct val="100000"/>
                        </a:lnSpc>
                        <a:spcAft>
                          <a:spcPts val="0"/>
                        </a:spcAft>
                      </a:pPr>
                      <a:endParaRPr lang="zh-TW" sz="1400" kern="100" dirty="0">
                        <a:solidFill>
                          <a:srgbClr val="000000"/>
                        </a:solidFill>
                        <a:effectLst/>
                        <a:latin typeface="標楷體" pitchFamily="65" charset="-120"/>
                        <a:ea typeface="標楷體" pitchFamily="65" charset="-120"/>
                        <a:cs typeface="Times New Roman"/>
                      </a:endParaRPr>
                    </a:p>
                  </a:txBody>
                  <a:tcPr marL="12982" marR="1298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0" indent="0" algn="just">
                        <a:lnSpc>
                          <a:spcPct val="100000"/>
                        </a:lnSpc>
                        <a:spcAft>
                          <a:spcPts val="0"/>
                        </a:spcAft>
                      </a:pPr>
                      <a:r>
                        <a:rPr lang="zh-TW" sz="1100" kern="100" dirty="0">
                          <a:solidFill>
                            <a:srgbClr val="000000"/>
                          </a:solidFill>
                          <a:effectLst/>
                          <a:latin typeface="微軟正黑體" pitchFamily="34" charset="-120"/>
                          <a:ea typeface="微軟正黑體" pitchFamily="34" charset="-120"/>
                          <a:cs typeface="Times New Roman"/>
                        </a:rPr>
                        <a:t>雜支</a:t>
                      </a:r>
                    </a:p>
                  </a:txBody>
                  <a:tcPr marL="12982" marR="12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0" indent="0" algn="just">
                        <a:lnSpc>
                          <a:spcPct val="100000"/>
                        </a:lnSpc>
                        <a:spcAft>
                          <a:spcPts val="0"/>
                        </a:spcAft>
                      </a:pPr>
                      <a:r>
                        <a:rPr lang="en-US" sz="1100" kern="100" dirty="0">
                          <a:solidFill>
                            <a:srgbClr val="000000"/>
                          </a:solidFill>
                          <a:effectLst/>
                          <a:latin typeface="微軟正黑體" pitchFamily="34" charset="-120"/>
                          <a:ea typeface="微軟正黑體" pitchFamily="34" charset="-120"/>
                          <a:cs typeface="細明體"/>
                        </a:rPr>
                        <a:t> </a:t>
                      </a:r>
                      <a:endParaRPr lang="zh-TW" sz="1100" kern="100" dirty="0">
                        <a:solidFill>
                          <a:srgbClr val="000000"/>
                        </a:solidFill>
                        <a:effectLst/>
                        <a:latin typeface="微軟正黑體" pitchFamily="34" charset="-120"/>
                        <a:ea typeface="微軟正黑體" pitchFamily="34" charset="-120"/>
                        <a:cs typeface="Times New Roman"/>
                      </a:endParaRPr>
                    </a:p>
                  </a:txBody>
                  <a:tcPr marL="12982" marR="12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0" indent="0" algn="just">
                        <a:lnSpc>
                          <a:spcPct val="100000"/>
                        </a:lnSpc>
                        <a:spcAft>
                          <a:spcPts val="0"/>
                        </a:spcAft>
                      </a:pPr>
                      <a:r>
                        <a:rPr lang="zh-TW" sz="1100" kern="100" dirty="0">
                          <a:solidFill>
                            <a:srgbClr val="000000"/>
                          </a:solidFill>
                          <a:effectLst/>
                          <a:latin typeface="微軟正黑體" pitchFamily="34" charset="-120"/>
                          <a:ea typeface="微軟正黑體" pitchFamily="34" charset="-120"/>
                          <a:cs typeface="Times New Roman"/>
                        </a:rPr>
                        <a:t>活動總經費</a:t>
                      </a:r>
                      <a:r>
                        <a:rPr lang="en-US" sz="1100" kern="100" dirty="0">
                          <a:solidFill>
                            <a:srgbClr val="000000"/>
                          </a:solidFill>
                          <a:effectLst/>
                          <a:latin typeface="微軟正黑體" pitchFamily="34" charset="-120"/>
                          <a:ea typeface="微軟正黑體" pitchFamily="34" charset="-120"/>
                          <a:cs typeface="Times New Roman"/>
                        </a:rPr>
                        <a:t>5%</a:t>
                      </a:r>
                      <a:r>
                        <a:rPr lang="zh-TW" sz="1100" kern="100" dirty="0">
                          <a:solidFill>
                            <a:srgbClr val="000000"/>
                          </a:solidFill>
                          <a:effectLst/>
                          <a:latin typeface="微軟正黑體" pitchFamily="34" charset="-120"/>
                          <a:ea typeface="微軟正黑體" pitchFamily="34" charset="-120"/>
                          <a:cs typeface="Times New Roman"/>
                        </a:rPr>
                        <a:t>以內</a:t>
                      </a:r>
                    </a:p>
                  </a:txBody>
                  <a:tcPr marL="12982" marR="12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marL="180975" lvl="0" indent="-180975"/>
                      <a:r>
                        <a:rPr kumimoji="0" lang="en-US" altLang="zh-TW" sz="1100" kern="100" dirty="0">
                          <a:solidFill>
                            <a:schemeClr val="tx1"/>
                          </a:solidFill>
                          <a:effectLst/>
                          <a:latin typeface="微軟正黑體" pitchFamily="34" charset="-120"/>
                          <a:ea typeface="微軟正黑體" pitchFamily="34" charset="-120"/>
                          <a:cs typeface="Times New Roman"/>
                        </a:rPr>
                        <a:t>1.</a:t>
                      </a:r>
                      <a:r>
                        <a:rPr kumimoji="0" lang="zh-TW" altLang="zh-TW" sz="1100" kern="100" dirty="0">
                          <a:solidFill>
                            <a:schemeClr val="tx1"/>
                          </a:solidFill>
                          <a:effectLst/>
                          <a:latin typeface="微軟正黑體" pitchFamily="34" charset="-120"/>
                          <a:ea typeface="微軟正黑體" pitchFamily="34" charset="-120"/>
                          <a:cs typeface="Times New Roman"/>
                        </a:rPr>
                        <a:t>本案必要</a:t>
                      </a:r>
                      <a:r>
                        <a:rPr lang="zh-TW" altLang="zh-TW" sz="1100" b="1" u="sng" kern="1200" dirty="0">
                          <a:solidFill>
                            <a:schemeClr val="tx1"/>
                          </a:solidFill>
                          <a:latin typeface="微軟正黑體" pitchFamily="34" charset="-120"/>
                          <a:ea typeface="微軟正黑體" pitchFamily="34" charset="-120"/>
                          <a:cs typeface="+mn-cs"/>
                        </a:rPr>
                        <a:t>辦公事物費用</a:t>
                      </a:r>
                      <a:r>
                        <a:rPr lang="en-US" altLang="zh-TW" sz="1100" b="1" u="sng" kern="1200" dirty="0">
                          <a:solidFill>
                            <a:schemeClr val="tx1"/>
                          </a:solidFill>
                          <a:latin typeface="微軟正黑體" pitchFamily="34" charset="-120"/>
                          <a:ea typeface="微軟正黑體" pitchFamily="34" charset="-120"/>
                          <a:cs typeface="+mn-cs"/>
                        </a:rPr>
                        <a:t>(</a:t>
                      </a:r>
                      <a:r>
                        <a:rPr lang="zh-TW" altLang="zh-TW" sz="1100" b="1" u="sng" kern="1200" dirty="0">
                          <a:solidFill>
                            <a:schemeClr val="tx1"/>
                          </a:solidFill>
                          <a:latin typeface="微軟正黑體" pitchFamily="34" charset="-120"/>
                          <a:ea typeface="微軟正黑體" pitchFamily="34" charset="-120"/>
                          <a:cs typeface="+mn-cs"/>
                        </a:rPr>
                        <a:t>如：</a:t>
                      </a:r>
                      <a:r>
                        <a:rPr kumimoji="0" lang="zh-TW" altLang="zh-TW" sz="1100" kern="100" dirty="0">
                          <a:solidFill>
                            <a:schemeClr val="tx1"/>
                          </a:solidFill>
                          <a:effectLst/>
                          <a:latin typeface="微軟正黑體" pitchFamily="34" charset="-120"/>
                          <a:ea typeface="微軟正黑體" pitchFamily="34" charset="-120"/>
                          <a:cs typeface="Times New Roman"/>
                        </a:rPr>
                        <a:t>文具</a:t>
                      </a:r>
                      <a:r>
                        <a:rPr lang="zh-TW" altLang="zh-TW" sz="1100" b="1" u="sng" kern="1200" dirty="0">
                          <a:solidFill>
                            <a:schemeClr val="tx1"/>
                          </a:solidFill>
                          <a:latin typeface="微軟正黑體" pitchFamily="34" charset="-120"/>
                          <a:ea typeface="微軟正黑體" pitchFamily="34" charset="-120"/>
                          <a:cs typeface="+mn-cs"/>
                        </a:rPr>
                        <a:t>用品</a:t>
                      </a:r>
                      <a:r>
                        <a:rPr kumimoji="0" lang="zh-TW" altLang="zh-TW" sz="1100" kern="100" dirty="0">
                          <a:solidFill>
                            <a:schemeClr val="tx1"/>
                          </a:solidFill>
                          <a:effectLst/>
                          <a:latin typeface="微軟正黑體" pitchFamily="34" charset="-120"/>
                          <a:ea typeface="微軟正黑體" pitchFamily="34" charset="-120"/>
                          <a:cs typeface="Times New Roman"/>
                        </a:rPr>
                        <a:t>、</a:t>
                      </a:r>
                      <a:r>
                        <a:rPr lang="zh-TW" altLang="zh-TW" sz="1100" b="1" u="sng" kern="1200" dirty="0">
                          <a:solidFill>
                            <a:schemeClr val="tx1"/>
                          </a:solidFill>
                          <a:latin typeface="微軟正黑體" pitchFamily="34" charset="-120"/>
                          <a:ea typeface="微軟正黑體" pitchFamily="34" charset="-120"/>
                          <a:cs typeface="+mn-cs"/>
                        </a:rPr>
                        <a:t>紙張</a:t>
                      </a:r>
                      <a:r>
                        <a:rPr kumimoji="0" lang="zh-TW" altLang="zh-TW" sz="1100" kern="100" dirty="0">
                          <a:solidFill>
                            <a:schemeClr val="tx1"/>
                          </a:solidFill>
                          <a:effectLst/>
                          <a:latin typeface="微軟正黑體" pitchFamily="34" charset="-120"/>
                          <a:ea typeface="微軟正黑體" pitchFamily="34" charset="-120"/>
                          <a:cs typeface="Times New Roman"/>
                        </a:rPr>
                        <a:t>、</a:t>
                      </a:r>
                      <a:r>
                        <a:rPr lang="zh-TW" altLang="zh-TW" sz="1100" b="1" u="sng" kern="1200" dirty="0">
                          <a:solidFill>
                            <a:schemeClr val="tx1"/>
                          </a:solidFill>
                          <a:latin typeface="微軟正黑體" pitchFamily="34" charset="-120"/>
                          <a:ea typeface="微軟正黑體" pitchFamily="34" charset="-120"/>
                          <a:cs typeface="+mn-cs"/>
                        </a:rPr>
                        <a:t>資訊耗材</a:t>
                      </a:r>
                      <a:r>
                        <a:rPr kumimoji="0" lang="zh-TW" altLang="zh-TW" sz="1100" kern="100" dirty="0">
                          <a:solidFill>
                            <a:schemeClr val="tx1"/>
                          </a:solidFill>
                          <a:effectLst/>
                          <a:latin typeface="微軟正黑體" pitchFamily="34" charset="-120"/>
                          <a:ea typeface="微軟正黑體" pitchFamily="34" charset="-120"/>
                          <a:cs typeface="Times New Roman"/>
                        </a:rPr>
                        <a:t>、</a:t>
                      </a:r>
                      <a:r>
                        <a:rPr lang="zh-TW" altLang="zh-TW" sz="1100" b="1" u="sng" kern="1200" dirty="0">
                          <a:solidFill>
                            <a:schemeClr val="tx1"/>
                          </a:solidFill>
                          <a:latin typeface="微軟正黑體" pitchFamily="34" charset="-120"/>
                          <a:ea typeface="微軟正黑體" pitchFamily="34" charset="-120"/>
                          <a:cs typeface="+mn-cs"/>
                        </a:rPr>
                        <a:t>資料夾</a:t>
                      </a:r>
                      <a:r>
                        <a:rPr kumimoji="0" lang="zh-TW" altLang="zh-TW" sz="1100" kern="100" dirty="0">
                          <a:solidFill>
                            <a:schemeClr val="tx1"/>
                          </a:solidFill>
                          <a:effectLst/>
                          <a:latin typeface="微軟正黑體" pitchFamily="34" charset="-120"/>
                          <a:ea typeface="微軟正黑體" pitchFamily="34" charset="-120"/>
                          <a:cs typeface="Times New Roman"/>
                        </a:rPr>
                        <a:t>、</a:t>
                      </a:r>
                      <a:r>
                        <a:rPr lang="zh-TW" altLang="zh-TW" sz="1100" b="1" u="sng" kern="1200" dirty="0">
                          <a:solidFill>
                            <a:schemeClr val="tx1"/>
                          </a:solidFill>
                          <a:latin typeface="微軟正黑體" pitchFamily="34" charset="-120"/>
                          <a:ea typeface="微軟正黑體" pitchFamily="34" charset="-120"/>
                          <a:cs typeface="+mn-cs"/>
                        </a:rPr>
                        <a:t>郵資</a:t>
                      </a:r>
                      <a:r>
                        <a:rPr kumimoji="0" lang="zh-TW" altLang="zh-TW" sz="1100" kern="100" dirty="0">
                          <a:solidFill>
                            <a:schemeClr val="tx1"/>
                          </a:solidFill>
                          <a:effectLst/>
                          <a:latin typeface="微軟正黑體" pitchFamily="34" charset="-120"/>
                          <a:ea typeface="微軟正黑體" pitchFamily="34" charset="-120"/>
                          <a:cs typeface="Times New Roman"/>
                        </a:rPr>
                        <a:t>等屬之。</a:t>
                      </a:r>
                      <a:r>
                        <a:rPr lang="en-US" altLang="zh-TW" sz="1100" b="1" u="sng" kern="1200" dirty="0">
                          <a:solidFill>
                            <a:schemeClr val="tx1"/>
                          </a:solidFill>
                          <a:latin typeface="微軟正黑體" pitchFamily="34" charset="-120"/>
                          <a:ea typeface="微軟正黑體" pitchFamily="34" charset="-120"/>
                          <a:cs typeface="+mn-cs"/>
                        </a:rPr>
                        <a:t>)</a:t>
                      </a:r>
                      <a:endParaRPr lang="zh-TW" altLang="zh-TW" sz="1100" b="1" u="sng" kern="1200" dirty="0">
                        <a:solidFill>
                          <a:schemeClr val="tx1"/>
                        </a:solidFill>
                        <a:latin typeface="微軟正黑體" pitchFamily="34" charset="-120"/>
                        <a:ea typeface="微軟正黑體" pitchFamily="34" charset="-120"/>
                        <a:cs typeface="+mn-cs"/>
                      </a:endParaRPr>
                    </a:p>
                    <a:p>
                      <a:r>
                        <a:rPr kumimoji="0" lang="en-US" altLang="zh-TW" sz="1100" kern="100" dirty="0">
                          <a:solidFill>
                            <a:schemeClr val="tx1"/>
                          </a:solidFill>
                          <a:effectLst/>
                          <a:latin typeface="微軟正黑體" pitchFamily="34" charset="-120"/>
                          <a:ea typeface="微軟正黑體" pitchFamily="34" charset="-120"/>
                          <a:cs typeface="Times New Roman"/>
                        </a:rPr>
                        <a:t>2.</a:t>
                      </a:r>
                      <a:r>
                        <a:rPr kumimoji="0" lang="zh-TW" altLang="zh-TW" sz="1100" kern="100" dirty="0">
                          <a:solidFill>
                            <a:schemeClr val="tx1"/>
                          </a:solidFill>
                          <a:effectLst/>
                          <a:latin typeface="微軟正黑體" pitchFamily="34" charset="-120"/>
                          <a:ea typeface="微軟正黑體" pitchFamily="34" charset="-120"/>
                          <a:cs typeface="Times New Roman"/>
                        </a:rPr>
                        <a:t>獎品及門票不得報支。</a:t>
                      </a:r>
                      <a:endParaRPr kumimoji="0" lang="zh-TW" sz="1100" kern="100" dirty="0">
                        <a:solidFill>
                          <a:schemeClr val="tx1"/>
                        </a:solidFill>
                        <a:effectLst/>
                        <a:latin typeface="微軟正黑體" pitchFamily="34" charset="-120"/>
                        <a:ea typeface="微軟正黑體" pitchFamily="34" charset="-120"/>
                        <a:cs typeface="Times New Roman"/>
                      </a:endParaRPr>
                    </a:p>
                  </a:txBody>
                  <a:tcPr marL="12982" marR="1298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extLst>
                  <a:ext uri="{0D108BD9-81ED-4DB2-BD59-A6C34878D82A}">
                    <a16:rowId xmlns="" xmlns:a16="http://schemas.microsoft.com/office/drawing/2014/main" val="10005"/>
                  </a:ext>
                </a:extLst>
              </a:tr>
              <a:tr h="426771">
                <a:tc vMerge="1">
                  <a:txBody>
                    <a:bodyPr/>
                    <a:lstStyle/>
                    <a:p>
                      <a:pPr marL="0" indent="0" algn="just">
                        <a:lnSpc>
                          <a:spcPct val="100000"/>
                        </a:lnSpc>
                        <a:spcAft>
                          <a:spcPts val="0"/>
                        </a:spcAft>
                      </a:pPr>
                      <a:endParaRPr lang="zh-TW" sz="1400" kern="100" dirty="0">
                        <a:solidFill>
                          <a:srgbClr val="000000"/>
                        </a:solidFill>
                        <a:effectLst/>
                        <a:latin typeface="標楷體" pitchFamily="65" charset="-120"/>
                        <a:ea typeface="標楷體" pitchFamily="65" charset="-120"/>
                        <a:cs typeface="Times New Roman"/>
                      </a:endParaRPr>
                    </a:p>
                  </a:txBody>
                  <a:tcPr marL="12982" marR="1298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BF7FF"/>
                    </a:solidFill>
                  </a:tcPr>
                </a:tc>
                <a:tc>
                  <a:txBody>
                    <a:bodyPr/>
                    <a:lstStyle/>
                    <a:p>
                      <a:pPr marL="0" indent="0" algn="just">
                        <a:lnSpc>
                          <a:spcPct val="100000"/>
                        </a:lnSpc>
                        <a:spcAft>
                          <a:spcPts val="0"/>
                        </a:spcAft>
                      </a:pPr>
                      <a:r>
                        <a:rPr lang="zh-TW" sz="1100" b="0" kern="100" dirty="0">
                          <a:solidFill>
                            <a:schemeClr val="tx1"/>
                          </a:solidFill>
                          <a:effectLst/>
                          <a:latin typeface="微軟正黑體" pitchFamily="34" charset="-120"/>
                          <a:ea typeface="微軟正黑體" pitchFamily="34" charset="-120"/>
                          <a:cs typeface="Times New Roman"/>
                        </a:rPr>
                        <a:t>全民健康保險補充保費</a:t>
                      </a:r>
                    </a:p>
                  </a:txBody>
                  <a:tcPr marL="12982" marR="12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BF7FF"/>
                    </a:solidFill>
                  </a:tcPr>
                </a:tc>
                <a:tc>
                  <a:txBody>
                    <a:bodyPr/>
                    <a:lstStyle/>
                    <a:p>
                      <a:pPr marL="0" indent="0" algn="just">
                        <a:lnSpc>
                          <a:spcPct val="100000"/>
                        </a:lnSpc>
                        <a:spcAft>
                          <a:spcPts val="0"/>
                        </a:spcAft>
                      </a:pPr>
                      <a:r>
                        <a:rPr lang="en-US" sz="1100" kern="100">
                          <a:solidFill>
                            <a:srgbClr val="000000"/>
                          </a:solidFill>
                          <a:effectLst/>
                          <a:latin typeface="微軟正黑體" pitchFamily="34" charset="-120"/>
                          <a:ea typeface="微軟正黑體" pitchFamily="34" charset="-120"/>
                          <a:cs typeface="細明體"/>
                        </a:rPr>
                        <a:t> </a:t>
                      </a:r>
                      <a:endParaRPr lang="zh-TW" sz="1100" kern="100">
                        <a:solidFill>
                          <a:srgbClr val="000000"/>
                        </a:solidFill>
                        <a:effectLst/>
                        <a:latin typeface="微軟正黑體" pitchFamily="34" charset="-120"/>
                        <a:ea typeface="微軟正黑體" pitchFamily="34" charset="-120"/>
                        <a:cs typeface="Times New Roman"/>
                      </a:endParaRPr>
                    </a:p>
                  </a:txBody>
                  <a:tcPr marL="12982" marR="12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BF7FF"/>
                    </a:solidFill>
                  </a:tcPr>
                </a:tc>
                <a:tc>
                  <a:txBody>
                    <a:bodyPr/>
                    <a:lstStyle/>
                    <a:p>
                      <a:pPr marL="0" indent="0" algn="just">
                        <a:lnSpc>
                          <a:spcPct val="100000"/>
                        </a:lnSpc>
                        <a:spcAft>
                          <a:spcPts val="0"/>
                        </a:spcAft>
                      </a:pPr>
                      <a:r>
                        <a:rPr lang="en-US" sz="1100" kern="100" dirty="0">
                          <a:solidFill>
                            <a:srgbClr val="000000"/>
                          </a:solidFill>
                          <a:effectLst/>
                          <a:latin typeface="微軟正黑體" pitchFamily="34" charset="-120"/>
                          <a:ea typeface="微軟正黑體" pitchFamily="34" charset="-120"/>
                          <a:cs typeface="Times New Roman"/>
                        </a:rPr>
                        <a:t> </a:t>
                      </a:r>
                      <a:endParaRPr lang="zh-TW" sz="1100" kern="100" dirty="0">
                        <a:solidFill>
                          <a:srgbClr val="000000"/>
                        </a:solidFill>
                        <a:effectLst/>
                        <a:latin typeface="微軟正黑體" pitchFamily="34" charset="-120"/>
                        <a:ea typeface="微軟正黑體" pitchFamily="34" charset="-120"/>
                        <a:cs typeface="Times New Roman"/>
                      </a:endParaRPr>
                    </a:p>
                  </a:txBody>
                  <a:tcPr marL="12982" marR="12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BF7FF"/>
                    </a:solidFill>
                  </a:tcPr>
                </a:tc>
                <a:tc>
                  <a:txBody>
                    <a:bodyPr/>
                    <a:lstStyle/>
                    <a:p>
                      <a:pPr marL="0" indent="0" algn="just">
                        <a:lnSpc>
                          <a:spcPct val="100000"/>
                        </a:lnSpc>
                        <a:spcAft>
                          <a:spcPts val="0"/>
                        </a:spcAft>
                      </a:pPr>
                      <a:r>
                        <a:rPr lang="zh-TW" sz="1100" b="0" kern="100" dirty="0">
                          <a:solidFill>
                            <a:schemeClr val="tx1"/>
                          </a:solidFill>
                          <a:effectLst/>
                          <a:latin typeface="微軟正黑體" pitchFamily="34" charset="-120"/>
                          <a:ea typeface="微軟正黑體" pitchFamily="34" charset="-120"/>
                          <a:cs typeface="Times New Roman"/>
                        </a:rPr>
                        <a:t>依衍生補充保費之業務費經費項目，乘以補充保費費率為編列上限。</a:t>
                      </a:r>
                    </a:p>
                  </a:txBody>
                  <a:tcPr marL="12982" marR="1298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BF7FF"/>
                    </a:solidFill>
                  </a:tcPr>
                </a:tc>
                <a:extLst>
                  <a:ext uri="{0D108BD9-81ED-4DB2-BD59-A6C34878D82A}">
                    <a16:rowId xmlns="" xmlns:a16="http://schemas.microsoft.com/office/drawing/2014/main" val="10006"/>
                  </a:ext>
                </a:extLst>
              </a:tr>
            </a:tbl>
          </a:graphicData>
        </a:graphic>
      </p:graphicFrame>
      <p:sp>
        <p:nvSpPr>
          <p:cNvPr id="6" name="矩形 6">
            <a:extLst>
              <a:ext uri="{FF2B5EF4-FFF2-40B4-BE49-F238E27FC236}">
                <a16:creationId xmlns="" xmlns:a16="http://schemas.microsoft.com/office/drawing/2014/main" id="{FDA7B8D9-5762-4EA7-A789-652C13DEBC5B}"/>
              </a:ext>
            </a:extLst>
          </p:cNvPr>
          <p:cNvSpPr>
            <a:spLocks noChangeArrowheads="1"/>
          </p:cNvSpPr>
          <p:nvPr/>
        </p:nvSpPr>
        <p:spPr bwMode="auto">
          <a:xfrm>
            <a:off x="457171" y="3873054"/>
            <a:ext cx="6020407" cy="9387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zh-TW" altLang="en-US" sz="1100" b="1" dirty="0">
                <a:solidFill>
                  <a:srgbClr val="000000"/>
                </a:solidFill>
                <a:latin typeface="微軟正黑體" pitchFamily="34" charset="-120"/>
                <a:ea typeface="微軟正黑體" pitchFamily="34" charset="-120"/>
              </a:rPr>
              <a:t>備註：</a:t>
            </a:r>
          </a:p>
          <a:p>
            <a:r>
              <a:rPr lang="zh-TW" altLang="en-US" sz="1100" b="1" dirty="0">
                <a:solidFill>
                  <a:srgbClr val="000000"/>
                </a:solidFill>
                <a:latin typeface="微軟正黑體" pitchFamily="34" charset="-120"/>
                <a:ea typeface="微軟正黑體" pitchFamily="34" charset="-120"/>
              </a:rPr>
              <a:t>一、各校得視實際需要擇上列經費項目支用。</a:t>
            </a:r>
          </a:p>
          <a:p>
            <a:r>
              <a:rPr lang="zh-TW" altLang="en-US" sz="1100" b="1" dirty="0">
                <a:solidFill>
                  <a:srgbClr val="000000"/>
                </a:solidFill>
                <a:latin typeface="微軟正黑體" pitchFamily="34" charset="-120"/>
                <a:ea typeface="微軟正黑體" pitchFamily="34" charset="-120"/>
              </a:rPr>
              <a:t>二、部分項目經費，係規劃辦理正式課程以外之活動方得編列支用（如鐘點費、車</a:t>
            </a:r>
            <a:r>
              <a:rPr lang="en-US" altLang="zh-TW" sz="1100" b="1" dirty="0">
                <a:solidFill>
                  <a:srgbClr val="000000"/>
                </a:solidFill>
                <a:latin typeface="微軟正黑體" pitchFamily="34" charset="-120"/>
                <a:ea typeface="微軟正黑體" pitchFamily="34" charset="-120"/>
              </a:rPr>
              <a:t>(</a:t>
            </a:r>
            <a:r>
              <a:rPr lang="zh-TW" altLang="en-US" sz="1100" b="1" dirty="0">
                <a:solidFill>
                  <a:srgbClr val="000000"/>
                </a:solidFill>
                <a:latin typeface="微軟正黑體" pitchFamily="34" charset="-120"/>
                <a:ea typeface="微軟正黑體" pitchFamily="34" charset="-120"/>
              </a:rPr>
              <a:t>船</a:t>
            </a:r>
            <a:r>
              <a:rPr lang="en-US" altLang="zh-TW" sz="1100" b="1" dirty="0">
                <a:solidFill>
                  <a:srgbClr val="000000"/>
                </a:solidFill>
                <a:latin typeface="微軟正黑體" pitchFamily="34" charset="-120"/>
                <a:ea typeface="微軟正黑體" pitchFamily="34" charset="-120"/>
              </a:rPr>
              <a:t>)</a:t>
            </a:r>
            <a:r>
              <a:rPr lang="zh-TW" altLang="en-US" sz="1100" b="1" dirty="0">
                <a:solidFill>
                  <a:srgbClr val="000000"/>
                </a:solidFill>
                <a:latin typeface="微軟正黑體" pitchFamily="34" charset="-120"/>
                <a:ea typeface="微軟正黑體" pitchFamily="34" charset="-120"/>
              </a:rPr>
              <a:t>租費等）。</a:t>
            </a:r>
          </a:p>
          <a:p>
            <a:r>
              <a:rPr lang="zh-TW" altLang="en-US" sz="1100" b="1" dirty="0">
                <a:solidFill>
                  <a:srgbClr val="000000"/>
                </a:solidFill>
                <a:latin typeface="微軟正黑體" pitchFamily="34" charset="-120"/>
                <a:ea typeface="微軟正黑體" pitchFamily="34" charset="-120"/>
              </a:rPr>
              <a:t>三、本案經費宜以</a:t>
            </a:r>
            <a:r>
              <a:rPr lang="zh-TW" altLang="en-US" sz="1100" b="1" u="sng" dirty="0">
                <a:latin typeface="微軟正黑體" pitchFamily="34" charset="-120"/>
                <a:ea typeface="微軟正黑體" pitchFamily="34" charset="-120"/>
              </a:rPr>
              <a:t>學生活動安排為主</a:t>
            </a:r>
            <a:r>
              <a:rPr lang="zh-TW" altLang="en-US" sz="1100" b="1" dirty="0">
                <a:latin typeface="微軟正黑體" pitchFamily="34" charset="-120"/>
                <a:ea typeface="微軟正黑體" pitchFamily="34" charset="-120"/>
              </a:rPr>
              <a:t>，</a:t>
            </a:r>
            <a:r>
              <a:rPr lang="zh-TW" altLang="en-US" sz="1100" b="1" u="sng" dirty="0">
                <a:latin typeface="微軟正黑體" pitchFamily="34" charset="-120"/>
                <a:ea typeface="微軟正黑體" pitchFamily="34" charset="-120"/>
              </a:rPr>
              <a:t>教師研習請以其他經費支應</a:t>
            </a:r>
            <a:r>
              <a:rPr lang="zh-TW" altLang="en-US" sz="1100" b="1" dirty="0">
                <a:solidFill>
                  <a:srgbClr val="000000"/>
                </a:solidFill>
                <a:latin typeface="微軟正黑體" pitchFamily="34" charset="-120"/>
                <a:ea typeface="微軟正黑體" pitchFamily="34" charset="-120"/>
              </a:rPr>
              <a:t>。</a:t>
            </a:r>
          </a:p>
          <a:p>
            <a:r>
              <a:rPr lang="zh-TW" altLang="en-US" sz="1100" b="1" dirty="0">
                <a:solidFill>
                  <a:srgbClr val="000000"/>
                </a:solidFill>
                <a:latin typeface="微軟正黑體" pitchFamily="34" charset="-120"/>
                <a:ea typeface="微軟正黑體" pitchFamily="34" charset="-120"/>
              </a:rPr>
              <a:t>四、保險費用因應新法令之實施，爰予刪除。</a:t>
            </a:r>
          </a:p>
        </p:txBody>
      </p:sp>
      <p:sp>
        <p:nvSpPr>
          <p:cNvPr id="7" name="矩形 6">
            <a:extLst>
              <a:ext uri="{FF2B5EF4-FFF2-40B4-BE49-F238E27FC236}">
                <a16:creationId xmlns="" xmlns:a16="http://schemas.microsoft.com/office/drawing/2014/main" id="{F8370AB6-C1C9-4B1D-A379-01845E350006}"/>
              </a:ext>
            </a:extLst>
          </p:cNvPr>
          <p:cNvSpPr/>
          <p:nvPr/>
        </p:nvSpPr>
        <p:spPr>
          <a:xfrm>
            <a:off x="2680458" y="1608450"/>
            <a:ext cx="504056" cy="36004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7">
            <a:extLst>
              <a:ext uri="{FF2B5EF4-FFF2-40B4-BE49-F238E27FC236}">
                <a16:creationId xmlns="" xmlns:a16="http://schemas.microsoft.com/office/drawing/2014/main" id="{B2A51276-1AC9-4081-9879-5E6A3963BE50}"/>
              </a:ext>
            </a:extLst>
          </p:cNvPr>
          <p:cNvSpPr/>
          <p:nvPr/>
        </p:nvSpPr>
        <p:spPr>
          <a:xfrm>
            <a:off x="2668524" y="2250849"/>
            <a:ext cx="504056" cy="36004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xmlns="" val="2089797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EEEEEE"/>
        </a:solidFill>
        <a:effectLst/>
      </p:bgPr>
    </p:bg>
    <p:spTree>
      <p:nvGrpSpPr>
        <p:cNvPr id="1" name=""/>
        <p:cNvGrpSpPr/>
        <p:nvPr/>
      </p:nvGrpSpPr>
      <p:grpSpPr>
        <a:xfrm>
          <a:off x="0" y="0"/>
          <a:ext cx="0" cy="0"/>
          <a:chOff x="0" y="0"/>
          <a:chExt cx="0" cy="0"/>
        </a:xfrm>
      </p:grpSpPr>
      <p:grpSp>
        <p:nvGrpSpPr>
          <p:cNvPr id="44034" name="组合 4"/>
          <p:cNvGrpSpPr>
            <a:grpSpLocks/>
          </p:cNvGrpSpPr>
          <p:nvPr/>
        </p:nvGrpSpPr>
        <p:grpSpPr bwMode="auto">
          <a:xfrm flipV="1">
            <a:off x="2290770" y="702473"/>
            <a:ext cx="2276475" cy="34529"/>
            <a:chOff x="2435703" y="480263"/>
            <a:chExt cx="4402064" cy="45719"/>
          </a:xfrm>
        </p:grpSpPr>
        <p:sp>
          <p:nvSpPr>
            <p:cNvPr id="6" name="矩形 5"/>
            <p:cNvSpPr/>
            <p:nvPr/>
          </p:nvSpPr>
          <p:spPr>
            <a:xfrm>
              <a:off x="2435703" y="480263"/>
              <a:ext cx="1100516" cy="45719"/>
            </a:xfrm>
            <a:prstGeom prst="rect">
              <a:avLst/>
            </a:prstGeom>
            <a:solidFill>
              <a:srgbClr val="A8D3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7" name="矩形 6"/>
            <p:cNvSpPr/>
            <p:nvPr/>
          </p:nvSpPr>
          <p:spPr>
            <a:xfrm>
              <a:off x="3536219" y="480263"/>
              <a:ext cx="1100516" cy="45719"/>
            </a:xfrm>
            <a:prstGeom prst="rect">
              <a:avLst/>
            </a:prstGeom>
            <a:solidFill>
              <a:srgbClr val="87C7E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8" name="矩形 7"/>
            <p:cNvSpPr/>
            <p:nvPr/>
          </p:nvSpPr>
          <p:spPr>
            <a:xfrm>
              <a:off x="4636735" y="480263"/>
              <a:ext cx="1100516" cy="45719"/>
            </a:xfrm>
            <a:prstGeom prst="rect">
              <a:avLst/>
            </a:prstGeom>
            <a:solidFill>
              <a:srgbClr val="FED16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9" name="矩形 8"/>
            <p:cNvSpPr/>
            <p:nvPr/>
          </p:nvSpPr>
          <p:spPr>
            <a:xfrm>
              <a:off x="5737251" y="480263"/>
              <a:ext cx="1100516" cy="45719"/>
            </a:xfrm>
            <a:prstGeom prst="rect">
              <a:avLst/>
            </a:prstGeom>
            <a:solidFill>
              <a:srgbClr val="ED6B6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sp>
        <p:nvSpPr>
          <p:cNvPr id="44035" name="文本框 9"/>
          <p:cNvSpPr txBox="1">
            <a:spLocks noChangeArrowheads="1"/>
          </p:cNvSpPr>
          <p:nvPr/>
        </p:nvSpPr>
        <p:spPr bwMode="auto">
          <a:xfrm>
            <a:off x="2637238" y="401241"/>
            <a:ext cx="1930003" cy="6232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68580" tIns="34290" rIns="68580" bIns="3429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a:latin typeface="Arial" panose="020B0604020202020204" pitchFamily="34" charset="0"/>
                <a:cs typeface="Arial" panose="020B0604020202020204" pitchFamily="34" charset="0"/>
              </a:rPr>
              <a:t>YOUR TEXT HERE</a:t>
            </a:r>
            <a:endParaRPr lang="zh-CN" altLang="en-US">
              <a:latin typeface="Arial" panose="020B0604020202020204" pitchFamily="34" charset="0"/>
              <a:cs typeface="Arial" panose="020B0604020202020204" pitchFamily="34" charset="0"/>
            </a:endParaRPr>
          </a:p>
        </p:txBody>
      </p:sp>
      <p:sp>
        <p:nvSpPr>
          <p:cNvPr id="11" name="正五边形 3"/>
          <p:cNvSpPr/>
          <p:nvPr/>
        </p:nvSpPr>
        <p:spPr>
          <a:xfrm flipV="1">
            <a:off x="551432" y="-4763"/>
            <a:ext cx="6306568" cy="5148262"/>
          </a:xfrm>
          <a:custGeom>
            <a:avLst/>
            <a:gdLst>
              <a:gd name="connsiteX0" fmla="*/ 3 w 2997200"/>
              <a:gd name="connsiteY0" fmla="*/ 1265736 h 3313748"/>
              <a:gd name="connsiteX1" fmla="*/ 1498600 w 2997200"/>
              <a:gd name="connsiteY1" fmla="*/ 0 h 3313748"/>
              <a:gd name="connsiteX2" fmla="*/ 2997197 w 2997200"/>
              <a:gd name="connsiteY2" fmla="*/ 1265736 h 3313748"/>
              <a:gd name="connsiteX3" fmla="*/ 2424784 w 2997200"/>
              <a:gd name="connsiteY3" fmla="*/ 3313740 h 3313748"/>
              <a:gd name="connsiteX4" fmla="*/ 572416 w 2997200"/>
              <a:gd name="connsiteY4" fmla="*/ 3313740 h 3313748"/>
              <a:gd name="connsiteX5" fmla="*/ 3 w 2997200"/>
              <a:gd name="connsiteY5" fmla="*/ 1265736 h 3313748"/>
              <a:gd name="connsiteX0" fmla="*/ 0 w 5313674"/>
              <a:gd name="connsiteY0" fmla="*/ 2519680 h 4567684"/>
              <a:gd name="connsiteX1" fmla="*/ 1498597 w 5313674"/>
              <a:gd name="connsiteY1" fmla="*/ 1253944 h 4567684"/>
              <a:gd name="connsiteX2" fmla="*/ 5313674 w 5313674"/>
              <a:gd name="connsiteY2" fmla="*/ 0 h 4567684"/>
              <a:gd name="connsiteX3" fmla="*/ 2424781 w 5313674"/>
              <a:gd name="connsiteY3" fmla="*/ 4567684 h 4567684"/>
              <a:gd name="connsiteX4" fmla="*/ 572413 w 5313674"/>
              <a:gd name="connsiteY4" fmla="*/ 4567684 h 4567684"/>
              <a:gd name="connsiteX5" fmla="*/ 0 w 5313674"/>
              <a:gd name="connsiteY5" fmla="*/ 2519680 h 4567684"/>
              <a:gd name="connsiteX0" fmla="*/ 0 w 5320381"/>
              <a:gd name="connsiteY0" fmla="*/ 2519680 h 6843524"/>
              <a:gd name="connsiteX1" fmla="*/ 1498597 w 5320381"/>
              <a:gd name="connsiteY1" fmla="*/ 1253944 h 6843524"/>
              <a:gd name="connsiteX2" fmla="*/ 5313674 w 5320381"/>
              <a:gd name="connsiteY2" fmla="*/ 0 h 6843524"/>
              <a:gd name="connsiteX3" fmla="*/ 5320381 w 5320381"/>
              <a:gd name="connsiteY3" fmla="*/ 6843524 h 6843524"/>
              <a:gd name="connsiteX4" fmla="*/ 572413 w 5320381"/>
              <a:gd name="connsiteY4" fmla="*/ 4567684 h 6843524"/>
              <a:gd name="connsiteX5" fmla="*/ 0 w 5320381"/>
              <a:gd name="connsiteY5" fmla="*/ 2519680 h 6843524"/>
              <a:gd name="connsiteX0" fmla="*/ 0 w 5320381"/>
              <a:gd name="connsiteY0" fmla="*/ 2525576 h 6849420"/>
              <a:gd name="connsiteX1" fmla="*/ 248917 w 5320381"/>
              <a:gd name="connsiteY1" fmla="*/ 0 h 6849420"/>
              <a:gd name="connsiteX2" fmla="*/ 5313674 w 5320381"/>
              <a:gd name="connsiteY2" fmla="*/ 5896 h 6849420"/>
              <a:gd name="connsiteX3" fmla="*/ 5320381 w 5320381"/>
              <a:gd name="connsiteY3" fmla="*/ 6849420 h 6849420"/>
              <a:gd name="connsiteX4" fmla="*/ 572413 w 5320381"/>
              <a:gd name="connsiteY4" fmla="*/ 4573580 h 6849420"/>
              <a:gd name="connsiteX5" fmla="*/ 0 w 5320381"/>
              <a:gd name="connsiteY5" fmla="*/ 2525576 h 6849420"/>
              <a:gd name="connsiteX0" fmla="*/ 0 w 5320381"/>
              <a:gd name="connsiteY0" fmla="*/ 2519680 h 6843524"/>
              <a:gd name="connsiteX1" fmla="*/ 208277 w 5320381"/>
              <a:gd name="connsiteY1" fmla="*/ 4264 h 6843524"/>
              <a:gd name="connsiteX2" fmla="*/ 5313674 w 5320381"/>
              <a:gd name="connsiteY2" fmla="*/ 0 h 6843524"/>
              <a:gd name="connsiteX3" fmla="*/ 5320381 w 5320381"/>
              <a:gd name="connsiteY3" fmla="*/ 6843524 h 6843524"/>
              <a:gd name="connsiteX4" fmla="*/ 572413 w 5320381"/>
              <a:gd name="connsiteY4" fmla="*/ 4567684 h 6843524"/>
              <a:gd name="connsiteX5" fmla="*/ 0 w 5320381"/>
              <a:gd name="connsiteY5" fmla="*/ 2519680 h 6843524"/>
              <a:gd name="connsiteX0" fmla="*/ 0 w 5320381"/>
              <a:gd name="connsiteY0" fmla="*/ 2540000 h 6863844"/>
              <a:gd name="connsiteX1" fmla="*/ 208277 w 5320381"/>
              <a:gd name="connsiteY1" fmla="*/ 24584 h 6863844"/>
              <a:gd name="connsiteX2" fmla="*/ 5313674 w 5320381"/>
              <a:gd name="connsiteY2" fmla="*/ 0 h 6863844"/>
              <a:gd name="connsiteX3" fmla="*/ 5320381 w 5320381"/>
              <a:gd name="connsiteY3" fmla="*/ 6863844 h 6863844"/>
              <a:gd name="connsiteX4" fmla="*/ 572413 w 5320381"/>
              <a:gd name="connsiteY4" fmla="*/ 4588004 h 6863844"/>
              <a:gd name="connsiteX5" fmla="*/ 0 w 5320381"/>
              <a:gd name="connsiteY5" fmla="*/ 2540000 h 6863844"/>
              <a:gd name="connsiteX0" fmla="*/ 87987 w 5408368"/>
              <a:gd name="connsiteY0" fmla="*/ 2540000 h 6874004"/>
              <a:gd name="connsiteX1" fmla="*/ 296264 w 5408368"/>
              <a:gd name="connsiteY1" fmla="*/ 24584 h 6874004"/>
              <a:gd name="connsiteX2" fmla="*/ 5401661 w 5408368"/>
              <a:gd name="connsiteY2" fmla="*/ 0 h 6874004"/>
              <a:gd name="connsiteX3" fmla="*/ 5408368 w 5408368"/>
              <a:gd name="connsiteY3" fmla="*/ 6863844 h 6874004"/>
              <a:gd name="connsiteX4" fmla="*/ 0 w 5408368"/>
              <a:gd name="connsiteY4" fmla="*/ 6874004 h 6874004"/>
              <a:gd name="connsiteX5" fmla="*/ 87987 w 5408368"/>
              <a:gd name="connsiteY5" fmla="*/ 2540000 h 6874004"/>
              <a:gd name="connsiteX0" fmla="*/ 0 w 7575901"/>
              <a:gd name="connsiteY0" fmla="*/ 1178560 h 6874004"/>
              <a:gd name="connsiteX1" fmla="*/ 2463797 w 7575901"/>
              <a:gd name="connsiteY1" fmla="*/ 24584 h 6874004"/>
              <a:gd name="connsiteX2" fmla="*/ 7569194 w 7575901"/>
              <a:gd name="connsiteY2" fmla="*/ 0 h 6874004"/>
              <a:gd name="connsiteX3" fmla="*/ 7575901 w 7575901"/>
              <a:gd name="connsiteY3" fmla="*/ 6863844 h 6874004"/>
              <a:gd name="connsiteX4" fmla="*/ 2167533 w 7575901"/>
              <a:gd name="connsiteY4" fmla="*/ 6874004 h 6874004"/>
              <a:gd name="connsiteX5" fmla="*/ 0 w 7575901"/>
              <a:gd name="connsiteY5" fmla="*/ 1178560 h 6874004"/>
              <a:gd name="connsiteX0" fmla="*/ 0 w 7575901"/>
              <a:gd name="connsiteY0" fmla="*/ 1178560 h 6874004"/>
              <a:gd name="connsiteX1" fmla="*/ 2463797 w 7575901"/>
              <a:gd name="connsiteY1" fmla="*/ 24584 h 6874004"/>
              <a:gd name="connsiteX2" fmla="*/ 7569194 w 7575901"/>
              <a:gd name="connsiteY2" fmla="*/ 0 h 6874004"/>
              <a:gd name="connsiteX3" fmla="*/ 7575901 w 7575901"/>
              <a:gd name="connsiteY3" fmla="*/ 6863844 h 6874004"/>
              <a:gd name="connsiteX4" fmla="*/ 2167533 w 7575901"/>
              <a:gd name="connsiteY4" fmla="*/ 6874004 h 6874004"/>
              <a:gd name="connsiteX5" fmla="*/ 0 w 7575901"/>
              <a:gd name="connsiteY5" fmla="*/ 1178560 h 6874004"/>
              <a:gd name="connsiteX0" fmla="*/ 0 w 7575901"/>
              <a:gd name="connsiteY0" fmla="*/ 1178560 h 6874004"/>
              <a:gd name="connsiteX1" fmla="*/ 2443477 w 7575901"/>
              <a:gd name="connsiteY1" fmla="*/ 4264 h 6874004"/>
              <a:gd name="connsiteX2" fmla="*/ 7569194 w 7575901"/>
              <a:gd name="connsiteY2" fmla="*/ 0 h 6874004"/>
              <a:gd name="connsiteX3" fmla="*/ 7575901 w 7575901"/>
              <a:gd name="connsiteY3" fmla="*/ 6863844 h 6874004"/>
              <a:gd name="connsiteX4" fmla="*/ 2167533 w 7575901"/>
              <a:gd name="connsiteY4" fmla="*/ 6874004 h 6874004"/>
              <a:gd name="connsiteX5" fmla="*/ 0 w 7575901"/>
              <a:gd name="connsiteY5" fmla="*/ 1178560 h 6874004"/>
              <a:gd name="connsiteX0" fmla="*/ 0 w 7464141"/>
              <a:gd name="connsiteY0" fmla="*/ 2042160 h 6874004"/>
              <a:gd name="connsiteX1" fmla="*/ 2331717 w 7464141"/>
              <a:gd name="connsiteY1" fmla="*/ 4264 h 6874004"/>
              <a:gd name="connsiteX2" fmla="*/ 7457434 w 7464141"/>
              <a:gd name="connsiteY2" fmla="*/ 0 h 6874004"/>
              <a:gd name="connsiteX3" fmla="*/ 7464141 w 7464141"/>
              <a:gd name="connsiteY3" fmla="*/ 6863844 h 6874004"/>
              <a:gd name="connsiteX4" fmla="*/ 2055773 w 7464141"/>
              <a:gd name="connsiteY4" fmla="*/ 6874004 h 6874004"/>
              <a:gd name="connsiteX5" fmla="*/ 0 w 7464141"/>
              <a:gd name="connsiteY5" fmla="*/ 2042160 h 6874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4141" h="6874004">
                <a:moveTo>
                  <a:pt x="0" y="2042160"/>
                </a:moveTo>
                <a:lnTo>
                  <a:pt x="2331717" y="4264"/>
                </a:lnTo>
                <a:lnTo>
                  <a:pt x="7457434" y="0"/>
                </a:lnTo>
                <a:cubicBezTo>
                  <a:pt x="7459670" y="2281175"/>
                  <a:pt x="7461905" y="4582669"/>
                  <a:pt x="7464141" y="6863844"/>
                </a:cubicBezTo>
                <a:lnTo>
                  <a:pt x="2055773" y="6874004"/>
                </a:lnTo>
                <a:lnTo>
                  <a:pt x="0" y="2042160"/>
                </a:lnTo>
                <a:close/>
              </a:path>
            </a:pathLst>
          </a:custGeom>
          <a:solidFill>
            <a:srgbClr val="2E4C64"/>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zh-CN" altLang="en-US" dirty="0">
              <a:solidFill>
                <a:prstClr val="white"/>
              </a:solidFill>
            </a:endParaRPr>
          </a:p>
        </p:txBody>
      </p:sp>
      <p:pic>
        <p:nvPicPr>
          <p:cNvPr id="13" name="图片 10">
            <a:extLst>
              <a:ext uri="{FF2B5EF4-FFF2-40B4-BE49-F238E27FC236}">
                <a16:creationId xmlns="" xmlns:a16="http://schemas.microsoft.com/office/drawing/2014/main" id="{3645ABA3-25EE-4D64-909F-5667A49D0F62}"/>
              </a:ext>
            </a:extLst>
          </p:cNvPr>
          <p:cNvPicPr>
            <a:picLocks noChangeAspect="1"/>
          </p:cNvPicPr>
          <p:nvPr/>
        </p:nvPicPr>
        <p:blipFill>
          <a:blip r:embed="rId2" cstate="email">
            <a:extLst>
              <a:ext uri="{28A0092B-C50C-407E-A947-70E740481C1C}">
                <a14:useLocalDpi xmlns:a14="http://schemas.microsoft.com/office/drawing/2010/main" xmlns=""/>
              </a:ext>
            </a:extLst>
          </a:blip>
          <a:srcRect/>
          <a:stretch>
            <a:fillRect/>
          </a:stretch>
        </p:blipFill>
        <p:spPr bwMode="auto">
          <a:xfrm>
            <a:off x="3817621" y="202888"/>
            <a:ext cx="3040380" cy="3412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 name="TextBox 12">
            <a:extLst>
              <a:ext uri="{FF2B5EF4-FFF2-40B4-BE49-F238E27FC236}">
                <a16:creationId xmlns="" xmlns:a16="http://schemas.microsoft.com/office/drawing/2014/main" id="{69663B3E-3208-420A-B473-6EB06FA1E946}"/>
              </a:ext>
            </a:extLst>
          </p:cNvPr>
          <p:cNvSpPr txBox="1"/>
          <p:nvPr/>
        </p:nvSpPr>
        <p:spPr>
          <a:xfrm>
            <a:off x="174969" y="1676086"/>
            <a:ext cx="4392272" cy="707886"/>
          </a:xfrm>
          <a:prstGeom prst="rect">
            <a:avLst/>
          </a:prstGeom>
          <a:noFill/>
        </p:spPr>
        <p:txBody>
          <a:bodyPr wrap="square" rtlCol="0">
            <a:spAutoFit/>
          </a:bodyPr>
          <a:lstStyle/>
          <a:p>
            <a:r>
              <a:rPr lang="zh-TW" altLang="en-US" sz="4000" b="1" spc="-300" dirty="0">
                <a:solidFill>
                  <a:schemeClr val="accent4">
                    <a:lumMod val="60000"/>
                    <a:lumOff val="40000"/>
                  </a:schemeClr>
                </a:solidFill>
                <a:effectLst>
                  <a:outerShdw blurRad="38100" dist="38100" dir="2700000" algn="tl">
                    <a:srgbClr val="000000">
                      <a:alpha val="43137"/>
                    </a:srgbClr>
                  </a:outerShdw>
                </a:effectLst>
                <a:latin typeface="Microsoft YaHei UI" panose="020B0503020204020204" pitchFamily="34" charset="-122"/>
                <a:ea typeface="Microsoft YaHei UI" panose="020B0503020204020204" pitchFamily="34" charset="-122"/>
              </a:rPr>
              <a:t>辛苦大家</a:t>
            </a:r>
            <a:r>
              <a:rPr lang="en-US" altLang="zh-TW" sz="4000" b="1" spc="-300" dirty="0">
                <a:solidFill>
                  <a:schemeClr val="accent4">
                    <a:lumMod val="60000"/>
                    <a:lumOff val="40000"/>
                  </a:schemeClr>
                </a:solidFill>
                <a:effectLst>
                  <a:outerShdw blurRad="38100" dist="38100" dir="2700000" algn="tl">
                    <a:srgbClr val="000000">
                      <a:alpha val="43137"/>
                    </a:srgbClr>
                  </a:outerShdw>
                </a:effectLst>
                <a:latin typeface="Microsoft YaHei UI" panose="020B0503020204020204" pitchFamily="34" charset="-122"/>
                <a:ea typeface="Microsoft YaHei UI" panose="020B0503020204020204" pitchFamily="34" charset="-122"/>
              </a:rPr>
              <a:t>!</a:t>
            </a:r>
            <a:r>
              <a:rPr lang="zh-TW" altLang="en-US" sz="4000" b="1" spc="-300" dirty="0">
                <a:solidFill>
                  <a:schemeClr val="accent4">
                    <a:lumMod val="60000"/>
                    <a:lumOff val="40000"/>
                  </a:schemeClr>
                </a:solidFill>
                <a:effectLst>
                  <a:outerShdw blurRad="38100" dist="38100" dir="2700000" algn="tl">
                    <a:srgbClr val="000000">
                      <a:alpha val="43137"/>
                    </a:srgbClr>
                  </a:outerShdw>
                </a:effectLst>
                <a:latin typeface="Microsoft YaHei UI" panose="020B0503020204020204" pitchFamily="34" charset="-122"/>
                <a:ea typeface="Microsoft YaHei UI" panose="020B0503020204020204" pitchFamily="34" charset="-122"/>
              </a:rPr>
              <a:t> 一起加油</a:t>
            </a:r>
            <a:r>
              <a:rPr lang="en-US" altLang="zh-TW" sz="4000" b="1" spc="-300" dirty="0">
                <a:solidFill>
                  <a:schemeClr val="accent4">
                    <a:lumMod val="60000"/>
                    <a:lumOff val="40000"/>
                  </a:schemeClr>
                </a:solidFill>
                <a:effectLst>
                  <a:outerShdw blurRad="38100" dist="38100" dir="2700000" algn="tl">
                    <a:srgbClr val="000000">
                      <a:alpha val="43137"/>
                    </a:srgbClr>
                  </a:outerShdw>
                </a:effectLst>
                <a:latin typeface="Microsoft YaHei UI" panose="020B0503020204020204" pitchFamily="34" charset="-122"/>
                <a:ea typeface="Microsoft YaHei UI" panose="020B0503020204020204" pitchFamily="34" charset="-122"/>
              </a:rPr>
              <a:t>!</a:t>
            </a:r>
            <a:endParaRPr lang="zh-CN" altLang="en-US" sz="4000" b="1" spc="-300" dirty="0">
              <a:solidFill>
                <a:schemeClr val="accent4">
                  <a:lumMod val="60000"/>
                  <a:lumOff val="40000"/>
                </a:schemeClr>
              </a:solidFill>
              <a:effectLst>
                <a:outerShdw blurRad="38100" dist="38100" dir="2700000" algn="tl">
                  <a:srgbClr val="000000">
                    <a:alpha val="43137"/>
                  </a:srgbClr>
                </a:outerShdw>
              </a:effectLst>
              <a:latin typeface="Microsoft YaHei UI" panose="020B0503020204020204" pitchFamily="34" charset="-122"/>
              <a:ea typeface="Microsoft YaHei UI" panose="020B0503020204020204" pitchFamily="34" charset="-122"/>
            </a:endParaRPr>
          </a:p>
        </p:txBody>
      </p:sp>
      <p:sp>
        <p:nvSpPr>
          <p:cNvPr id="12" name="TextBox 32">
            <a:extLst>
              <a:ext uri="{FF2B5EF4-FFF2-40B4-BE49-F238E27FC236}">
                <a16:creationId xmlns="" xmlns:a16="http://schemas.microsoft.com/office/drawing/2014/main" id="{68942A1A-B6B9-4382-A802-86CFF259C760}"/>
              </a:ext>
            </a:extLst>
          </p:cNvPr>
          <p:cNvSpPr txBox="1"/>
          <p:nvPr/>
        </p:nvSpPr>
        <p:spPr>
          <a:xfrm>
            <a:off x="4138243" y="4454914"/>
            <a:ext cx="2519516" cy="400110"/>
          </a:xfrm>
          <a:prstGeom prst="rect">
            <a:avLst/>
          </a:prstGeom>
          <a:noFill/>
        </p:spPr>
        <p:txBody>
          <a:bodyPr wrap="square" rtlCol="0">
            <a:spAutoFit/>
          </a:bodyPr>
          <a:lstStyle/>
          <a:p>
            <a:pPr algn="ctr"/>
            <a:r>
              <a:rPr lang="zh-TW" altLang="en-US" sz="1000" b="1" dirty="0">
                <a:solidFill>
                  <a:schemeClr val="accent3">
                    <a:lumMod val="60000"/>
                    <a:lumOff val="40000"/>
                  </a:schemeClr>
                </a:solidFill>
                <a:latin typeface="微软雅黑" pitchFamily="34" charset="-122"/>
                <a:ea typeface="微软雅黑" pitchFamily="34" charset="-122"/>
                <a:cs typeface="微软雅黑" pitchFamily="34" charset="-122"/>
              </a:rPr>
              <a:t>生涯及技藝教育資訊網：</a:t>
            </a:r>
            <a:r>
              <a:rPr lang="en-US" altLang="zh-TW" sz="1000" b="1" u="sng" dirty="0">
                <a:solidFill>
                  <a:schemeClr val="accent3">
                    <a:lumMod val="60000"/>
                    <a:lumOff val="40000"/>
                  </a:schemeClr>
                </a:solidFill>
                <a:latin typeface="微软雅黑" pitchFamily="34" charset="-122"/>
                <a:ea typeface="微软雅黑" pitchFamily="34" charset="-122"/>
                <a:cs typeface="微软雅黑" pitchFamily="34" charset="-122"/>
              </a:rPr>
              <a:t>http://140.122.103.235/index.php</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ED16C"/>
        </a:solidFill>
        <a:effectLst/>
      </p:bgPr>
    </p:bg>
    <p:spTree>
      <p:nvGrpSpPr>
        <p:cNvPr id="1" name=""/>
        <p:cNvGrpSpPr/>
        <p:nvPr/>
      </p:nvGrpSpPr>
      <p:grpSpPr>
        <a:xfrm>
          <a:off x="0" y="0"/>
          <a:ext cx="0" cy="0"/>
          <a:chOff x="0" y="0"/>
          <a:chExt cx="0" cy="0"/>
        </a:xfrm>
      </p:grpSpPr>
      <p:pic>
        <p:nvPicPr>
          <p:cNvPr id="37890" name="图片 4"/>
          <p:cNvPicPr>
            <a:picLocks noChangeAspect="1"/>
          </p:cNvPicPr>
          <p:nvPr/>
        </p:nvPicPr>
        <p:blipFill>
          <a:blip r:embed="rId2">
            <a:extLst>
              <a:ext uri="{28A0092B-C50C-407E-A947-70E740481C1C}">
                <a14:useLocalDpi xmlns:a14="http://schemas.microsoft.com/office/drawing/2010/main" xmlns=""/>
              </a:ext>
            </a:extLst>
          </a:blip>
          <a:srcRect/>
          <a:stretch>
            <a:fillRect/>
          </a:stretch>
        </p:blipFill>
        <p:spPr bwMode="auto">
          <a:xfrm>
            <a:off x="127673" y="2514835"/>
            <a:ext cx="3880447" cy="2628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7891" name="文本框 5"/>
          <p:cNvSpPr txBox="1">
            <a:spLocks noChangeArrowheads="1"/>
          </p:cNvSpPr>
          <p:nvPr/>
        </p:nvSpPr>
        <p:spPr bwMode="auto">
          <a:xfrm>
            <a:off x="3096816" y="1434802"/>
            <a:ext cx="2678906" cy="8386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68580" tIns="34290" rIns="68580" bIns="3429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TW" altLang="en-US" sz="5000" b="1" dirty="0">
                <a:solidFill>
                  <a:srgbClr val="2E4C64"/>
                </a:solidFill>
                <a:latin typeface="微软雅黑" panose="020B0503020204020204" pitchFamily="34" charset="-122"/>
                <a:ea typeface="微软雅黑" panose="020B0503020204020204" pitchFamily="34" charset="-122"/>
              </a:rPr>
              <a:t>基本</a:t>
            </a:r>
            <a:r>
              <a:rPr lang="zh-TW" altLang="en-US" sz="5000" b="1" dirty="0">
                <a:solidFill>
                  <a:schemeClr val="bg1"/>
                </a:solidFill>
                <a:latin typeface="微软雅黑" panose="020B0503020204020204" pitchFamily="34" charset="-122"/>
                <a:ea typeface="微软雅黑" panose="020B0503020204020204" pitchFamily="34" charset="-122"/>
              </a:rPr>
              <a:t>概念</a:t>
            </a:r>
            <a:endParaRPr lang="zh-CN" altLang="en-US" sz="5000" b="1" dirty="0">
              <a:solidFill>
                <a:schemeClr val="bg1"/>
              </a:solidFill>
              <a:latin typeface="微软雅黑" panose="020B0503020204020204" pitchFamily="34" charset="-122"/>
              <a:ea typeface="微软雅黑" panose="020B0503020204020204" pitchFamily="34" charset="-122"/>
            </a:endParaRPr>
          </a:p>
        </p:txBody>
      </p:sp>
      <p:sp>
        <p:nvSpPr>
          <p:cNvPr id="37892" name="文本框 6"/>
          <p:cNvSpPr txBox="1">
            <a:spLocks noChangeArrowheads="1"/>
          </p:cNvSpPr>
          <p:nvPr/>
        </p:nvSpPr>
        <p:spPr bwMode="auto">
          <a:xfrm>
            <a:off x="3096817" y="2182872"/>
            <a:ext cx="2607469" cy="3462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68580" tIns="34290" rIns="68580" bIns="3429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dist" eaLnBrk="1" hangingPunct="1"/>
            <a:r>
              <a:rPr lang="en-US" altLang="zh-CN" dirty="0">
                <a:solidFill>
                  <a:srgbClr val="2E4C64"/>
                </a:solidFill>
                <a:latin typeface="微软雅黑" panose="020B0503020204020204" pitchFamily="34" charset="-122"/>
                <a:ea typeface="微软雅黑" panose="020B0503020204020204" pitchFamily="34" charset="-122"/>
              </a:rPr>
              <a:t>concept</a:t>
            </a:r>
          </a:p>
        </p:txBody>
      </p:sp>
      <p:sp>
        <p:nvSpPr>
          <p:cNvPr id="8" name="矩形 7"/>
          <p:cNvSpPr/>
          <p:nvPr/>
        </p:nvSpPr>
        <p:spPr>
          <a:xfrm>
            <a:off x="6065044" y="1279371"/>
            <a:ext cx="792956" cy="1176338"/>
          </a:xfrm>
          <a:prstGeom prst="rect">
            <a:avLst/>
          </a:prstGeom>
          <a:solidFill>
            <a:srgbClr val="2E4C64"/>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zh-CN" altLang="en-US"/>
          </a:p>
        </p:txBody>
      </p:sp>
      <p:sp>
        <p:nvSpPr>
          <p:cNvPr id="9" name="矩形 8"/>
          <p:cNvSpPr/>
          <p:nvPr/>
        </p:nvSpPr>
        <p:spPr>
          <a:xfrm>
            <a:off x="3189685" y="2514835"/>
            <a:ext cx="2493169" cy="161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zh-CN" altLang="en-US"/>
          </a:p>
        </p:txBody>
      </p:sp>
      <p:sp>
        <p:nvSpPr>
          <p:cNvPr id="7" name="文本框 5">
            <a:extLst>
              <a:ext uri="{FF2B5EF4-FFF2-40B4-BE49-F238E27FC236}">
                <a16:creationId xmlns="" xmlns:a16="http://schemas.microsoft.com/office/drawing/2014/main" id="{303423A7-62FF-4039-80C0-968FE84166CF}"/>
              </a:ext>
            </a:extLst>
          </p:cNvPr>
          <p:cNvSpPr txBox="1">
            <a:spLocks noChangeArrowheads="1"/>
          </p:cNvSpPr>
          <p:nvPr/>
        </p:nvSpPr>
        <p:spPr bwMode="auto">
          <a:xfrm>
            <a:off x="1871579" y="684348"/>
            <a:ext cx="4122034" cy="8386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TW" altLang="en-US" sz="5000" b="1" dirty="0">
                <a:solidFill>
                  <a:srgbClr val="2E4C64"/>
                </a:solidFill>
                <a:latin typeface="微软雅黑" panose="020B0503020204020204" pitchFamily="34" charset="-122"/>
                <a:ea typeface="微软雅黑" panose="020B0503020204020204" pitchFamily="34" charset="-122"/>
              </a:rPr>
              <a:t>生涯發展教育</a:t>
            </a:r>
            <a:endParaRPr lang="zh-CN" altLang="en-US" sz="50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圖片 4">
            <a:extLst>
              <a:ext uri="{FF2B5EF4-FFF2-40B4-BE49-F238E27FC236}">
                <a16:creationId xmlns="" xmlns:a16="http://schemas.microsoft.com/office/drawing/2014/main" id="{DF712C91-C3A4-48C1-82FD-899D44C21A6A}"/>
              </a:ext>
            </a:extLst>
          </p:cNvPr>
          <p:cNvPicPr>
            <a:picLocks noChangeAspect="1"/>
          </p:cNvPicPr>
          <p:nvPr/>
        </p:nvPicPr>
        <p:blipFill>
          <a:blip r:embed="rId2">
            <a:duotone>
              <a:schemeClr val="accent4">
                <a:shade val="45000"/>
                <a:satMod val="135000"/>
              </a:schemeClr>
              <a:prstClr val="white"/>
            </a:duotone>
            <a:extLst>
              <a:ext uri="{BEBA8EAE-BF5A-486C-A8C5-ECC9F3942E4B}">
                <a14:imgProps xmlns:a14="http://schemas.microsoft.com/office/drawing/2010/main" xmlns="">
                  <a14:imgLayer r:embed="rId3">
                    <a14:imgEffect>
                      <a14:sharpenSoften amount="-58000"/>
                    </a14:imgEffect>
                    <a14:imgEffect>
                      <a14:colorTemperature colorTemp="7818"/>
                    </a14:imgEffect>
                    <a14:imgEffect>
                      <a14:brightnessContrast bright="12000" contrast="-33000"/>
                    </a14:imgEffect>
                  </a14:imgLayer>
                </a14:imgProps>
              </a:ext>
              <a:ext uri="{28A0092B-C50C-407E-A947-70E740481C1C}">
                <a14:useLocalDpi xmlns:a14="http://schemas.microsoft.com/office/drawing/2010/main" xmlns="" val="0"/>
              </a:ext>
            </a:extLst>
          </a:blip>
          <a:stretch>
            <a:fillRect/>
          </a:stretch>
        </p:blipFill>
        <p:spPr>
          <a:xfrm rot="5400000">
            <a:off x="857248" y="-857249"/>
            <a:ext cx="5143501" cy="6858000"/>
          </a:xfrm>
          <a:prstGeom prst="rect">
            <a:avLst/>
          </a:prstGeom>
        </p:spPr>
      </p:pic>
      <p:sp>
        <p:nvSpPr>
          <p:cNvPr id="8" name="文本框 8">
            <a:extLst>
              <a:ext uri="{FF2B5EF4-FFF2-40B4-BE49-F238E27FC236}">
                <a16:creationId xmlns="" xmlns:a16="http://schemas.microsoft.com/office/drawing/2014/main" id="{6BE6B8F6-67CB-4CEC-8120-48E2CE61040E}"/>
              </a:ext>
            </a:extLst>
          </p:cNvPr>
          <p:cNvSpPr txBox="1"/>
          <p:nvPr/>
        </p:nvSpPr>
        <p:spPr>
          <a:xfrm>
            <a:off x="161927" y="-130258"/>
            <a:ext cx="1024700" cy="1938992"/>
          </a:xfrm>
          <a:prstGeom prst="rect">
            <a:avLst/>
          </a:prstGeom>
          <a:noFill/>
        </p:spPr>
        <p:txBody>
          <a:bodyPr wrap="square" rtlCol="0">
            <a:spAutoFit/>
          </a:bodyPr>
          <a:lstStyle/>
          <a:p>
            <a:r>
              <a:rPr lang="zh-CN" altLang="en-US" sz="12000" b="1" dirty="0">
                <a:solidFill>
                  <a:schemeClr val="accent2">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a:t>
            </a:r>
            <a:endParaRPr lang="zh-CN" altLang="en-US" sz="12000" b="1" spc="-300" dirty="0">
              <a:solidFill>
                <a:schemeClr val="accent2">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9" name="Shape 203">
            <a:extLst>
              <a:ext uri="{FF2B5EF4-FFF2-40B4-BE49-F238E27FC236}">
                <a16:creationId xmlns="" xmlns:a16="http://schemas.microsoft.com/office/drawing/2014/main" id="{00E9B2CB-469B-4A88-89DD-CB8A9FBD13D9}"/>
              </a:ext>
            </a:extLst>
          </p:cNvPr>
          <p:cNvSpPr txBox="1">
            <a:spLocks/>
          </p:cNvSpPr>
          <p:nvPr/>
        </p:nvSpPr>
        <p:spPr>
          <a:xfrm>
            <a:off x="934924" y="105465"/>
            <a:ext cx="6624736" cy="936104"/>
          </a:xfrm>
          <a:prstGeom prst="rect">
            <a:avLst/>
          </a:prstGeom>
          <a:noFill/>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r>
              <a:rPr lang="zh-TW" altLang="en-US" sz="30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生涯發展教育內涵與推動</a:t>
            </a:r>
            <a:r>
              <a:rPr lang="en-US" altLang="zh-TW" sz="22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-1</a:t>
            </a:r>
            <a:endParaRPr lang="en" sz="22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10" name="文字方塊 9">
            <a:extLst>
              <a:ext uri="{FF2B5EF4-FFF2-40B4-BE49-F238E27FC236}">
                <a16:creationId xmlns="" xmlns:a16="http://schemas.microsoft.com/office/drawing/2014/main" id="{C53888F6-8E18-41F0-91AF-AB317F8B8A13}"/>
              </a:ext>
            </a:extLst>
          </p:cNvPr>
          <p:cNvSpPr txBox="1"/>
          <p:nvPr/>
        </p:nvSpPr>
        <p:spPr>
          <a:xfrm>
            <a:off x="279754" y="1310317"/>
            <a:ext cx="6313727" cy="3287182"/>
          </a:xfrm>
          <a:prstGeom prst="rect">
            <a:avLst/>
          </a:prstGeom>
          <a:solidFill>
            <a:schemeClr val="bg1">
              <a:alpha val="82000"/>
            </a:schemeClr>
          </a:solidFill>
          <a:ln w="25400">
            <a:solidFill>
              <a:schemeClr val="accent5">
                <a:lumMod val="75000"/>
              </a:schemeClr>
            </a:solidFill>
            <a:prstDash val="dash"/>
          </a:ln>
        </p:spPr>
        <p:txBody>
          <a:bodyPr wrap="square" rtlCol="0">
            <a:spAutoFit/>
          </a:bodyPr>
          <a:lstStyle/>
          <a:p>
            <a:pPr marL="285750" indent="-285750" eaLnBrk="1" hangingPunct="1">
              <a:lnSpc>
                <a:spcPts val="2800"/>
              </a:lnSpc>
              <a:buClr>
                <a:schemeClr val="accent4">
                  <a:lumMod val="50000"/>
                </a:schemeClr>
              </a:buClr>
              <a:buFont typeface="Wingdings" pitchFamily="2" charset="2"/>
              <a:buChar char="l"/>
            </a:pPr>
            <a:r>
              <a:rPr lang="zh-TW" altLang="en-US" dirty="0">
                <a:latin typeface="微軟正黑體" pitchFamily="34" charset="-120"/>
                <a:ea typeface="微軟正黑體" pitchFamily="34" charset="-120"/>
              </a:rPr>
              <a:t>教育部（</a:t>
            </a:r>
            <a:r>
              <a:rPr lang="en-US" altLang="zh-TW" dirty="0">
                <a:latin typeface="微軟正黑體" pitchFamily="34" charset="-120"/>
                <a:ea typeface="微軟正黑體" pitchFamily="34" charset="-120"/>
              </a:rPr>
              <a:t>1998</a:t>
            </a:r>
            <a:r>
              <a:rPr lang="zh-TW" altLang="en-US" dirty="0">
                <a:latin typeface="微軟正黑體" pitchFamily="34" charset="-120"/>
                <a:ea typeface="微軟正黑體" pitchFamily="34" charset="-120"/>
              </a:rPr>
              <a:t>）「國民教育階段九年一貫課程總綱綱要」，「生涯規劃與終身學習」為十大基本能力之一。</a:t>
            </a:r>
            <a:endParaRPr lang="en-US" altLang="zh-TW" dirty="0">
              <a:latin typeface="微軟正黑體" pitchFamily="34" charset="-120"/>
              <a:ea typeface="微軟正黑體" pitchFamily="34" charset="-120"/>
            </a:endParaRPr>
          </a:p>
          <a:p>
            <a:pPr marL="285750" indent="-285750" eaLnBrk="1" hangingPunct="1">
              <a:lnSpc>
                <a:spcPts val="2800"/>
              </a:lnSpc>
              <a:buClr>
                <a:schemeClr val="accent4">
                  <a:lumMod val="50000"/>
                </a:schemeClr>
              </a:buClr>
              <a:buFont typeface="Wingdings" pitchFamily="2" charset="2"/>
              <a:buChar char="l"/>
            </a:pPr>
            <a:r>
              <a:rPr lang="zh-TW" altLang="en-US" dirty="0">
                <a:latin typeface="微軟正黑體" pitchFamily="34" charset="-120"/>
                <a:ea typeface="微軟正黑體" pitchFamily="34" charset="-120"/>
              </a:rPr>
              <a:t>「生涯發展教育」為九年一貫課程的重大議題，確認一至九年級學生所應具備之生涯發展核心能力及融入各學習領域課程之方式。</a:t>
            </a:r>
            <a:endParaRPr lang="en-US" altLang="zh-TW" dirty="0">
              <a:latin typeface="微軟正黑體" pitchFamily="34" charset="-120"/>
              <a:ea typeface="微軟正黑體" pitchFamily="34" charset="-120"/>
            </a:endParaRPr>
          </a:p>
          <a:p>
            <a:pPr marL="285750" indent="-285750" eaLnBrk="1" hangingPunct="1">
              <a:lnSpc>
                <a:spcPts val="2800"/>
              </a:lnSpc>
              <a:buClr>
                <a:schemeClr val="accent4">
                  <a:lumMod val="50000"/>
                </a:schemeClr>
              </a:buClr>
              <a:buFont typeface="Wingdings" pitchFamily="2" charset="2"/>
              <a:buChar char="l"/>
            </a:pPr>
            <a:r>
              <a:rPr lang="zh-TW" altLang="en-US" dirty="0">
                <a:latin typeface="微軟正黑體" pitchFamily="34" charset="-120"/>
                <a:ea typeface="微軟正黑體" pitchFamily="34" charset="-120"/>
              </a:rPr>
              <a:t>國民義務教育階段之生涯發展教育重點任務在協助學生做好</a:t>
            </a:r>
            <a:r>
              <a:rPr lang="zh-TW" altLang="en-US" b="1" u="sng" dirty="0">
                <a:latin typeface="微軟正黑體" pitchFamily="34" charset="-120"/>
                <a:ea typeface="微軟正黑體" pitchFamily="34" charset="-120"/>
              </a:rPr>
              <a:t>自我覺察、生涯覺察以及生涯探索與進路選擇</a:t>
            </a:r>
            <a:r>
              <a:rPr lang="zh-TW" altLang="en-US" dirty="0">
                <a:latin typeface="微軟正黑體" pitchFamily="34" charset="-120"/>
                <a:ea typeface="微軟正黑體" pitchFamily="34" charset="-120"/>
              </a:rPr>
              <a:t>之工作，並達成適性選擇、適性準備與適性發展之生涯目標，以充分發揮個人潛能，進而適應社會變遷 。</a:t>
            </a:r>
          </a:p>
        </p:txBody>
      </p:sp>
    </p:spTree>
    <p:extLst>
      <p:ext uri="{BB962C8B-B14F-4D97-AF65-F5344CB8AC3E}">
        <p14:creationId xmlns:p14="http://schemas.microsoft.com/office/powerpoint/2010/main" xmlns="" val="1403468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圖片 6">
            <a:extLst>
              <a:ext uri="{FF2B5EF4-FFF2-40B4-BE49-F238E27FC236}">
                <a16:creationId xmlns="" xmlns:a16="http://schemas.microsoft.com/office/drawing/2014/main" id="{52F2C9FE-79A6-4197-8DDC-227FA6E67FB3}"/>
              </a:ext>
            </a:extLst>
          </p:cNvPr>
          <p:cNvPicPr>
            <a:picLocks noChangeAspect="1"/>
          </p:cNvPicPr>
          <p:nvPr/>
        </p:nvPicPr>
        <p:blipFill>
          <a:blip r:embed="rId2">
            <a:duotone>
              <a:schemeClr val="accent4">
                <a:shade val="45000"/>
                <a:satMod val="135000"/>
              </a:schemeClr>
              <a:prstClr val="white"/>
            </a:duotone>
            <a:extLst>
              <a:ext uri="{BEBA8EAE-BF5A-486C-A8C5-ECC9F3942E4B}">
                <a14:imgProps xmlns:a14="http://schemas.microsoft.com/office/drawing/2010/main" xmlns="">
                  <a14:imgLayer r:embed="rId3">
                    <a14:imgEffect>
                      <a14:sharpenSoften amount="-58000"/>
                    </a14:imgEffect>
                    <a14:imgEffect>
                      <a14:colorTemperature colorTemp="7818"/>
                    </a14:imgEffect>
                    <a14:imgEffect>
                      <a14:brightnessContrast bright="12000" contrast="-33000"/>
                    </a14:imgEffect>
                  </a14:imgLayer>
                </a14:imgProps>
              </a:ext>
              <a:ext uri="{28A0092B-C50C-407E-A947-70E740481C1C}">
                <a14:useLocalDpi xmlns:a14="http://schemas.microsoft.com/office/drawing/2010/main" xmlns="" val="0"/>
              </a:ext>
            </a:extLst>
          </a:blip>
          <a:stretch>
            <a:fillRect/>
          </a:stretch>
        </p:blipFill>
        <p:spPr>
          <a:xfrm rot="5400000">
            <a:off x="857248" y="-857249"/>
            <a:ext cx="5143501" cy="6858000"/>
          </a:xfrm>
          <a:prstGeom prst="rect">
            <a:avLst/>
          </a:prstGeom>
        </p:spPr>
      </p:pic>
      <p:sp>
        <p:nvSpPr>
          <p:cNvPr id="11" name="文字方塊 10">
            <a:extLst>
              <a:ext uri="{FF2B5EF4-FFF2-40B4-BE49-F238E27FC236}">
                <a16:creationId xmlns="" xmlns:a16="http://schemas.microsoft.com/office/drawing/2014/main" id="{81385DB8-F673-48D0-8A25-06A5BCA3DA3F}"/>
              </a:ext>
            </a:extLst>
          </p:cNvPr>
          <p:cNvSpPr txBox="1"/>
          <p:nvPr/>
        </p:nvSpPr>
        <p:spPr>
          <a:xfrm>
            <a:off x="469259" y="1481447"/>
            <a:ext cx="5946782" cy="3287182"/>
          </a:xfrm>
          <a:prstGeom prst="rect">
            <a:avLst/>
          </a:prstGeom>
          <a:solidFill>
            <a:schemeClr val="bg1">
              <a:alpha val="80000"/>
            </a:schemeClr>
          </a:solidFill>
          <a:ln w="25400">
            <a:solidFill>
              <a:schemeClr val="accent5">
                <a:lumMod val="75000"/>
              </a:schemeClr>
            </a:solidFill>
            <a:prstDash val="dash"/>
          </a:ln>
        </p:spPr>
        <p:txBody>
          <a:bodyPr wrap="square" rtlCol="0">
            <a:spAutoFit/>
          </a:bodyPr>
          <a:lstStyle/>
          <a:p>
            <a:pPr marL="285750" indent="-285750" eaLnBrk="1" hangingPunct="1">
              <a:lnSpc>
                <a:spcPts val="2800"/>
              </a:lnSpc>
              <a:buClr>
                <a:schemeClr val="accent4">
                  <a:lumMod val="50000"/>
                </a:schemeClr>
              </a:buClr>
              <a:buFont typeface="Wingdings" pitchFamily="2" charset="2"/>
              <a:buChar char="l"/>
            </a:pPr>
            <a:r>
              <a:rPr lang="zh-TW" altLang="en-US" dirty="0">
                <a:latin typeface="微軟正黑體" pitchFamily="34" charset="-120"/>
                <a:ea typeface="微軟正黑體" pitchFamily="34" charset="-120"/>
              </a:rPr>
              <a:t>瞭解自己，培養積極、樂觀的態度及良好的品德、價值觀。</a:t>
            </a:r>
          </a:p>
          <a:p>
            <a:pPr marL="285750" indent="-285750" eaLnBrk="1" hangingPunct="1">
              <a:lnSpc>
                <a:spcPts val="2800"/>
              </a:lnSpc>
              <a:buClr>
                <a:schemeClr val="accent4">
                  <a:lumMod val="50000"/>
                </a:schemeClr>
              </a:buClr>
              <a:buFont typeface="Wingdings" pitchFamily="2" charset="2"/>
              <a:buChar char="l"/>
            </a:pPr>
            <a:r>
              <a:rPr lang="zh-TW" altLang="en-US" dirty="0">
                <a:latin typeface="微軟正黑體" pitchFamily="34" charset="-120"/>
                <a:ea typeface="微軟正黑體" pitchFamily="34" charset="-120"/>
              </a:rPr>
              <a:t>認識工作世界，並學習如何增進生涯發展基本能力。</a:t>
            </a:r>
          </a:p>
          <a:p>
            <a:pPr marL="285750" indent="-285750" eaLnBrk="1" hangingPunct="1">
              <a:lnSpc>
                <a:spcPts val="2800"/>
              </a:lnSpc>
              <a:buClr>
                <a:schemeClr val="accent4">
                  <a:lumMod val="50000"/>
                </a:schemeClr>
              </a:buClr>
              <a:buFont typeface="Wingdings" pitchFamily="2" charset="2"/>
              <a:buChar char="l"/>
            </a:pPr>
            <a:r>
              <a:rPr lang="zh-TW" altLang="en-US" dirty="0">
                <a:latin typeface="微軟正黑體" pitchFamily="34" charset="-120"/>
                <a:ea typeface="微軟正黑體" pitchFamily="34" charset="-120"/>
              </a:rPr>
              <a:t>認識工作世界所需一般知能，培養獨立思考及自我反省，以擴展生涯發展信心。</a:t>
            </a:r>
          </a:p>
          <a:p>
            <a:pPr marL="285750" indent="-285750" eaLnBrk="1" hangingPunct="1">
              <a:lnSpc>
                <a:spcPts val="2800"/>
              </a:lnSpc>
              <a:buClr>
                <a:schemeClr val="accent4">
                  <a:lumMod val="50000"/>
                </a:schemeClr>
              </a:buClr>
              <a:buFont typeface="Wingdings" pitchFamily="2" charset="2"/>
              <a:buChar char="l"/>
            </a:pPr>
            <a:r>
              <a:rPr lang="zh-TW" altLang="en-US" dirty="0">
                <a:latin typeface="微軟正黑體" pitchFamily="34" charset="-120"/>
                <a:ea typeface="微軟正黑體" pitchFamily="34" charset="-120"/>
              </a:rPr>
              <a:t>瞭解教育、社會及工作間的關係，學習各種開展生涯的方法與途徑。</a:t>
            </a:r>
          </a:p>
          <a:p>
            <a:pPr marL="285750" indent="-285750" eaLnBrk="1" hangingPunct="1">
              <a:lnSpc>
                <a:spcPts val="2800"/>
              </a:lnSpc>
              <a:buClr>
                <a:schemeClr val="accent4">
                  <a:lumMod val="50000"/>
                </a:schemeClr>
              </a:buClr>
              <a:buFont typeface="Wingdings" pitchFamily="2" charset="2"/>
              <a:buChar char="l"/>
            </a:pPr>
            <a:r>
              <a:rPr lang="zh-TW" altLang="en-US" dirty="0">
                <a:latin typeface="微軟正黑體" pitchFamily="34" charset="-120"/>
                <a:ea typeface="微軟正黑體" pitchFamily="34" charset="-120"/>
              </a:rPr>
              <a:t>運用社會資源與個人潛能，培養組織、規劃生涯發展的能力，以適應社會環境的變遷。</a:t>
            </a:r>
          </a:p>
        </p:txBody>
      </p:sp>
      <p:sp>
        <p:nvSpPr>
          <p:cNvPr id="12" name="矩形 11">
            <a:extLst>
              <a:ext uri="{FF2B5EF4-FFF2-40B4-BE49-F238E27FC236}">
                <a16:creationId xmlns="" xmlns:a16="http://schemas.microsoft.com/office/drawing/2014/main" id="{2639CAAF-A5C3-49BB-9E6D-DADC5770A3AC}"/>
              </a:ext>
            </a:extLst>
          </p:cNvPr>
          <p:cNvSpPr/>
          <p:nvPr/>
        </p:nvSpPr>
        <p:spPr>
          <a:xfrm>
            <a:off x="338483" y="1034008"/>
            <a:ext cx="5416868" cy="461665"/>
          </a:xfrm>
          <a:prstGeom prst="rect">
            <a:avLst/>
          </a:prstGeom>
          <a:noFill/>
        </p:spPr>
        <p:txBody>
          <a:bodyPr wrap="none">
            <a:spAutoFit/>
          </a:bodyPr>
          <a:lstStyle/>
          <a:p>
            <a:pPr eaLnBrk="1" hangingPunct="1">
              <a:buClr>
                <a:srgbClr val="0000FF"/>
              </a:buClr>
            </a:pPr>
            <a:r>
              <a:rPr lang="zh-TW" altLang="en-US" sz="2400" b="1" dirty="0">
                <a:latin typeface="微軟正黑體" pitchFamily="34" charset="-120"/>
                <a:ea typeface="微軟正黑體" pitchFamily="34" charset="-120"/>
              </a:rPr>
              <a:t>九年一貫課程生涯發展教育</a:t>
            </a:r>
            <a:r>
              <a:rPr kumimoji="1" lang="zh-TW" altLang="en-US" sz="2400" b="1" dirty="0">
                <a:latin typeface="微軟正黑體" pitchFamily="34" charset="-120"/>
                <a:ea typeface="微軟正黑體" pitchFamily="34" charset="-120"/>
              </a:rPr>
              <a:t>課程目標：</a:t>
            </a:r>
          </a:p>
        </p:txBody>
      </p:sp>
      <p:sp>
        <p:nvSpPr>
          <p:cNvPr id="8" name="文本框 8">
            <a:extLst>
              <a:ext uri="{FF2B5EF4-FFF2-40B4-BE49-F238E27FC236}">
                <a16:creationId xmlns="" xmlns:a16="http://schemas.microsoft.com/office/drawing/2014/main" id="{5779A117-468E-4410-88A6-57E3729B2B2B}"/>
              </a:ext>
            </a:extLst>
          </p:cNvPr>
          <p:cNvSpPr txBox="1"/>
          <p:nvPr/>
        </p:nvSpPr>
        <p:spPr>
          <a:xfrm>
            <a:off x="161927" y="-130258"/>
            <a:ext cx="1024700" cy="1938992"/>
          </a:xfrm>
          <a:prstGeom prst="rect">
            <a:avLst/>
          </a:prstGeom>
          <a:noFill/>
        </p:spPr>
        <p:txBody>
          <a:bodyPr wrap="square" rtlCol="0">
            <a:spAutoFit/>
          </a:bodyPr>
          <a:lstStyle/>
          <a:p>
            <a:r>
              <a:rPr lang="zh-CN" altLang="en-US" sz="12000" b="1" dirty="0">
                <a:solidFill>
                  <a:schemeClr val="accent2">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a:t>
            </a:r>
            <a:endParaRPr lang="zh-CN" altLang="en-US" sz="12000" b="1" spc="-300" dirty="0">
              <a:solidFill>
                <a:schemeClr val="accent2">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9" name="Shape 203">
            <a:extLst>
              <a:ext uri="{FF2B5EF4-FFF2-40B4-BE49-F238E27FC236}">
                <a16:creationId xmlns="" xmlns:a16="http://schemas.microsoft.com/office/drawing/2014/main" id="{A168AC08-AF16-414A-B6B5-69992E1B7A53}"/>
              </a:ext>
            </a:extLst>
          </p:cNvPr>
          <p:cNvSpPr txBox="1">
            <a:spLocks/>
          </p:cNvSpPr>
          <p:nvPr/>
        </p:nvSpPr>
        <p:spPr>
          <a:xfrm>
            <a:off x="934924" y="105465"/>
            <a:ext cx="6624736" cy="936104"/>
          </a:xfrm>
          <a:prstGeom prst="rect">
            <a:avLst/>
          </a:prstGeom>
          <a:noFill/>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r>
              <a:rPr lang="zh-TW" altLang="en-US" sz="30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生涯發展教育內涵與推動</a:t>
            </a:r>
            <a:r>
              <a:rPr lang="en-US" altLang="zh-TW" sz="22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-2</a:t>
            </a:r>
            <a:endParaRPr lang="en" sz="22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Tree>
    <p:extLst>
      <p:ext uri="{BB962C8B-B14F-4D97-AF65-F5344CB8AC3E}">
        <p14:creationId xmlns:p14="http://schemas.microsoft.com/office/powerpoint/2010/main" xmlns="" val="3450885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圖片 7">
            <a:extLst>
              <a:ext uri="{FF2B5EF4-FFF2-40B4-BE49-F238E27FC236}">
                <a16:creationId xmlns="" xmlns:a16="http://schemas.microsoft.com/office/drawing/2014/main" id="{8DCA176C-0EE5-4A76-B20C-799E166F97E6}"/>
              </a:ext>
            </a:extLst>
          </p:cNvPr>
          <p:cNvPicPr>
            <a:picLocks noChangeAspect="1"/>
          </p:cNvPicPr>
          <p:nvPr/>
        </p:nvPicPr>
        <p:blipFill>
          <a:blip r:embed="rId2">
            <a:duotone>
              <a:schemeClr val="accent4">
                <a:shade val="45000"/>
                <a:satMod val="135000"/>
              </a:schemeClr>
              <a:prstClr val="white"/>
            </a:duotone>
            <a:extLst>
              <a:ext uri="{BEBA8EAE-BF5A-486C-A8C5-ECC9F3942E4B}">
                <a14:imgProps xmlns:a14="http://schemas.microsoft.com/office/drawing/2010/main" xmlns="">
                  <a14:imgLayer r:embed="rId3">
                    <a14:imgEffect>
                      <a14:sharpenSoften amount="-58000"/>
                    </a14:imgEffect>
                    <a14:imgEffect>
                      <a14:colorTemperature colorTemp="7818"/>
                    </a14:imgEffect>
                    <a14:imgEffect>
                      <a14:brightnessContrast bright="12000" contrast="-33000"/>
                    </a14:imgEffect>
                  </a14:imgLayer>
                </a14:imgProps>
              </a:ext>
              <a:ext uri="{28A0092B-C50C-407E-A947-70E740481C1C}">
                <a14:useLocalDpi xmlns:a14="http://schemas.microsoft.com/office/drawing/2010/main" xmlns="" val="0"/>
              </a:ext>
            </a:extLst>
          </a:blip>
          <a:stretch>
            <a:fillRect/>
          </a:stretch>
        </p:blipFill>
        <p:spPr>
          <a:xfrm rot="5400000">
            <a:off x="857248" y="-857249"/>
            <a:ext cx="5143501" cy="6858000"/>
          </a:xfrm>
          <a:prstGeom prst="rect">
            <a:avLst/>
          </a:prstGeom>
        </p:spPr>
      </p:pic>
      <p:sp>
        <p:nvSpPr>
          <p:cNvPr id="6" name="矩形 5">
            <a:extLst>
              <a:ext uri="{FF2B5EF4-FFF2-40B4-BE49-F238E27FC236}">
                <a16:creationId xmlns="" xmlns:a16="http://schemas.microsoft.com/office/drawing/2014/main" id="{F6EAEF9B-5585-476A-BBC4-8BA30162B3AD}"/>
              </a:ext>
            </a:extLst>
          </p:cNvPr>
          <p:cNvSpPr/>
          <p:nvPr/>
        </p:nvSpPr>
        <p:spPr>
          <a:xfrm>
            <a:off x="339293" y="1008612"/>
            <a:ext cx="7292138" cy="523220"/>
          </a:xfrm>
          <a:prstGeom prst="rect">
            <a:avLst/>
          </a:prstGeom>
          <a:noFill/>
        </p:spPr>
        <p:txBody>
          <a:bodyPr wrap="square">
            <a:spAutoFit/>
          </a:bodyPr>
          <a:lstStyle/>
          <a:p>
            <a:pPr eaLnBrk="1" hangingPunct="1">
              <a:buClr>
                <a:srgbClr val="0000FF"/>
              </a:buClr>
            </a:pPr>
            <a:r>
              <a:rPr lang="zh-TW" altLang="en-US" sz="1600" b="1" dirty="0">
                <a:latin typeface="微軟正黑體" pitchFamily="34" charset="-120"/>
                <a:ea typeface="微軟正黑體" pitchFamily="34" charset="-120"/>
              </a:rPr>
              <a:t>分段能力指標對照表</a:t>
            </a:r>
            <a:r>
              <a:rPr lang="en-US" altLang="zh-TW" sz="1600" b="1" dirty="0">
                <a:latin typeface="微軟正黑體" pitchFamily="34" charset="-120"/>
                <a:ea typeface="微軟正黑體" pitchFamily="34" charset="-120"/>
              </a:rPr>
              <a:t>(100</a:t>
            </a:r>
            <a:r>
              <a:rPr lang="zh-TW" altLang="en-US" sz="1600" b="1" dirty="0">
                <a:latin typeface="微軟正黑體" pitchFamily="34" charset="-120"/>
                <a:ea typeface="微軟正黑體" pitchFamily="34" charset="-120"/>
              </a:rPr>
              <a:t>學年度</a:t>
            </a:r>
            <a:r>
              <a:rPr lang="en-US" altLang="zh-TW" sz="1600" b="1" dirty="0">
                <a:latin typeface="微軟正黑體" pitchFamily="34" charset="-120"/>
                <a:ea typeface="微軟正黑體" pitchFamily="34" charset="-120"/>
              </a:rPr>
              <a:t>)</a:t>
            </a:r>
            <a:r>
              <a:rPr lang="en-US" altLang="zh-TW" b="1" dirty="0">
                <a:latin typeface="微軟正黑體" pitchFamily="34" charset="-120"/>
                <a:ea typeface="微軟正黑體" pitchFamily="34" charset="-120"/>
              </a:rPr>
              <a:t/>
            </a:r>
            <a:br>
              <a:rPr lang="en-US" altLang="zh-TW" b="1" dirty="0">
                <a:latin typeface="微軟正黑體" pitchFamily="34" charset="-120"/>
                <a:ea typeface="微軟正黑體" pitchFamily="34" charset="-120"/>
              </a:rPr>
            </a:br>
            <a:r>
              <a:rPr lang="en-US" altLang="zh-TW" sz="1200" b="1" dirty="0">
                <a:latin typeface="微軟正黑體" pitchFamily="34" charset="-120"/>
                <a:ea typeface="微軟正黑體" pitchFamily="34" charset="-120"/>
              </a:rPr>
              <a:t>a - b – c  </a:t>
            </a:r>
            <a:r>
              <a:rPr lang="zh-TW" altLang="en-US" sz="1200" b="1" dirty="0">
                <a:latin typeface="微軟正黑體" pitchFamily="34" charset="-120"/>
                <a:ea typeface="微軟正黑體" pitchFamily="34" charset="-120"/>
              </a:rPr>
              <a:t>「</a:t>
            </a:r>
            <a:r>
              <a:rPr lang="en-US" altLang="zh-TW" sz="1200" b="1" dirty="0">
                <a:latin typeface="微軟正黑體" pitchFamily="34" charset="-120"/>
                <a:ea typeface="微軟正黑體" pitchFamily="34" charset="-120"/>
              </a:rPr>
              <a:t>a</a:t>
            </a:r>
            <a:r>
              <a:rPr lang="zh-TW" altLang="en-US" sz="1200" b="1" dirty="0">
                <a:latin typeface="微軟正黑體" pitchFamily="34" charset="-120"/>
                <a:ea typeface="微軟正黑體" pitchFamily="34" charset="-120"/>
              </a:rPr>
              <a:t>」代表核心能力序號；「</a:t>
            </a:r>
            <a:r>
              <a:rPr lang="en-US" altLang="zh-TW" sz="1200" b="1" dirty="0">
                <a:latin typeface="微軟正黑體" pitchFamily="34" charset="-120"/>
                <a:ea typeface="微軟正黑體" pitchFamily="34" charset="-120"/>
              </a:rPr>
              <a:t>b</a:t>
            </a:r>
            <a:r>
              <a:rPr lang="zh-TW" altLang="en-US" sz="1200" b="1" dirty="0">
                <a:latin typeface="微軟正黑體" pitchFamily="34" charset="-120"/>
                <a:ea typeface="微軟正黑體" pitchFamily="34" charset="-120"/>
              </a:rPr>
              <a:t>」代表學習階段序號；「</a:t>
            </a:r>
            <a:r>
              <a:rPr lang="en-US" altLang="zh-TW" sz="1200" b="1" dirty="0">
                <a:latin typeface="微軟正黑體" pitchFamily="34" charset="-120"/>
                <a:ea typeface="微軟正黑體" pitchFamily="34" charset="-120"/>
              </a:rPr>
              <a:t>c</a:t>
            </a:r>
            <a:r>
              <a:rPr lang="zh-TW" altLang="en-US" sz="1200" b="1" dirty="0">
                <a:latin typeface="微軟正黑體" pitchFamily="34" charset="-120"/>
                <a:ea typeface="微軟正黑體" pitchFamily="34" charset="-120"/>
              </a:rPr>
              <a:t>」代表流水號</a:t>
            </a:r>
            <a:endParaRPr kumimoji="1" lang="zh-TW" altLang="en-US" sz="1200" b="1" dirty="0">
              <a:latin typeface="微軟正黑體" pitchFamily="34" charset="-120"/>
              <a:ea typeface="微軟正黑體" pitchFamily="34" charset="-120"/>
            </a:endParaRPr>
          </a:p>
        </p:txBody>
      </p:sp>
      <p:graphicFrame>
        <p:nvGraphicFramePr>
          <p:cNvPr id="7" name="Group 33">
            <a:extLst>
              <a:ext uri="{FF2B5EF4-FFF2-40B4-BE49-F238E27FC236}">
                <a16:creationId xmlns="" xmlns:a16="http://schemas.microsoft.com/office/drawing/2014/main" id="{741DD703-6B05-49CF-BF5D-2108C76AE9F5}"/>
              </a:ext>
            </a:extLst>
          </p:cNvPr>
          <p:cNvGraphicFramePr>
            <a:graphicFrameLocks noGrp="1"/>
          </p:cNvGraphicFramePr>
          <p:nvPr>
            <p:extLst>
              <p:ext uri="{D42A27DB-BD31-4B8C-83A1-F6EECF244321}">
                <p14:modId xmlns:p14="http://schemas.microsoft.com/office/powerpoint/2010/main" xmlns="" val="3028299798"/>
              </p:ext>
            </p:extLst>
          </p:nvPr>
        </p:nvGraphicFramePr>
        <p:xfrm>
          <a:off x="283876" y="1528156"/>
          <a:ext cx="6356780" cy="3457673"/>
        </p:xfrm>
        <a:graphic>
          <a:graphicData uri="http://schemas.openxmlformats.org/drawingml/2006/table">
            <a:tbl>
              <a:tblPr/>
              <a:tblGrid>
                <a:gridCol w="573191">
                  <a:extLst>
                    <a:ext uri="{9D8B030D-6E8A-4147-A177-3AD203B41FA5}">
                      <a16:colId xmlns="" xmlns:a16="http://schemas.microsoft.com/office/drawing/2014/main" val="20000"/>
                    </a:ext>
                  </a:extLst>
                </a:gridCol>
                <a:gridCol w="1151442">
                  <a:extLst>
                    <a:ext uri="{9D8B030D-6E8A-4147-A177-3AD203B41FA5}">
                      <a16:colId xmlns="" xmlns:a16="http://schemas.microsoft.com/office/drawing/2014/main" val="20001"/>
                    </a:ext>
                  </a:extLst>
                </a:gridCol>
                <a:gridCol w="1877693">
                  <a:extLst>
                    <a:ext uri="{9D8B030D-6E8A-4147-A177-3AD203B41FA5}">
                      <a16:colId xmlns="" xmlns:a16="http://schemas.microsoft.com/office/drawing/2014/main" val="20002"/>
                    </a:ext>
                  </a:extLst>
                </a:gridCol>
                <a:gridCol w="2754454">
                  <a:extLst>
                    <a:ext uri="{9D8B030D-6E8A-4147-A177-3AD203B41FA5}">
                      <a16:colId xmlns="" xmlns:a16="http://schemas.microsoft.com/office/drawing/2014/main" val="20003"/>
                    </a:ext>
                  </a:extLst>
                </a:gridCol>
              </a:tblGrid>
              <a:tr h="28069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      </a:t>
                      </a:r>
                      <a:r>
                        <a:rPr kumimoji="0" lang="zh-TW" altLang="en-US"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階段</a:t>
                      </a:r>
                      <a:endParaRPr kumimoji="0" lang="zh-TW" altLang="en-US" sz="900" b="1"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指標</a:t>
                      </a:r>
                      <a:endParaRPr kumimoji="0" lang="zh-TW" altLang="en-US" sz="900" b="1"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endParaRPr>
                    </a:p>
                  </a:txBody>
                  <a:tcPr marL="15804" marR="1580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lnTlToBr w="6350" cap="flat" cmpd="sng" algn="ctr">
                      <a:solidFill>
                        <a:srgbClr val="000000"/>
                      </a:solidFill>
                      <a:prstDash val="solid"/>
                      <a:round/>
                      <a:headEnd type="none" w="med" len="med"/>
                      <a:tailEnd type="none" w="med" len="med"/>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900" b="0" i="0" u="none" strike="noStrike" cap="none" normalizeH="0" baseline="0">
                          <a:ln>
                            <a:noFill/>
                          </a:ln>
                          <a:solidFill>
                            <a:srgbClr val="000000"/>
                          </a:solidFill>
                          <a:effectLst/>
                          <a:latin typeface="微軟正黑體" pitchFamily="34" charset="-120"/>
                          <a:ea typeface="微軟正黑體" pitchFamily="34" charset="-120"/>
                          <a:cs typeface="Times New Roman" pitchFamily="18" charset="0"/>
                        </a:rPr>
                        <a:t>第一階段</a:t>
                      </a:r>
                      <a:endParaRPr kumimoji="0" lang="zh-TW" altLang="en-US" sz="900" b="1" i="0" u="none" strike="noStrike" cap="none" normalizeH="0" baseline="0">
                        <a:ln>
                          <a:noFill/>
                        </a:ln>
                        <a:solidFill>
                          <a:srgbClr val="000000"/>
                        </a:solidFill>
                        <a:effectLst/>
                        <a:latin typeface="微軟正黑體" pitchFamily="34" charset="-120"/>
                        <a:ea typeface="微軟正黑體" pitchFamily="34"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900" b="0" i="0" u="none" strike="noStrike" cap="none" normalizeH="0" baseline="0">
                          <a:ln>
                            <a:noFill/>
                          </a:ln>
                          <a:solidFill>
                            <a:srgbClr val="000000"/>
                          </a:solidFill>
                          <a:effectLst/>
                          <a:latin typeface="微軟正黑體" pitchFamily="34" charset="-120"/>
                          <a:ea typeface="微軟正黑體" pitchFamily="34" charset="-120"/>
                          <a:cs typeface="Times New Roman" pitchFamily="18" charset="0"/>
                        </a:rPr>
                        <a:t>(1-2</a:t>
                      </a:r>
                      <a:r>
                        <a:rPr kumimoji="0" lang="zh-TW" altLang="en-US" sz="900" b="0" i="0" u="none" strike="noStrike" cap="none" normalizeH="0" baseline="0">
                          <a:ln>
                            <a:noFill/>
                          </a:ln>
                          <a:solidFill>
                            <a:srgbClr val="000000"/>
                          </a:solidFill>
                          <a:effectLst/>
                          <a:latin typeface="微軟正黑體" pitchFamily="34" charset="-120"/>
                          <a:ea typeface="微軟正黑體" pitchFamily="34" charset="-120"/>
                          <a:cs typeface="Times New Roman" pitchFamily="18" charset="0"/>
                        </a:rPr>
                        <a:t>年級</a:t>
                      </a:r>
                      <a:r>
                        <a:rPr kumimoji="0" lang="en-US" altLang="zh-TW" sz="900" b="0" i="0" u="none" strike="noStrike" cap="none" normalizeH="0" baseline="0">
                          <a:ln>
                            <a:noFill/>
                          </a:ln>
                          <a:solidFill>
                            <a:srgbClr val="000000"/>
                          </a:solidFill>
                          <a:effectLst/>
                          <a:latin typeface="微軟正黑體" pitchFamily="34" charset="-120"/>
                          <a:ea typeface="微軟正黑體" pitchFamily="34" charset="-120"/>
                          <a:cs typeface="Times New Roman" pitchFamily="18" charset="0"/>
                        </a:rPr>
                        <a:t>)</a:t>
                      </a:r>
                      <a:endParaRPr kumimoji="0" lang="zh-TW" altLang="zh-TW" sz="900" b="1" i="0" u="none" strike="noStrike" cap="none" normalizeH="0" baseline="0">
                        <a:ln>
                          <a:noFill/>
                        </a:ln>
                        <a:solidFill>
                          <a:srgbClr val="000000"/>
                        </a:solidFill>
                        <a:effectLst/>
                        <a:latin typeface="微軟正黑體" pitchFamily="34" charset="-120"/>
                        <a:ea typeface="微軟正黑體" pitchFamily="34" charset="-120"/>
                        <a:cs typeface="Times New Roman" pitchFamily="18" charset="0"/>
                      </a:endParaRPr>
                    </a:p>
                  </a:txBody>
                  <a:tcPr marL="15804" marR="1580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第二階段</a:t>
                      </a:r>
                      <a:endParaRPr kumimoji="0" lang="zh-TW" altLang="en-US" sz="900" b="1"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(3-6</a:t>
                      </a:r>
                      <a:r>
                        <a:rPr kumimoji="0" lang="zh-TW" altLang="en-US"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年級</a:t>
                      </a:r>
                      <a:r>
                        <a:rPr kumimoji="0" lang="en-US" altLang="zh-TW"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a:t>
                      </a:r>
                      <a:endParaRPr kumimoji="0" lang="zh-TW" altLang="zh-TW" sz="900" b="1"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endParaRPr>
                    </a:p>
                  </a:txBody>
                  <a:tcPr marL="15804" marR="1580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zh-TW" altLang="en-US"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第三階段</a:t>
                      </a:r>
                      <a:endParaRPr kumimoji="0" lang="zh-TW" altLang="en-US" sz="900" b="1"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endParaRPr>
                    </a:p>
                    <a:p>
                      <a:pPr marL="0" marR="0" lvl="0" indent="0" algn="ctr" defTabSz="914400" rtl="0" eaLnBrk="1" fontAlgn="base" latinLnBrk="0" hangingPunct="1">
                        <a:lnSpc>
                          <a:spcPct val="90000"/>
                        </a:lnSpc>
                        <a:spcBef>
                          <a:spcPct val="0"/>
                        </a:spcBef>
                        <a:spcAft>
                          <a:spcPct val="0"/>
                        </a:spcAft>
                        <a:buClrTx/>
                        <a:buSzTx/>
                        <a:buFontTx/>
                        <a:buNone/>
                        <a:tabLst/>
                      </a:pPr>
                      <a:r>
                        <a:rPr kumimoji="0" lang="en-US" altLang="zh-TW"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(7-9</a:t>
                      </a:r>
                      <a:r>
                        <a:rPr kumimoji="0" lang="zh-TW" altLang="en-US"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年級</a:t>
                      </a:r>
                      <a:r>
                        <a:rPr kumimoji="0" lang="en-US" altLang="zh-TW"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a:t>
                      </a:r>
                      <a:endParaRPr kumimoji="0" lang="zh-TW" altLang="zh-TW" sz="900" b="1"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endParaRPr>
                    </a:p>
                  </a:txBody>
                  <a:tcPr marL="15804" marR="1580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extLst>
                  <a:ext uri="{0D108BD9-81ED-4DB2-BD59-A6C34878D82A}">
                    <a16:rowId xmlns="" xmlns:a16="http://schemas.microsoft.com/office/drawing/2014/main" val="10000"/>
                  </a:ext>
                </a:extLst>
              </a:tr>
              <a:tr h="845908">
                <a:tc>
                  <a:txBody>
                    <a:bodyPr/>
                    <a:lstStyle/>
                    <a:p>
                      <a:pPr marL="0" marR="0" lvl="0" indent="0" algn="l" defTabSz="914400" rtl="0" eaLnBrk="1" fontAlgn="base" latinLnBrk="0" hangingPunct="1">
                        <a:lnSpc>
                          <a:spcPct val="100000"/>
                        </a:lnSpc>
                        <a:spcBef>
                          <a:spcPct val="20000"/>
                        </a:spcBef>
                        <a:spcAft>
                          <a:spcPct val="20000"/>
                        </a:spcAft>
                        <a:buClrTx/>
                        <a:buSzTx/>
                        <a:buFontTx/>
                        <a:buNone/>
                        <a:tabLst/>
                      </a:pPr>
                      <a:r>
                        <a:rPr kumimoji="0" lang="zh-TW" altLang="en-US"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自我覺察</a:t>
                      </a:r>
                    </a:p>
                  </a:txBody>
                  <a:tcPr marL="15804" marR="1580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chemeClr val="bg1"/>
                    </a:solidFill>
                  </a:tcPr>
                </a:tc>
                <a:tc>
                  <a:txBody>
                    <a:bodyPr/>
                    <a:lstStyle/>
                    <a:p>
                      <a:pPr marL="381000" marR="0" lvl="0" indent="-381000" algn="just" defTabSz="914400" rtl="0" eaLnBrk="1" fontAlgn="base" latinLnBrk="0" hangingPunct="1">
                        <a:lnSpc>
                          <a:spcPct val="100000"/>
                        </a:lnSpc>
                        <a:spcBef>
                          <a:spcPct val="20000"/>
                        </a:spcBef>
                        <a:spcAft>
                          <a:spcPct val="20000"/>
                        </a:spcAft>
                        <a:buClrTx/>
                        <a:buSzTx/>
                        <a:buFontTx/>
                        <a:buNone/>
                        <a:tabLst/>
                      </a:pPr>
                      <a:r>
                        <a:rPr kumimoji="0" lang="en-US" altLang="zh-TW"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1-1-1</a:t>
                      </a:r>
                      <a:r>
                        <a:rPr kumimoji="0" lang="zh-TW" altLang="en-US"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養成良好的個人習慣與態度。</a:t>
                      </a:r>
                    </a:p>
                    <a:p>
                      <a:pPr marL="381000" marR="0" lvl="0" indent="-381000" algn="just" defTabSz="914400" rtl="0" eaLnBrk="1" fontAlgn="base" latinLnBrk="0" hangingPunct="1">
                        <a:lnSpc>
                          <a:spcPct val="100000"/>
                        </a:lnSpc>
                        <a:spcBef>
                          <a:spcPct val="20000"/>
                        </a:spcBef>
                        <a:spcAft>
                          <a:spcPct val="20000"/>
                        </a:spcAft>
                        <a:buClrTx/>
                        <a:buSzTx/>
                        <a:buFontTx/>
                        <a:buNone/>
                        <a:tabLst/>
                      </a:pPr>
                      <a:r>
                        <a:rPr kumimoji="0" lang="en-US" altLang="zh-TW"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1-1-2</a:t>
                      </a:r>
                      <a:r>
                        <a:rPr kumimoji="0" lang="zh-TW" altLang="en-US"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認識自己的長處及優點。</a:t>
                      </a:r>
                    </a:p>
                  </a:txBody>
                  <a:tcPr marL="15804" marR="1580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chemeClr val="bg1"/>
                    </a:solidFill>
                  </a:tcPr>
                </a:tc>
                <a:tc>
                  <a:txBody>
                    <a:bodyPr/>
                    <a:lstStyle/>
                    <a:p>
                      <a:pPr marL="381000" marR="0" lvl="0" indent="-381000" algn="just" defTabSz="914400" rtl="0" eaLnBrk="1" fontAlgn="base" latinLnBrk="0" hangingPunct="1">
                        <a:lnSpc>
                          <a:spcPct val="100000"/>
                        </a:lnSpc>
                        <a:spcBef>
                          <a:spcPct val="20000"/>
                        </a:spcBef>
                        <a:spcAft>
                          <a:spcPct val="20000"/>
                        </a:spcAft>
                        <a:buClrTx/>
                        <a:buSzTx/>
                        <a:buFontTx/>
                        <a:buNone/>
                        <a:tabLst/>
                      </a:pPr>
                      <a:r>
                        <a:rPr kumimoji="0" lang="en-US" altLang="zh-TW"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1-2-1</a:t>
                      </a:r>
                      <a:r>
                        <a:rPr kumimoji="0" lang="zh-TW" altLang="en-US"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培養自己的興趣、能力。</a:t>
                      </a:r>
                    </a:p>
                  </a:txBody>
                  <a:tcPr marL="15804" marR="1580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chemeClr val="bg1"/>
                    </a:solidFill>
                  </a:tcPr>
                </a:tc>
                <a:tc>
                  <a:txBody>
                    <a:bodyPr/>
                    <a:lstStyle/>
                    <a:p>
                      <a:pPr marL="419100" marR="0" lvl="0" indent="-419100" algn="just" defTabSz="914400" rtl="0" eaLnBrk="1" fontAlgn="base" latinLnBrk="0" hangingPunct="1">
                        <a:lnSpc>
                          <a:spcPts val="1600"/>
                        </a:lnSpc>
                        <a:spcBef>
                          <a:spcPct val="20000"/>
                        </a:spcBef>
                        <a:spcAft>
                          <a:spcPct val="20000"/>
                        </a:spcAft>
                        <a:buClrTx/>
                        <a:buSzTx/>
                        <a:buFontTx/>
                        <a:buNone/>
                        <a:tabLst/>
                      </a:pPr>
                      <a:r>
                        <a:rPr kumimoji="0" lang="en-US" altLang="zh-TW" sz="900" b="1"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1-3-1</a:t>
                      </a:r>
                      <a:r>
                        <a:rPr kumimoji="0" lang="zh-TW" altLang="en-US" sz="900" b="1"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探索自己的興趣、性向、價值觀及人格特質。</a:t>
                      </a:r>
                    </a:p>
                  </a:txBody>
                  <a:tcPr marL="15804" marR="1580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extLst>
                  <a:ext uri="{0D108BD9-81ED-4DB2-BD59-A6C34878D82A}">
                    <a16:rowId xmlns="" xmlns:a16="http://schemas.microsoft.com/office/drawing/2014/main" val="10001"/>
                  </a:ext>
                </a:extLst>
              </a:tr>
              <a:tr h="1205345">
                <a:tc>
                  <a:txBody>
                    <a:bodyPr/>
                    <a:lstStyle/>
                    <a:p>
                      <a:pPr marL="0" marR="0" lvl="0" indent="0" algn="l" defTabSz="914400" rtl="0" eaLnBrk="1" fontAlgn="base" latinLnBrk="0" hangingPunct="1">
                        <a:lnSpc>
                          <a:spcPct val="100000"/>
                        </a:lnSpc>
                        <a:spcBef>
                          <a:spcPct val="20000"/>
                        </a:spcBef>
                        <a:spcAft>
                          <a:spcPct val="20000"/>
                        </a:spcAft>
                        <a:buClrTx/>
                        <a:buSzTx/>
                        <a:buFontTx/>
                        <a:buNone/>
                        <a:tabLst/>
                      </a:pPr>
                      <a:r>
                        <a:rPr kumimoji="0" lang="zh-TW" altLang="en-US" sz="900" b="0" i="0" u="none" strike="noStrike" cap="none" normalizeH="0" baseline="0">
                          <a:ln>
                            <a:noFill/>
                          </a:ln>
                          <a:solidFill>
                            <a:srgbClr val="000000"/>
                          </a:solidFill>
                          <a:effectLst/>
                          <a:latin typeface="微軟正黑體" pitchFamily="34" charset="-120"/>
                          <a:ea typeface="微軟正黑體" pitchFamily="34" charset="-120"/>
                          <a:cs typeface="Times New Roman" pitchFamily="18" charset="0"/>
                        </a:rPr>
                        <a:t>生涯覺察</a:t>
                      </a:r>
                    </a:p>
                  </a:txBody>
                  <a:tcPr marL="15804" marR="1580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chemeClr val="bg1"/>
                    </a:solidFill>
                  </a:tcPr>
                </a:tc>
                <a:tc>
                  <a:txBody>
                    <a:bodyPr/>
                    <a:lstStyle/>
                    <a:p>
                      <a:pPr marL="381000" marR="0" lvl="0" indent="-381000" algn="just" defTabSz="914400" rtl="0" eaLnBrk="1" fontAlgn="base" latinLnBrk="0" hangingPunct="1">
                        <a:lnSpc>
                          <a:spcPct val="100000"/>
                        </a:lnSpc>
                        <a:spcBef>
                          <a:spcPct val="20000"/>
                        </a:spcBef>
                        <a:spcAft>
                          <a:spcPct val="20000"/>
                        </a:spcAft>
                        <a:buClrTx/>
                        <a:buSzTx/>
                        <a:buFontTx/>
                        <a:buNone/>
                        <a:tabLst/>
                      </a:pPr>
                      <a:r>
                        <a:rPr kumimoji="0" lang="en-US" altLang="zh-TW"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2-1-1</a:t>
                      </a:r>
                      <a:r>
                        <a:rPr kumimoji="0" lang="zh-TW" altLang="en-US"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培養互助合作的生活態度。</a:t>
                      </a:r>
                    </a:p>
                  </a:txBody>
                  <a:tcPr marL="15804" marR="1580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chemeClr val="bg1"/>
                    </a:solidFill>
                  </a:tcPr>
                </a:tc>
                <a:tc>
                  <a:txBody>
                    <a:bodyPr/>
                    <a:lstStyle/>
                    <a:p>
                      <a:pPr marL="381000" marR="0" lvl="0" indent="-38100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altLang="zh-TW"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2-2-1</a:t>
                      </a:r>
                      <a:r>
                        <a:rPr kumimoji="0" lang="zh-TW" altLang="en-US"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培養良好的人際互動能力。</a:t>
                      </a:r>
                    </a:p>
                    <a:p>
                      <a:pPr marL="381000" marR="0" lvl="0" indent="-38100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altLang="zh-TW"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2-2-2</a:t>
                      </a:r>
                      <a:r>
                        <a:rPr kumimoji="0" lang="zh-TW" altLang="en-US"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激發對工作世界的好奇心。</a:t>
                      </a:r>
                    </a:p>
                    <a:p>
                      <a:pPr marL="381000" marR="0" lvl="0" indent="-38100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altLang="zh-TW"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2-2-3</a:t>
                      </a:r>
                      <a:r>
                        <a:rPr kumimoji="0" lang="zh-TW" altLang="en-US"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認識不同類型工作內容。</a:t>
                      </a:r>
                    </a:p>
                    <a:p>
                      <a:pPr marL="381000" marR="0" lvl="0" indent="-38100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altLang="zh-TW"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2-2-4</a:t>
                      </a:r>
                      <a:r>
                        <a:rPr kumimoji="0" lang="zh-TW" altLang="en-US"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瞭解工作對個人的意義及社會的重要性。</a:t>
                      </a:r>
                    </a:p>
                    <a:p>
                      <a:pPr marL="381000" marR="0" lvl="0" indent="-38100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altLang="zh-TW"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2-2-5</a:t>
                      </a:r>
                      <a:r>
                        <a:rPr kumimoji="0" lang="zh-TW" altLang="en-US"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培養對不同類型工作的態度。 </a:t>
                      </a:r>
                    </a:p>
                  </a:txBody>
                  <a:tcPr marL="15804" marR="1580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chemeClr val="bg1"/>
                    </a:solidFill>
                  </a:tcPr>
                </a:tc>
                <a:tc>
                  <a:txBody>
                    <a:bodyPr/>
                    <a:lstStyle/>
                    <a:p>
                      <a:pPr marL="419100" marR="0" lvl="0" indent="-419100" algn="just" defTabSz="914400" rtl="0" eaLnBrk="1" fontAlgn="base" latinLnBrk="0" hangingPunct="1">
                        <a:lnSpc>
                          <a:spcPts val="1600"/>
                        </a:lnSpc>
                        <a:spcBef>
                          <a:spcPct val="20000"/>
                        </a:spcBef>
                        <a:spcAft>
                          <a:spcPct val="20000"/>
                        </a:spcAft>
                        <a:buClrTx/>
                        <a:buSzTx/>
                        <a:buFontTx/>
                        <a:buNone/>
                        <a:tabLst/>
                      </a:pPr>
                      <a:r>
                        <a:rPr kumimoji="0" lang="en-US" altLang="zh-TW" sz="900" b="1"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2-3-1</a:t>
                      </a:r>
                      <a:r>
                        <a:rPr kumimoji="0" lang="zh-TW" altLang="en-US" sz="900" b="1"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認識工作世界的類型及其內涵。         </a:t>
                      </a:r>
                    </a:p>
                    <a:p>
                      <a:pPr marL="269875" marR="0" lvl="0" indent="-269875" algn="just" defTabSz="914400" rtl="0" eaLnBrk="1" fontAlgn="base" latinLnBrk="0" hangingPunct="1">
                        <a:lnSpc>
                          <a:spcPts val="1600"/>
                        </a:lnSpc>
                        <a:spcBef>
                          <a:spcPct val="20000"/>
                        </a:spcBef>
                        <a:spcAft>
                          <a:spcPct val="20000"/>
                        </a:spcAft>
                        <a:buClrTx/>
                        <a:buSzTx/>
                        <a:buFontTx/>
                        <a:buNone/>
                        <a:tabLst/>
                      </a:pPr>
                      <a:r>
                        <a:rPr kumimoji="0" lang="en-US" altLang="zh-TW" sz="900" b="1"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2-3-2</a:t>
                      </a:r>
                      <a:r>
                        <a:rPr kumimoji="0" lang="zh-TW" altLang="en-US" sz="900" b="1"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瞭解自己的興趣、性向、價值觀及人格特質所適合 發展的方向。</a:t>
                      </a:r>
                    </a:p>
                    <a:p>
                      <a:pPr marL="419100" marR="0" lvl="0" indent="-419100" algn="just" defTabSz="914400" rtl="0" eaLnBrk="1" fontAlgn="base" latinLnBrk="0" hangingPunct="1">
                        <a:lnSpc>
                          <a:spcPts val="1600"/>
                        </a:lnSpc>
                        <a:spcBef>
                          <a:spcPct val="20000"/>
                        </a:spcBef>
                        <a:spcAft>
                          <a:spcPct val="20000"/>
                        </a:spcAft>
                        <a:buClrTx/>
                        <a:buSzTx/>
                        <a:buFontTx/>
                        <a:buNone/>
                        <a:tabLst/>
                      </a:pPr>
                      <a:r>
                        <a:rPr kumimoji="0" lang="en-US" altLang="zh-TW" sz="900" b="1"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2-3-3</a:t>
                      </a:r>
                      <a:r>
                        <a:rPr kumimoji="0" lang="zh-TW" altLang="en-US" sz="900" b="1"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瞭解社會發展階段與工作間的關係。        </a:t>
                      </a:r>
                    </a:p>
                  </a:txBody>
                  <a:tcPr marL="15804" marR="1580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solidFill>
                      <a:srgbClr val="FFFFCC"/>
                    </a:solidFill>
                  </a:tcPr>
                </a:tc>
                <a:extLst>
                  <a:ext uri="{0D108BD9-81ED-4DB2-BD59-A6C34878D82A}">
                    <a16:rowId xmlns="" xmlns:a16="http://schemas.microsoft.com/office/drawing/2014/main" val="10002"/>
                  </a:ext>
                </a:extLst>
              </a:tr>
              <a:tr h="1035739">
                <a:tc>
                  <a:txBody>
                    <a:bodyPr/>
                    <a:lstStyle/>
                    <a:p>
                      <a:pPr marL="152400" marR="0" lvl="0" indent="-152400" algn="l" defTabSz="914400" rtl="0" eaLnBrk="1" fontAlgn="base" latinLnBrk="0" hangingPunct="1">
                        <a:lnSpc>
                          <a:spcPct val="100000"/>
                        </a:lnSpc>
                        <a:spcBef>
                          <a:spcPct val="20000"/>
                        </a:spcBef>
                        <a:spcAft>
                          <a:spcPct val="20000"/>
                        </a:spcAft>
                        <a:buClrTx/>
                        <a:buSzTx/>
                        <a:buFontTx/>
                        <a:buNone/>
                        <a:tabLst/>
                      </a:pPr>
                      <a:r>
                        <a:rPr kumimoji="0" lang="zh-TW" altLang="en-US"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生涯探索與進路選擇</a:t>
                      </a:r>
                    </a:p>
                  </a:txBody>
                  <a:tcPr marL="15804" marR="1580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20000"/>
                        </a:spcBef>
                        <a:spcAft>
                          <a:spcPct val="20000"/>
                        </a:spcAft>
                        <a:buClrTx/>
                        <a:buSzTx/>
                        <a:buFontTx/>
                        <a:buNone/>
                        <a:tabLst/>
                      </a:pPr>
                      <a:endParaRPr kumimoji="0" lang="en-US" altLang="zh-TW"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endParaRPr>
                    </a:p>
                  </a:txBody>
                  <a:tcPr marL="15804" marR="1580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81000" marR="0" lvl="0" indent="-381000" algn="just" defTabSz="914400" rtl="0" eaLnBrk="1" fontAlgn="base" latinLnBrk="0" hangingPunct="1">
                        <a:lnSpc>
                          <a:spcPct val="100000"/>
                        </a:lnSpc>
                        <a:spcBef>
                          <a:spcPct val="20000"/>
                        </a:spcBef>
                        <a:spcAft>
                          <a:spcPct val="20000"/>
                        </a:spcAft>
                        <a:buClrTx/>
                        <a:buSzTx/>
                        <a:buFontTx/>
                        <a:buNone/>
                        <a:tabLst/>
                      </a:pPr>
                      <a:r>
                        <a:rPr kumimoji="0" lang="en-US" altLang="zh-TW" sz="900" b="0" i="1"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3</a:t>
                      </a:r>
                      <a:r>
                        <a:rPr kumimoji="0" lang="en-US" altLang="zh-TW"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-2-1</a:t>
                      </a:r>
                      <a:r>
                        <a:rPr kumimoji="0" lang="zh-TW" altLang="en-US"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培養規劃及運用時間的能力。</a:t>
                      </a:r>
                    </a:p>
                    <a:p>
                      <a:pPr marL="381000" marR="0" lvl="0" indent="-381000" algn="just" defTabSz="914400" rtl="0" eaLnBrk="1" fontAlgn="base" latinLnBrk="0" hangingPunct="1">
                        <a:lnSpc>
                          <a:spcPct val="100000"/>
                        </a:lnSpc>
                        <a:spcBef>
                          <a:spcPct val="20000"/>
                        </a:spcBef>
                        <a:spcAft>
                          <a:spcPct val="20000"/>
                        </a:spcAft>
                        <a:buClrTx/>
                        <a:buSzTx/>
                        <a:buFontTx/>
                        <a:buNone/>
                        <a:tabLst/>
                      </a:pPr>
                      <a:r>
                        <a:rPr kumimoji="0" lang="en-US" altLang="zh-TW"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3-2-2</a:t>
                      </a:r>
                      <a:r>
                        <a:rPr kumimoji="0" lang="zh-TW" altLang="en-US" sz="900" b="0"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學習如何解決問題及做決定。</a:t>
                      </a:r>
                    </a:p>
                  </a:txBody>
                  <a:tcPr marL="15804" marR="1580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419100" marR="0" lvl="0" indent="-419100" algn="l" defTabSz="914400" rtl="0" eaLnBrk="1" fontAlgn="base" latinLnBrk="0" hangingPunct="1">
                        <a:lnSpc>
                          <a:spcPts val="1600"/>
                        </a:lnSpc>
                        <a:spcBef>
                          <a:spcPct val="20000"/>
                        </a:spcBef>
                        <a:spcAft>
                          <a:spcPct val="0"/>
                        </a:spcAft>
                        <a:buClr>
                          <a:schemeClr val="hlink"/>
                        </a:buClr>
                        <a:buSzTx/>
                        <a:buFont typeface="Wingdings" pitchFamily="2" charset="2"/>
                        <a:buNone/>
                        <a:tabLst/>
                      </a:pPr>
                      <a:r>
                        <a:rPr kumimoji="0" lang="en-US" altLang="zh-TW" sz="900" b="1"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3-3-1</a:t>
                      </a:r>
                      <a:r>
                        <a:rPr kumimoji="0" lang="zh-TW" altLang="en-US" sz="900" b="1"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培養正確工作態度及價值觀。</a:t>
                      </a:r>
                    </a:p>
                    <a:p>
                      <a:pPr marL="419100" marR="0" lvl="0" indent="-419100" algn="l" defTabSz="914400" rtl="0" eaLnBrk="1" fontAlgn="base" latinLnBrk="0" hangingPunct="1">
                        <a:lnSpc>
                          <a:spcPts val="1600"/>
                        </a:lnSpc>
                        <a:spcBef>
                          <a:spcPct val="20000"/>
                        </a:spcBef>
                        <a:spcAft>
                          <a:spcPct val="0"/>
                        </a:spcAft>
                        <a:buClr>
                          <a:schemeClr val="hlink"/>
                        </a:buClr>
                        <a:buSzTx/>
                        <a:buFont typeface="Wingdings" pitchFamily="2" charset="2"/>
                        <a:buNone/>
                        <a:tabLst/>
                      </a:pPr>
                      <a:r>
                        <a:rPr kumimoji="0" lang="en-US" altLang="zh-TW" sz="900" b="1"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3-3-2</a:t>
                      </a:r>
                      <a:r>
                        <a:rPr kumimoji="0" lang="zh-TW" altLang="en-US" sz="900" b="1"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學習如何尋找並運用工作世界的資料。</a:t>
                      </a:r>
                    </a:p>
                    <a:p>
                      <a:pPr marL="419100" marR="0" lvl="0" indent="-419100" algn="l" defTabSz="914400" rtl="0" eaLnBrk="1" fontAlgn="base" latinLnBrk="0" hangingPunct="1">
                        <a:lnSpc>
                          <a:spcPts val="1600"/>
                        </a:lnSpc>
                        <a:spcBef>
                          <a:spcPct val="20000"/>
                        </a:spcBef>
                        <a:spcAft>
                          <a:spcPct val="0"/>
                        </a:spcAft>
                        <a:buClr>
                          <a:schemeClr val="hlink"/>
                        </a:buClr>
                        <a:buSzTx/>
                        <a:buFont typeface="Wingdings" pitchFamily="2" charset="2"/>
                        <a:buNone/>
                        <a:tabLst/>
                      </a:pPr>
                      <a:r>
                        <a:rPr kumimoji="0" lang="en-US" altLang="zh-TW" sz="900" b="1"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3-3-3</a:t>
                      </a:r>
                      <a:r>
                        <a:rPr kumimoji="0" lang="zh-TW" altLang="en-US" sz="900" b="1"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培養解決生涯問題及做決定的能力。</a:t>
                      </a:r>
                    </a:p>
                    <a:p>
                      <a:pPr marL="419100" marR="0" lvl="0" indent="-419100" algn="l" defTabSz="914400" rtl="0" eaLnBrk="1" fontAlgn="base" latinLnBrk="0" hangingPunct="1">
                        <a:lnSpc>
                          <a:spcPts val="1600"/>
                        </a:lnSpc>
                        <a:spcBef>
                          <a:spcPct val="20000"/>
                        </a:spcBef>
                        <a:spcAft>
                          <a:spcPct val="0"/>
                        </a:spcAft>
                        <a:buClr>
                          <a:schemeClr val="hlink"/>
                        </a:buClr>
                        <a:buSzTx/>
                        <a:buFont typeface="Wingdings" pitchFamily="2" charset="2"/>
                        <a:buNone/>
                        <a:tabLst/>
                      </a:pPr>
                      <a:r>
                        <a:rPr kumimoji="0" lang="en-US" altLang="zh-TW" sz="900" b="1"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3-3-4</a:t>
                      </a:r>
                      <a:r>
                        <a:rPr kumimoji="0" lang="zh-TW" altLang="en-US" sz="900" b="1"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瞭解教育及進路選擇與工作間的關係。</a:t>
                      </a:r>
                    </a:p>
                    <a:p>
                      <a:pPr marL="419100" marR="0" lvl="0" indent="-419100" algn="l" defTabSz="914400" rtl="0" eaLnBrk="1" fontAlgn="base" latinLnBrk="0" hangingPunct="1">
                        <a:lnSpc>
                          <a:spcPts val="1600"/>
                        </a:lnSpc>
                        <a:spcBef>
                          <a:spcPct val="20000"/>
                        </a:spcBef>
                        <a:spcAft>
                          <a:spcPct val="0"/>
                        </a:spcAft>
                        <a:buClr>
                          <a:schemeClr val="hlink"/>
                        </a:buClr>
                        <a:buSzTx/>
                        <a:buFont typeface="Wingdings" pitchFamily="2" charset="2"/>
                        <a:buNone/>
                        <a:tabLst/>
                      </a:pPr>
                      <a:r>
                        <a:rPr kumimoji="0" lang="en-US" altLang="zh-TW" sz="900" b="1"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3-3-5</a:t>
                      </a:r>
                      <a:r>
                        <a:rPr kumimoji="0" lang="zh-TW" altLang="en-US" sz="900" b="1" i="0" u="none" strike="noStrike" cap="none" normalizeH="0" baseline="0" dirty="0">
                          <a:ln>
                            <a:noFill/>
                          </a:ln>
                          <a:solidFill>
                            <a:srgbClr val="000000"/>
                          </a:solidFill>
                          <a:effectLst/>
                          <a:latin typeface="微軟正黑體" pitchFamily="34" charset="-120"/>
                          <a:ea typeface="微軟正黑體" pitchFamily="34" charset="-120"/>
                          <a:cs typeface="Times New Roman" pitchFamily="18" charset="0"/>
                        </a:rPr>
                        <a:t>發展規劃生涯的能力。 </a:t>
                      </a:r>
                    </a:p>
                  </a:txBody>
                  <a:tcPr marL="15804" marR="1580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 xmlns:a16="http://schemas.microsoft.com/office/drawing/2014/main" val="10003"/>
                  </a:ext>
                </a:extLst>
              </a:tr>
            </a:tbl>
          </a:graphicData>
        </a:graphic>
      </p:graphicFrame>
      <p:sp>
        <p:nvSpPr>
          <p:cNvPr id="9" name="文本框 8">
            <a:extLst>
              <a:ext uri="{FF2B5EF4-FFF2-40B4-BE49-F238E27FC236}">
                <a16:creationId xmlns="" xmlns:a16="http://schemas.microsoft.com/office/drawing/2014/main" id="{AC84EFCD-5580-4D13-AD74-9DA047FCA64A}"/>
              </a:ext>
            </a:extLst>
          </p:cNvPr>
          <p:cNvSpPr txBox="1"/>
          <p:nvPr/>
        </p:nvSpPr>
        <p:spPr>
          <a:xfrm>
            <a:off x="161927" y="-130258"/>
            <a:ext cx="1024700" cy="1938992"/>
          </a:xfrm>
          <a:prstGeom prst="rect">
            <a:avLst/>
          </a:prstGeom>
          <a:noFill/>
        </p:spPr>
        <p:txBody>
          <a:bodyPr wrap="square" rtlCol="0">
            <a:spAutoFit/>
          </a:bodyPr>
          <a:lstStyle/>
          <a:p>
            <a:r>
              <a:rPr lang="zh-CN" altLang="en-US" sz="12000" b="1" dirty="0">
                <a:solidFill>
                  <a:schemeClr val="accent2">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a:t>
            </a:r>
            <a:endParaRPr lang="zh-CN" altLang="en-US" sz="12000" b="1" spc="-300" dirty="0">
              <a:solidFill>
                <a:schemeClr val="accent2">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12" name="Shape 203">
            <a:extLst>
              <a:ext uri="{FF2B5EF4-FFF2-40B4-BE49-F238E27FC236}">
                <a16:creationId xmlns="" xmlns:a16="http://schemas.microsoft.com/office/drawing/2014/main" id="{1FD61BF3-1868-43F6-BA99-56B830B86188}"/>
              </a:ext>
            </a:extLst>
          </p:cNvPr>
          <p:cNvSpPr txBox="1">
            <a:spLocks/>
          </p:cNvSpPr>
          <p:nvPr/>
        </p:nvSpPr>
        <p:spPr>
          <a:xfrm>
            <a:off x="934924" y="105465"/>
            <a:ext cx="6624736" cy="936104"/>
          </a:xfrm>
          <a:prstGeom prst="rect">
            <a:avLst/>
          </a:prstGeom>
          <a:noFill/>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r>
              <a:rPr lang="zh-TW" altLang="en-US" sz="30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生涯發展教育內涵與推動</a:t>
            </a:r>
            <a:r>
              <a:rPr lang="en-US" altLang="zh-TW" sz="22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-3</a:t>
            </a:r>
            <a:endParaRPr lang="en" sz="22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Tree>
    <p:extLst>
      <p:ext uri="{BB962C8B-B14F-4D97-AF65-F5344CB8AC3E}">
        <p14:creationId xmlns:p14="http://schemas.microsoft.com/office/powerpoint/2010/main" xmlns="" val="791018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圖片 8">
            <a:extLst>
              <a:ext uri="{FF2B5EF4-FFF2-40B4-BE49-F238E27FC236}">
                <a16:creationId xmlns="" xmlns:a16="http://schemas.microsoft.com/office/drawing/2014/main" id="{5CC439F2-665D-4C5F-B30F-7D71FC3BA916}"/>
              </a:ext>
            </a:extLst>
          </p:cNvPr>
          <p:cNvPicPr>
            <a:picLocks noChangeAspect="1"/>
          </p:cNvPicPr>
          <p:nvPr/>
        </p:nvPicPr>
        <p:blipFill>
          <a:blip r:embed="rId2">
            <a:duotone>
              <a:schemeClr val="accent4">
                <a:shade val="45000"/>
                <a:satMod val="135000"/>
              </a:schemeClr>
              <a:prstClr val="white"/>
            </a:duotone>
            <a:extLst>
              <a:ext uri="{BEBA8EAE-BF5A-486C-A8C5-ECC9F3942E4B}">
                <a14:imgProps xmlns:a14="http://schemas.microsoft.com/office/drawing/2010/main" xmlns="">
                  <a14:imgLayer r:embed="rId3">
                    <a14:imgEffect>
                      <a14:sharpenSoften amount="-58000"/>
                    </a14:imgEffect>
                    <a14:imgEffect>
                      <a14:colorTemperature colorTemp="7818"/>
                    </a14:imgEffect>
                    <a14:imgEffect>
                      <a14:brightnessContrast bright="12000" contrast="-33000"/>
                    </a14:imgEffect>
                  </a14:imgLayer>
                </a14:imgProps>
              </a:ext>
              <a:ext uri="{28A0092B-C50C-407E-A947-70E740481C1C}">
                <a14:useLocalDpi xmlns:a14="http://schemas.microsoft.com/office/drawing/2010/main" xmlns="" val="0"/>
              </a:ext>
            </a:extLst>
          </a:blip>
          <a:stretch>
            <a:fillRect/>
          </a:stretch>
        </p:blipFill>
        <p:spPr>
          <a:xfrm rot="5400000">
            <a:off x="857248" y="-850269"/>
            <a:ext cx="5143501" cy="6858000"/>
          </a:xfrm>
          <a:prstGeom prst="rect">
            <a:avLst/>
          </a:prstGeom>
        </p:spPr>
      </p:pic>
      <p:sp>
        <p:nvSpPr>
          <p:cNvPr id="6" name="文字方塊 1">
            <a:extLst>
              <a:ext uri="{FF2B5EF4-FFF2-40B4-BE49-F238E27FC236}">
                <a16:creationId xmlns="" xmlns:a16="http://schemas.microsoft.com/office/drawing/2014/main" id="{039926D5-6C8E-474E-A9B7-2496D2C268DE}"/>
              </a:ext>
            </a:extLst>
          </p:cNvPr>
          <p:cNvSpPr txBox="1">
            <a:spLocks noChangeArrowheads="1"/>
          </p:cNvSpPr>
          <p:nvPr/>
        </p:nvSpPr>
        <p:spPr bwMode="auto">
          <a:xfrm>
            <a:off x="384407" y="1348115"/>
            <a:ext cx="6141977" cy="1815882"/>
          </a:xfrm>
          <a:prstGeom prst="rect">
            <a:avLst/>
          </a:prstGeom>
          <a:solidFill>
            <a:schemeClr val="bg1">
              <a:alpha val="54117"/>
            </a:schemeClr>
          </a:solidFill>
          <a:ln w="28575">
            <a:solidFill>
              <a:srgbClr val="435F86"/>
            </a:solidFill>
            <a:prstDash val="dash"/>
            <a:miter lim="800000"/>
            <a:headEnd/>
            <a:tailEnd/>
          </a:ln>
        </p:spPr>
        <p:txBody>
          <a:bodyPr wrap="square">
            <a:spAutoFit/>
          </a:bodyPr>
          <a:lstStyle>
            <a:defPPr>
              <a:defRPr lang="zh-CN"/>
            </a:defPPr>
            <a:lvl1pPr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lgn="just" eaLnBrk="1" hangingPunct="1">
              <a:defRPr/>
            </a:pPr>
            <a:r>
              <a:rPr lang="en-US" altLang="zh-TW" sz="1400" dirty="0">
                <a:latin typeface="Microsoft YaHei" panose="020B0503020204020204" pitchFamily="34" charset="-122"/>
                <a:ea typeface="Microsoft YaHei" panose="020B0503020204020204" pitchFamily="34" charset="-122"/>
              </a:rPr>
              <a:t>	103</a:t>
            </a:r>
            <a:r>
              <a:rPr lang="zh-TW" altLang="en-US" sz="1400" dirty="0">
                <a:latin typeface="Microsoft YaHei" panose="020B0503020204020204" pitchFamily="34" charset="-122"/>
                <a:ea typeface="Microsoft YaHei" panose="020B0503020204020204" pitchFamily="34" charset="-122"/>
              </a:rPr>
              <a:t>年</a:t>
            </a:r>
            <a:r>
              <a:rPr lang="en-US" altLang="zh-TW" sz="1400" dirty="0">
                <a:latin typeface="Microsoft YaHei" panose="020B0503020204020204" pitchFamily="34" charset="-122"/>
                <a:ea typeface="Microsoft YaHei" panose="020B0503020204020204" pitchFamily="34" charset="-122"/>
              </a:rPr>
              <a:t>11</a:t>
            </a:r>
            <a:r>
              <a:rPr lang="zh-TW" altLang="en-US" sz="1400" dirty="0">
                <a:latin typeface="Microsoft YaHei" panose="020B0503020204020204" pitchFamily="34" charset="-122"/>
                <a:ea typeface="Microsoft YaHei" panose="020B0503020204020204" pitchFamily="34" charset="-122"/>
              </a:rPr>
              <a:t>月</a:t>
            </a:r>
            <a:r>
              <a:rPr lang="en-US" altLang="zh-TW" sz="1400" dirty="0">
                <a:latin typeface="Microsoft YaHei" panose="020B0503020204020204" pitchFamily="34" charset="-122"/>
                <a:ea typeface="Microsoft YaHei" panose="020B0503020204020204" pitchFamily="34" charset="-122"/>
              </a:rPr>
              <a:t>28</a:t>
            </a:r>
            <a:r>
              <a:rPr lang="zh-TW" altLang="en-US" sz="1400" dirty="0">
                <a:latin typeface="Microsoft YaHei" panose="020B0503020204020204" pitchFamily="34" charset="-122"/>
                <a:ea typeface="Microsoft YaHei" panose="020B0503020204020204" pitchFamily="34" charset="-122"/>
              </a:rPr>
              <a:t>日發布之</a:t>
            </a:r>
            <a:r>
              <a:rPr lang="en-US" altLang="zh-TW" sz="1400" dirty="0">
                <a:latin typeface="Microsoft YaHei" panose="020B0503020204020204" pitchFamily="34" charset="-122"/>
                <a:ea typeface="Microsoft YaHei" panose="020B0503020204020204" pitchFamily="34" charset="-122"/>
              </a:rPr>
              <a:t>《</a:t>
            </a:r>
            <a:r>
              <a:rPr lang="zh-TW" altLang="en-US" sz="1400" dirty="0">
                <a:latin typeface="Microsoft YaHei" panose="020B0503020204020204" pitchFamily="34" charset="-122"/>
                <a:ea typeface="Microsoft YaHei" panose="020B0503020204020204" pitchFamily="34" charset="-122"/>
              </a:rPr>
              <a:t>十二年國民基本教育課程綱要總綱</a:t>
            </a:r>
            <a:r>
              <a:rPr lang="en-US" altLang="zh-TW" sz="1400" dirty="0">
                <a:latin typeface="Microsoft YaHei" panose="020B0503020204020204" pitchFamily="34" charset="-122"/>
                <a:ea typeface="Microsoft YaHei" panose="020B0503020204020204" pitchFamily="34" charset="-122"/>
              </a:rPr>
              <a:t>》</a:t>
            </a:r>
            <a:r>
              <a:rPr lang="zh-TW" altLang="en-US" sz="1400" dirty="0">
                <a:latin typeface="Microsoft YaHei" panose="020B0503020204020204" pitchFamily="34" charset="-122"/>
                <a:ea typeface="Microsoft YaHei" panose="020B0503020204020204" pitchFamily="34" charset="-122"/>
              </a:rPr>
              <a:t>，規定領域課程設計應適切融入性別平等、人權、環境、海洋、品德、生命、法治、科技、資訊、能源、安全、防災、家庭教育、</a:t>
            </a:r>
            <a:r>
              <a:rPr lang="zh-TW" altLang="en-US" sz="1400" b="1" dirty="0">
                <a:solidFill>
                  <a:srgbClr val="0070C0"/>
                </a:solidFill>
                <a:latin typeface="Microsoft YaHei" panose="020B0503020204020204" pitchFamily="34" charset="-122"/>
                <a:ea typeface="Microsoft YaHei" panose="020B0503020204020204" pitchFamily="34" charset="-122"/>
              </a:rPr>
              <a:t>生涯規劃</a:t>
            </a:r>
            <a:r>
              <a:rPr lang="zh-TW" altLang="en-US" sz="1400" dirty="0">
                <a:latin typeface="Microsoft YaHei" panose="020B0503020204020204" pitchFamily="34" charset="-122"/>
                <a:ea typeface="Microsoft YaHei" panose="020B0503020204020204" pitchFamily="34" charset="-122"/>
              </a:rPr>
              <a:t>、多元文化、閱讀素養、戶外教育、國際教育、原住民族教育等議題（十九項議題）。</a:t>
            </a:r>
            <a:endParaRPr lang="en-US" altLang="zh-TW" sz="1400" dirty="0">
              <a:latin typeface="Microsoft YaHei" panose="020B0503020204020204" pitchFamily="34" charset="-122"/>
              <a:ea typeface="Microsoft YaHei" panose="020B0503020204020204" pitchFamily="34" charset="-122"/>
            </a:endParaRPr>
          </a:p>
          <a:p>
            <a:pPr algn="just" eaLnBrk="1" hangingPunct="1">
              <a:defRPr/>
            </a:pPr>
            <a:endParaRPr lang="en-US" altLang="zh-TW" sz="1400" dirty="0">
              <a:latin typeface="Microsoft YaHei" panose="020B0503020204020204" pitchFamily="34" charset="-122"/>
              <a:ea typeface="Microsoft YaHei" panose="020B0503020204020204" pitchFamily="34" charset="-122"/>
            </a:endParaRPr>
          </a:p>
          <a:p>
            <a:pPr indent="542925" algn="just" eaLnBrk="1" hangingPunct="1">
              <a:defRPr/>
            </a:pPr>
            <a:r>
              <a:rPr lang="zh-TW" altLang="en-US" sz="1400" dirty="0">
                <a:latin typeface="Microsoft YaHei" panose="020B0503020204020204" pitchFamily="34" charset="-122"/>
                <a:ea typeface="Microsoft YaHei" panose="020B0503020204020204" pitchFamily="34" charset="-122"/>
              </a:rPr>
              <a:t>各級各類學校之領域</a:t>
            </a:r>
            <a:r>
              <a:rPr lang="en-US" altLang="zh-TW" sz="1400" dirty="0">
                <a:latin typeface="Microsoft YaHei" panose="020B0503020204020204" pitchFamily="34" charset="-122"/>
                <a:ea typeface="Microsoft YaHei" panose="020B0503020204020204" pitchFamily="34" charset="-122"/>
              </a:rPr>
              <a:t>/</a:t>
            </a:r>
            <a:r>
              <a:rPr lang="zh-TW" altLang="en-US" sz="1400" dirty="0">
                <a:latin typeface="Microsoft YaHei" panose="020B0503020204020204" pitchFamily="34" charset="-122"/>
                <a:ea typeface="Microsoft YaHei" panose="020B0503020204020204" pitchFamily="34" charset="-122"/>
              </a:rPr>
              <a:t>群科</a:t>
            </a:r>
            <a:r>
              <a:rPr lang="en-US" altLang="zh-TW" sz="1400" dirty="0">
                <a:latin typeface="Microsoft YaHei" panose="020B0503020204020204" pitchFamily="34" charset="-122"/>
                <a:ea typeface="Microsoft YaHei" panose="020B0503020204020204" pitchFamily="34" charset="-122"/>
              </a:rPr>
              <a:t>/</a:t>
            </a:r>
            <a:r>
              <a:rPr lang="zh-TW" altLang="en-US" sz="1400" dirty="0">
                <a:latin typeface="Microsoft YaHei" panose="020B0503020204020204" pitchFamily="34" charset="-122"/>
                <a:ea typeface="Microsoft YaHei" panose="020B0503020204020204" pitchFamily="34" charset="-122"/>
              </a:rPr>
              <a:t>學程</a:t>
            </a:r>
            <a:r>
              <a:rPr lang="en-US" altLang="zh-TW" sz="1400" dirty="0">
                <a:latin typeface="Microsoft YaHei" panose="020B0503020204020204" pitchFamily="34" charset="-122"/>
                <a:ea typeface="Microsoft YaHei" panose="020B0503020204020204" pitchFamily="34" charset="-122"/>
              </a:rPr>
              <a:t>/</a:t>
            </a:r>
            <a:r>
              <a:rPr lang="zh-TW" altLang="en-US" sz="1400" dirty="0">
                <a:latin typeface="Microsoft YaHei" panose="020B0503020204020204" pitchFamily="34" charset="-122"/>
                <a:ea typeface="Microsoft YaHei" panose="020B0503020204020204" pitchFamily="34" charset="-122"/>
              </a:rPr>
              <a:t>科目課程，應配合各學習階段的重點，規劃連貫且統整的課程內容，並以「啟發生命潛能」、「陶養生活知能」、「</a:t>
            </a:r>
            <a:r>
              <a:rPr lang="zh-TW" altLang="en-US" sz="1400" b="1" dirty="0">
                <a:solidFill>
                  <a:srgbClr val="0070C0"/>
                </a:solidFill>
                <a:latin typeface="Microsoft YaHei" panose="020B0503020204020204" pitchFamily="34" charset="-122"/>
                <a:ea typeface="Microsoft YaHei" panose="020B0503020204020204" pitchFamily="34" charset="-122"/>
              </a:rPr>
              <a:t>促進生涯發展</a:t>
            </a:r>
            <a:r>
              <a:rPr lang="zh-TW" altLang="en-US" sz="1400" dirty="0">
                <a:latin typeface="Microsoft YaHei" panose="020B0503020204020204" pitchFamily="34" charset="-122"/>
                <a:ea typeface="Microsoft YaHei" panose="020B0503020204020204" pitchFamily="34" charset="-122"/>
              </a:rPr>
              <a:t>」及「涵育公民責任」的總體目標為課程規劃的依歸。</a:t>
            </a:r>
            <a:endParaRPr lang="en-US" altLang="zh-TW" sz="1400" dirty="0">
              <a:latin typeface="Microsoft YaHei" panose="020B0503020204020204" pitchFamily="34" charset="-122"/>
              <a:ea typeface="Microsoft YaHei" panose="020B0503020204020204" pitchFamily="34" charset="-122"/>
            </a:endParaRPr>
          </a:p>
        </p:txBody>
      </p:sp>
      <p:sp>
        <p:nvSpPr>
          <p:cNvPr id="7" name="文字方塊 12">
            <a:extLst>
              <a:ext uri="{FF2B5EF4-FFF2-40B4-BE49-F238E27FC236}">
                <a16:creationId xmlns="" xmlns:a16="http://schemas.microsoft.com/office/drawing/2014/main" id="{F51DBE5E-D746-43A9-8FFD-6641E0DA6956}"/>
              </a:ext>
            </a:extLst>
          </p:cNvPr>
          <p:cNvSpPr txBox="1"/>
          <p:nvPr/>
        </p:nvSpPr>
        <p:spPr>
          <a:xfrm>
            <a:off x="3329468" y="4748044"/>
            <a:ext cx="3384550" cy="277813"/>
          </a:xfrm>
          <a:prstGeom prst="rect">
            <a:avLst/>
          </a:prstGeom>
          <a:noFill/>
          <a:ln>
            <a:solidFill>
              <a:schemeClr val="bg1">
                <a:lumMod val="65000"/>
              </a:schemeClr>
            </a:solidFill>
            <a:prstDash val="dash"/>
          </a:ln>
        </p:spPr>
        <p:txBody>
          <a:bodyPr>
            <a:spAutoFit/>
          </a:bodyPr>
          <a:lstStyle>
            <a:defPPr>
              <a:defRPr lang="zh-CN"/>
            </a:defPPr>
            <a:lvl1pPr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defRPr/>
            </a:pPr>
            <a:r>
              <a:rPr lang="zh-TW" altLang="en-US" sz="1200" dirty="0">
                <a:latin typeface="Microsoft YaHei" panose="020B0503020204020204" pitchFamily="34" charset="-122"/>
                <a:ea typeface="Microsoft YaHei" panose="020B0503020204020204" pitchFamily="34" charset="-122"/>
              </a:rPr>
              <a:t>資料來源：十二年國民基本教育課程綱要─總綱</a:t>
            </a:r>
          </a:p>
        </p:txBody>
      </p:sp>
      <p:sp>
        <p:nvSpPr>
          <p:cNvPr id="17" name="文本框 8">
            <a:extLst>
              <a:ext uri="{FF2B5EF4-FFF2-40B4-BE49-F238E27FC236}">
                <a16:creationId xmlns="" xmlns:a16="http://schemas.microsoft.com/office/drawing/2014/main" id="{F0766288-AA35-4E28-8B6E-643844642967}"/>
              </a:ext>
            </a:extLst>
          </p:cNvPr>
          <p:cNvSpPr txBox="1"/>
          <p:nvPr/>
        </p:nvSpPr>
        <p:spPr>
          <a:xfrm>
            <a:off x="161927" y="-130258"/>
            <a:ext cx="1024700" cy="1938992"/>
          </a:xfrm>
          <a:prstGeom prst="rect">
            <a:avLst/>
          </a:prstGeom>
          <a:noFill/>
        </p:spPr>
        <p:txBody>
          <a:bodyPr wrap="square" rtlCol="0">
            <a:spAutoFit/>
          </a:bodyPr>
          <a:lstStyle/>
          <a:p>
            <a:r>
              <a:rPr lang="zh-CN" altLang="en-US" sz="12000" b="1" dirty="0">
                <a:solidFill>
                  <a:schemeClr val="accent2">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a:t>
            </a:r>
            <a:endParaRPr lang="zh-CN" altLang="en-US" sz="12000" b="1" spc="-300" dirty="0">
              <a:solidFill>
                <a:schemeClr val="accent2">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18" name="Shape 203">
            <a:extLst>
              <a:ext uri="{FF2B5EF4-FFF2-40B4-BE49-F238E27FC236}">
                <a16:creationId xmlns="" xmlns:a16="http://schemas.microsoft.com/office/drawing/2014/main" id="{FB62108A-130F-4BE7-B16C-3A4E829EB5ED}"/>
              </a:ext>
            </a:extLst>
          </p:cNvPr>
          <p:cNvSpPr txBox="1">
            <a:spLocks/>
          </p:cNvSpPr>
          <p:nvPr/>
        </p:nvSpPr>
        <p:spPr>
          <a:xfrm>
            <a:off x="934924" y="105465"/>
            <a:ext cx="6624736" cy="936104"/>
          </a:xfrm>
          <a:prstGeom prst="rect">
            <a:avLst/>
          </a:prstGeom>
          <a:noFill/>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r>
              <a:rPr lang="zh-TW" altLang="en-US" sz="30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生涯發展教育內涵與推動</a:t>
            </a:r>
            <a:r>
              <a:rPr lang="en-US" altLang="zh-TW" sz="22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-4</a:t>
            </a:r>
            <a:endParaRPr lang="en" sz="22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20" name="矩形 19">
            <a:extLst>
              <a:ext uri="{FF2B5EF4-FFF2-40B4-BE49-F238E27FC236}">
                <a16:creationId xmlns="" xmlns:a16="http://schemas.microsoft.com/office/drawing/2014/main" id="{12C7A633-7F18-4A96-A447-98242863568A}"/>
              </a:ext>
            </a:extLst>
          </p:cNvPr>
          <p:cNvSpPr/>
          <p:nvPr/>
        </p:nvSpPr>
        <p:spPr>
          <a:xfrm>
            <a:off x="1348556" y="864127"/>
            <a:ext cx="4185761" cy="461665"/>
          </a:xfrm>
          <a:prstGeom prst="rect">
            <a:avLst/>
          </a:prstGeom>
        </p:spPr>
        <p:txBody>
          <a:bodyPr wrap="none">
            <a:spAutoFit/>
          </a:bodyPr>
          <a:lstStyle/>
          <a:p>
            <a:pPr algn="ctr"/>
            <a:r>
              <a:rPr lang="zh-TW" altLang="en-US" sz="2400" b="1" dirty="0">
                <a:solidFill>
                  <a:srgbClr val="7030A0"/>
                </a:solidFill>
                <a:latin typeface="微软雅黑" panose="020B0503020204020204" pitchFamily="34" charset="-122"/>
                <a:ea typeface="微软雅黑" panose="020B0503020204020204" pitchFamily="34" charset="-122"/>
              </a:rPr>
              <a:t>十二年國民基本教育課程綱要</a:t>
            </a:r>
            <a:endParaRPr lang="zh-CN" altLang="en-US" sz="2400" b="1" dirty="0">
              <a:solidFill>
                <a:srgbClr val="7030A0"/>
              </a:solidFill>
              <a:latin typeface="微软雅黑" panose="020B0503020204020204" pitchFamily="34" charset="-122"/>
              <a:ea typeface="微软雅黑" panose="020B0503020204020204" pitchFamily="34" charset="-122"/>
            </a:endParaRPr>
          </a:p>
        </p:txBody>
      </p:sp>
      <p:sp>
        <p:nvSpPr>
          <p:cNvPr id="8" name="文字方塊 1">
            <a:extLst>
              <a:ext uri="{FF2B5EF4-FFF2-40B4-BE49-F238E27FC236}">
                <a16:creationId xmlns="" xmlns:a16="http://schemas.microsoft.com/office/drawing/2014/main" id="{95577308-3F4E-47A1-A6FF-D0F83B08410E}"/>
              </a:ext>
            </a:extLst>
          </p:cNvPr>
          <p:cNvSpPr txBox="1">
            <a:spLocks noChangeArrowheads="1"/>
          </p:cNvSpPr>
          <p:nvPr/>
        </p:nvSpPr>
        <p:spPr bwMode="auto">
          <a:xfrm>
            <a:off x="223121" y="3354304"/>
            <a:ext cx="6450588" cy="1092607"/>
          </a:xfrm>
          <a:prstGeom prst="rect">
            <a:avLst/>
          </a:prstGeom>
          <a:solidFill>
            <a:schemeClr val="bg1">
              <a:alpha val="54117"/>
            </a:schemeClr>
          </a:solidFill>
          <a:ln w="28575">
            <a:solidFill>
              <a:srgbClr val="435F86"/>
            </a:solidFill>
            <a:prstDash val="dash"/>
            <a:miter lim="800000"/>
            <a:headEnd/>
            <a:tailEnd/>
          </a:ln>
        </p:spPr>
        <p:txBody>
          <a:bodyPr wrap="square">
            <a:spAutoFit/>
          </a:bodyPr>
          <a:lstStyle>
            <a:defPPr>
              <a:defRPr lang="zh-CN"/>
            </a:defPPr>
            <a:lvl1pPr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lgn="just" eaLnBrk="1" hangingPunct="1">
              <a:defRPr/>
            </a:pPr>
            <a:r>
              <a:rPr lang="zh-TW" altLang="en-US" sz="1600" b="1" dirty="0">
                <a:solidFill>
                  <a:schemeClr val="accent6">
                    <a:lumMod val="75000"/>
                  </a:schemeClr>
                </a:solidFill>
                <a:latin typeface="Microsoft YaHei" panose="020B0503020204020204" pitchFamily="34" charset="-122"/>
                <a:ea typeface="Microsoft YaHei" panose="020B0503020204020204" pitchFamily="34" charset="-122"/>
              </a:rPr>
              <a:t> 國民中小學九年一貫課程綱要           十二年國民基本教育課程綱要</a:t>
            </a:r>
            <a:endParaRPr lang="en-US" altLang="zh-TW" sz="1600" b="1" dirty="0">
              <a:solidFill>
                <a:schemeClr val="accent6">
                  <a:lumMod val="75000"/>
                </a:schemeClr>
              </a:solidFill>
              <a:latin typeface="Microsoft YaHei" panose="020B0503020204020204" pitchFamily="34" charset="-122"/>
              <a:ea typeface="Microsoft YaHei" panose="020B0503020204020204" pitchFamily="34" charset="-122"/>
            </a:endParaRPr>
          </a:p>
          <a:p>
            <a:pPr algn="just" eaLnBrk="1" hangingPunct="1">
              <a:defRPr/>
            </a:pPr>
            <a:endParaRPr lang="en-US" altLang="zh-TW" sz="1600" b="1" dirty="0">
              <a:solidFill>
                <a:schemeClr val="accent6">
                  <a:lumMod val="75000"/>
                </a:schemeClr>
              </a:solidFill>
              <a:latin typeface="Microsoft YaHei" panose="020B0503020204020204" pitchFamily="34" charset="-122"/>
              <a:ea typeface="Microsoft YaHei" panose="020B0503020204020204" pitchFamily="34" charset="-122"/>
            </a:endParaRPr>
          </a:p>
          <a:p>
            <a:pPr algn="just" eaLnBrk="1" hangingPunct="1">
              <a:defRPr/>
            </a:pPr>
            <a:r>
              <a:rPr lang="zh-TW" altLang="en-US" sz="1400" dirty="0">
                <a:latin typeface="Microsoft YaHei" panose="020B0503020204020204" pitchFamily="34" charset="-122"/>
                <a:ea typeface="Microsoft YaHei" panose="020B0503020204020204" pitchFamily="34" charset="-122"/>
              </a:rPr>
              <a:t>               「</a:t>
            </a:r>
            <a:r>
              <a:rPr lang="zh-TW" altLang="en-US" sz="1400" b="1" dirty="0">
                <a:latin typeface="Microsoft YaHei" panose="020B0503020204020204" pitchFamily="34" charset="-122"/>
                <a:ea typeface="Microsoft YaHei" panose="020B0503020204020204" pitchFamily="34" charset="-122"/>
              </a:rPr>
              <a:t>能力指標</a:t>
            </a:r>
            <a:r>
              <a:rPr lang="zh-TW" altLang="en-US" sz="1400" dirty="0">
                <a:latin typeface="Microsoft YaHei" panose="020B0503020204020204" pitchFamily="34" charset="-122"/>
                <a:ea typeface="Microsoft YaHei" panose="020B0503020204020204" pitchFamily="34" charset="-122"/>
              </a:rPr>
              <a:t>」                               領域「</a:t>
            </a:r>
            <a:r>
              <a:rPr lang="zh-TW" altLang="en-US" sz="1400" b="1" dirty="0">
                <a:solidFill>
                  <a:srgbClr val="0070C0"/>
                </a:solidFill>
                <a:latin typeface="Microsoft YaHei" panose="020B0503020204020204" pitchFamily="34" charset="-122"/>
                <a:ea typeface="Microsoft YaHei" panose="020B0503020204020204" pitchFamily="34" charset="-122"/>
              </a:rPr>
              <a:t>學習表現</a:t>
            </a:r>
            <a:r>
              <a:rPr lang="zh-TW" altLang="en-US" sz="1400" dirty="0">
                <a:latin typeface="Microsoft YaHei" panose="020B0503020204020204" pitchFamily="34" charset="-122"/>
                <a:ea typeface="Microsoft YaHei" panose="020B0503020204020204" pitchFamily="34" charset="-122"/>
              </a:rPr>
              <a:t>」</a:t>
            </a:r>
            <a:r>
              <a:rPr lang="en-US" altLang="zh-TW" sz="1400" dirty="0">
                <a:latin typeface="Microsoft YaHei" panose="020B0503020204020204" pitchFamily="34" charset="-122"/>
                <a:ea typeface="Microsoft YaHei" panose="020B0503020204020204" pitchFamily="34" charset="-122"/>
              </a:rPr>
              <a:t>+</a:t>
            </a:r>
            <a:r>
              <a:rPr lang="zh-TW" altLang="en-US" sz="1400" dirty="0">
                <a:latin typeface="Microsoft YaHei" panose="020B0503020204020204" pitchFamily="34" charset="-122"/>
                <a:ea typeface="Microsoft YaHei" panose="020B0503020204020204" pitchFamily="34" charset="-122"/>
              </a:rPr>
              <a:t>「</a:t>
            </a:r>
            <a:r>
              <a:rPr lang="zh-TW" altLang="en-US" sz="1400" b="1" dirty="0">
                <a:solidFill>
                  <a:srgbClr val="0070C0"/>
                </a:solidFill>
                <a:latin typeface="Microsoft YaHei" panose="020B0503020204020204" pitchFamily="34" charset="-122"/>
                <a:ea typeface="Microsoft YaHei" panose="020B0503020204020204" pitchFamily="34" charset="-122"/>
              </a:rPr>
              <a:t>學習內容</a:t>
            </a:r>
            <a:r>
              <a:rPr lang="zh-TW" altLang="en-US" sz="1400" dirty="0">
                <a:latin typeface="Microsoft YaHei" panose="020B0503020204020204" pitchFamily="34" charset="-122"/>
                <a:ea typeface="Microsoft YaHei" panose="020B0503020204020204" pitchFamily="34" charset="-122"/>
              </a:rPr>
              <a:t>」</a:t>
            </a:r>
            <a:endParaRPr lang="en-US" altLang="zh-TW" sz="1400" dirty="0">
              <a:latin typeface="Microsoft YaHei" panose="020B0503020204020204" pitchFamily="34" charset="-122"/>
              <a:ea typeface="Microsoft YaHei" panose="020B0503020204020204" pitchFamily="34" charset="-122"/>
            </a:endParaRPr>
          </a:p>
          <a:p>
            <a:pPr algn="ctr" eaLnBrk="1" hangingPunct="1">
              <a:spcBef>
                <a:spcPts val="600"/>
              </a:spcBef>
              <a:defRPr/>
            </a:pPr>
            <a:r>
              <a:rPr lang="zh-TW" altLang="en-US" sz="1400" dirty="0">
                <a:latin typeface="Microsoft YaHei" panose="020B0503020204020204" pitchFamily="34" charset="-122"/>
                <a:ea typeface="Microsoft YaHei" panose="020B0503020204020204" pitchFamily="34" charset="-122"/>
              </a:rPr>
              <a:t>                                                                議題融入「</a:t>
            </a:r>
            <a:r>
              <a:rPr lang="zh-TW" altLang="en-US" sz="1400" b="1" dirty="0">
                <a:solidFill>
                  <a:srgbClr val="0070C0"/>
                </a:solidFill>
                <a:latin typeface="Microsoft YaHei" panose="020B0503020204020204" pitchFamily="34" charset="-122"/>
                <a:ea typeface="Microsoft YaHei" panose="020B0503020204020204" pitchFamily="34" charset="-122"/>
              </a:rPr>
              <a:t>學習主題</a:t>
            </a:r>
            <a:r>
              <a:rPr lang="zh-TW" altLang="en-US" sz="1400" dirty="0">
                <a:latin typeface="Microsoft YaHei" panose="020B0503020204020204" pitchFamily="34" charset="-122"/>
                <a:ea typeface="Microsoft YaHei" panose="020B0503020204020204" pitchFamily="34" charset="-122"/>
              </a:rPr>
              <a:t>」</a:t>
            </a:r>
            <a:r>
              <a:rPr lang="en-US" altLang="zh-TW" sz="1400" dirty="0">
                <a:latin typeface="Microsoft YaHei" panose="020B0503020204020204" pitchFamily="34" charset="-122"/>
                <a:ea typeface="Microsoft YaHei" panose="020B0503020204020204" pitchFamily="34" charset="-122"/>
              </a:rPr>
              <a:t>+</a:t>
            </a:r>
            <a:r>
              <a:rPr lang="zh-TW" altLang="en-US" sz="1400" dirty="0">
                <a:latin typeface="Microsoft YaHei" panose="020B0503020204020204" pitchFamily="34" charset="-122"/>
                <a:ea typeface="Microsoft YaHei" panose="020B0503020204020204" pitchFamily="34" charset="-122"/>
              </a:rPr>
              <a:t>「</a:t>
            </a:r>
            <a:r>
              <a:rPr lang="zh-TW" altLang="en-US" sz="1400" b="1" dirty="0">
                <a:solidFill>
                  <a:srgbClr val="0070C0"/>
                </a:solidFill>
                <a:latin typeface="Microsoft YaHei" panose="020B0503020204020204" pitchFamily="34" charset="-122"/>
                <a:ea typeface="Microsoft YaHei" panose="020B0503020204020204" pitchFamily="34" charset="-122"/>
              </a:rPr>
              <a:t>實質內涵</a:t>
            </a:r>
            <a:r>
              <a:rPr lang="zh-TW" altLang="en-US" sz="1400" dirty="0">
                <a:latin typeface="Microsoft YaHei" panose="020B0503020204020204" pitchFamily="34" charset="-122"/>
                <a:ea typeface="Microsoft YaHei" panose="020B0503020204020204" pitchFamily="34" charset="-122"/>
              </a:rPr>
              <a:t>」</a:t>
            </a:r>
            <a:endParaRPr lang="en-US" altLang="zh-TW" sz="1400" dirty="0">
              <a:latin typeface="Microsoft YaHei" panose="020B0503020204020204" pitchFamily="34" charset="-122"/>
              <a:ea typeface="Microsoft YaHei" panose="020B0503020204020204" pitchFamily="34" charset="-122"/>
            </a:endParaRPr>
          </a:p>
        </p:txBody>
      </p:sp>
      <p:sp>
        <p:nvSpPr>
          <p:cNvPr id="2" name="箭號: 向右 1">
            <a:extLst>
              <a:ext uri="{FF2B5EF4-FFF2-40B4-BE49-F238E27FC236}">
                <a16:creationId xmlns="" xmlns:a16="http://schemas.microsoft.com/office/drawing/2014/main" id="{BB78D862-DD92-4B7A-99B3-B0B7DBDE0205}"/>
              </a:ext>
            </a:extLst>
          </p:cNvPr>
          <p:cNvSpPr/>
          <p:nvPr/>
        </p:nvSpPr>
        <p:spPr>
          <a:xfrm>
            <a:off x="2827611" y="3840068"/>
            <a:ext cx="657227" cy="316755"/>
          </a:xfrm>
          <a:prstGeom prst="rightArrow">
            <a:avLst>
              <a:gd name="adj1" fmla="val 50000"/>
              <a:gd name="adj2" fmla="val 1053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xmlns="" val="4000260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圖片 8">
            <a:extLst>
              <a:ext uri="{FF2B5EF4-FFF2-40B4-BE49-F238E27FC236}">
                <a16:creationId xmlns="" xmlns:a16="http://schemas.microsoft.com/office/drawing/2014/main" id="{5CC439F2-665D-4C5F-B30F-7D71FC3BA916}"/>
              </a:ext>
            </a:extLst>
          </p:cNvPr>
          <p:cNvPicPr>
            <a:picLocks noChangeAspect="1"/>
          </p:cNvPicPr>
          <p:nvPr/>
        </p:nvPicPr>
        <p:blipFill>
          <a:blip r:embed="rId2">
            <a:duotone>
              <a:schemeClr val="accent4">
                <a:shade val="45000"/>
                <a:satMod val="135000"/>
              </a:schemeClr>
              <a:prstClr val="white"/>
            </a:duotone>
            <a:extLst>
              <a:ext uri="{BEBA8EAE-BF5A-486C-A8C5-ECC9F3942E4B}">
                <a14:imgProps xmlns:a14="http://schemas.microsoft.com/office/drawing/2010/main" xmlns="">
                  <a14:imgLayer r:embed="rId3">
                    <a14:imgEffect>
                      <a14:sharpenSoften amount="-58000"/>
                    </a14:imgEffect>
                    <a14:imgEffect>
                      <a14:colorTemperature colorTemp="7818"/>
                    </a14:imgEffect>
                    <a14:imgEffect>
                      <a14:brightnessContrast bright="12000" contrast="-33000"/>
                    </a14:imgEffect>
                  </a14:imgLayer>
                </a14:imgProps>
              </a:ext>
              <a:ext uri="{28A0092B-C50C-407E-A947-70E740481C1C}">
                <a14:useLocalDpi xmlns:a14="http://schemas.microsoft.com/office/drawing/2010/main" xmlns="" val="0"/>
              </a:ext>
            </a:extLst>
          </a:blip>
          <a:stretch>
            <a:fillRect/>
          </a:stretch>
        </p:blipFill>
        <p:spPr>
          <a:xfrm rot="5400000">
            <a:off x="857248" y="-857249"/>
            <a:ext cx="5143501" cy="6858000"/>
          </a:xfrm>
          <a:prstGeom prst="rect">
            <a:avLst/>
          </a:prstGeom>
        </p:spPr>
      </p:pic>
      <p:sp>
        <p:nvSpPr>
          <p:cNvPr id="6" name="文字方塊 1">
            <a:extLst>
              <a:ext uri="{FF2B5EF4-FFF2-40B4-BE49-F238E27FC236}">
                <a16:creationId xmlns="" xmlns:a16="http://schemas.microsoft.com/office/drawing/2014/main" id="{D832E817-A7EF-43BE-A74D-E40D174C1450}"/>
              </a:ext>
            </a:extLst>
          </p:cNvPr>
          <p:cNvSpPr txBox="1">
            <a:spLocks noChangeArrowheads="1"/>
          </p:cNvSpPr>
          <p:nvPr/>
        </p:nvSpPr>
        <p:spPr bwMode="auto">
          <a:xfrm>
            <a:off x="510930" y="1774919"/>
            <a:ext cx="5469906" cy="400110"/>
          </a:xfrm>
          <a:prstGeom prst="rect">
            <a:avLst/>
          </a:prstGeom>
          <a:solidFill>
            <a:schemeClr val="bg1">
              <a:alpha val="54117"/>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defPPr>
              <a:defRPr lang="zh-CN"/>
            </a:defPPr>
            <a:lvl1pPr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eaLnBrk="1" hangingPunct="1"/>
            <a:r>
              <a:rPr lang="zh-TW" altLang="en-US" sz="2000" b="1" dirty="0">
                <a:solidFill>
                  <a:srgbClr val="0070C0"/>
                </a:solidFill>
                <a:latin typeface="Microsoft YaHei" panose="020B0503020204020204" pitchFamily="34" charset="-122"/>
                <a:ea typeface="Microsoft YaHei" panose="020B0503020204020204" pitchFamily="34" charset="-122"/>
              </a:rPr>
              <a:t>生涯規劃教育</a:t>
            </a:r>
            <a:r>
              <a:rPr lang="zh-TW" altLang="en-US" sz="1400" dirty="0">
                <a:latin typeface="Microsoft YaHei" panose="020B0503020204020204" pitchFamily="34" charset="-122"/>
                <a:ea typeface="Microsoft YaHei" panose="020B0503020204020204" pitchFamily="34" charset="-122"/>
              </a:rPr>
              <a:t>的學習目標與學習主題：</a:t>
            </a:r>
            <a:endParaRPr lang="en-US" altLang="zh-TW" sz="1400" dirty="0">
              <a:latin typeface="Microsoft YaHei" panose="020B0503020204020204" pitchFamily="34" charset="-122"/>
              <a:ea typeface="Microsoft YaHei" panose="020B0503020204020204" pitchFamily="34" charset="-122"/>
            </a:endParaRPr>
          </a:p>
        </p:txBody>
      </p:sp>
      <p:pic>
        <p:nvPicPr>
          <p:cNvPr id="7" name="table">
            <a:extLst>
              <a:ext uri="{FF2B5EF4-FFF2-40B4-BE49-F238E27FC236}">
                <a16:creationId xmlns="" xmlns:a16="http://schemas.microsoft.com/office/drawing/2014/main" id="{471B18DD-4692-4DAB-B8EC-7B0DF893F24E}"/>
              </a:ext>
            </a:extLst>
          </p:cNvPr>
          <p:cNvPicPr>
            <a:picLocks noChangeAspect="1"/>
          </p:cNvPicPr>
          <p:nvPr/>
        </p:nvPicPr>
        <p:blipFill>
          <a:blip r:embed="rId4"/>
          <a:stretch>
            <a:fillRect/>
          </a:stretch>
        </p:blipFill>
        <p:spPr>
          <a:xfrm>
            <a:off x="458785" y="2259171"/>
            <a:ext cx="5940425" cy="1666729"/>
          </a:xfrm>
          <a:prstGeom prst="rect">
            <a:avLst/>
          </a:prstGeom>
        </p:spPr>
      </p:pic>
      <p:sp>
        <p:nvSpPr>
          <p:cNvPr id="8" name="文字方塊 13">
            <a:extLst>
              <a:ext uri="{FF2B5EF4-FFF2-40B4-BE49-F238E27FC236}">
                <a16:creationId xmlns="" xmlns:a16="http://schemas.microsoft.com/office/drawing/2014/main" id="{F9BE373C-2886-4C75-B4FB-85E3414E19B2}"/>
              </a:ext>
            </a:extLst>
          </p:cNvPr>
          <p:cNvSpPr txBox="1"/>
          <p:nvPr/>
        </p:nvSpPr>
        <p:spPr>
          <a:xfrm>
            <a:off x="2473560" y="4753467"/>
            <a:ext cx="4321175" cy="277812"/>
          </a:xfrm>
          <a:prstGeom prst="rect">
            <a:avLst/>
          </a:prstGeom>
          <a:noFill/>
          <a:ln>
            <a:solidFill>
              <a:schemeClr val="bg1">
                <a:lumMod val="65000"/>
              </a:schemeClr>
            </a:solidFill>
            <a:prstDash val="dash"/>
          </a:ln>
        </p:spPr>
        <p:txBody>
          <a:bodyPr>
            <a:spAutoFit/>
          </a:bodyPr>
          <a:lstStyle>
            <a:defPPr>
              <a:defRPr lang="zh-CN"/>
            </a:defPPr>
            <a:lvl1pPr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defRPr/>
            </a:pPr>
            <a:r>
              <a:rPr lang="zh-TW" altLang="en-US" sz="1200" dirty="0">
                <a:latin typeface="Microsoft YaHei" panose="020B0503020204020204" pitchFamily="34" charset="-122"/>
                <a:ea typeface="Microsoft YaHei" panose="020B0503020204020204" pitchFamily="34" charset="-122"/>
              </a:rPr>
              <a:t>資料來源：十二年國民基本教育課程綱要─議題融入說明手冊</a:t>
            </a:r>
          </a:p>
        </p:txBody>
      </p:sp>
      <p:sp>
        <p:nvSpPr>
          <p:cNvPr id="18" name="文本框 8">
            <a:extLst>
              <a:ext uri="{FF2B5EF4-FFF2-40B4-BE49-F238E27FC236}">
                <a16:creationId xmlns="" xmlns:a16="http://schemas.microsoft.com/office/drawing/2014/main" id="{BEE250D7-0276-4AB5-BD71-DA6B2F8F24B5}"/>
              </a:ext>
            </a:extLst>
          </p:cNvPr>
          <p:cNvSpPr txBox="1"/>
          <p:nvPr/>
        </p:nvSpPr>
        <p:spPr>
          <a:xfrm>
            <a:off x="161927" y="-130258"/>
            <a:ext cx="1024700" cy="1938992"/>
          </a:xfrm>
          <a:prstGeom prst="rect">
            <a:avLst/>
          </a:prstGeom>
          <a:noFill/>
        </p:spPr>
        <p:txBody>
          <a:bodyPr wrap="square" rtlCol="0">
            <a:spAutoFit/>
          </a:bodyPr>
          <a:lstStyle/>
          <a:p>
            <a:r>
              <a:rPr lang="zh-CN" altLang="en-US" sz="12000" b="1" dirty="0">
                <a:solidFill>
                  <a:schemeClr val="accent2">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a:t>
            </a:r>
            <a:endParaRPr lang="zh-CN" altLang="en-US" sz="12000" b="1" spc="-300" dirty="0">
              <a:solidFill>
                <a:schemeClr val="accent2">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19" name="Shape 203">
            <a:extLst>
              <a:ext uri="{FF2B5EF4-FFF2-40B4-BE49-F238E27FC236}">
                <a16:creationId xmlns="" xmlns:a16="http://schemas.microsoft.com/office/drawing/2014/main" id="{9BADFF1F-D36A-40E0-95F8-205BDC4F32A1}"/>
              </a:ext>
            </a:extLst>
          </p:cNvPr>
          <p:cNvSpPr txBox="1">
            <a:spLocks/>
          </p:cNvSpPr>
          <p:nvPr/>
        </p:nvSpPr>
        <p:spPr>
          <a:xfrm>
            <a:off x="934924" y="105465"/>
            <a:ext cx="6624736" cy="936104"/>
          </a:xfrm>
          <a:prstGeom prst="rect">
            <a:avLst/>
          </a:prstGeom>
          <a:noFill/>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r>
              <a:rPr lang="zh-TW" altLang="en-US" sz="30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生涯發展教育內涵與推動</a:t>
            </a:r>
            <a:r>
              <a:rPr lang="en-US" altLang="zh-TW" sz="22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-7</a:t>
            </a:r>
            <a:endParaRPr lang="en" sz="22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20" name="矩形 19">
            <a:extLst>
              <a:ext uri="{FF2B5EF4-FFF2-40B4-BE49-F238E27FC236}">
                <a16:creationId xmlns="" xmlns:a16="http://schemas.microsoft.com/office/drawing/2014/main" id="{2AAD8758-142F-45AB-A6F0-3DF299439F87}"/>
              </a:ext>
            </a:extLst>
          </p:cNvPr>
          <p:cNvSpPr/>
          <p:nvPr/>
        </p:nvSpPr>
        <p:spPr>
          <a:xfrm>
            <a:off x="1336116" y="1198481"/>
            <a:ext cx="4185761" cy="461665"/>
          </a:xfrm>
          <a:prstGeom prst="rect">
            <a:avLst/>
          </a:prstGeom>
        </p:spPr>
        <p:txBody>
          <a:bodyPr wrap="none">
            <a:spAutoFit/>
          </a:bodyPr>
          <a:lstStyle/>
          <a:p>
            <a:pPr algn="ctr"/>
            <a:r>
              <a:rPr lang="zh-TW" altLang="en-US" sz="2400" b="1" dirty="0">
                <a:solidFill>
                  <a:srgbClr val="7030A0"/>
                </a:solidFill>
                <a:latin typeface="微软雅黑" panose="020B0503020204020204" pitchFamily="34" charset="-122"/>
                <a:ea typeface="微软雅黑" panose="020B0503020204020204" pitchFamily="34" charset="-122"/>
              </a:rPr>
              <a:t>十二年國民基本教育課程綱要</a:t>
            </a:r>
            <a:endParaRPr lang="zh-CN" altLang="en-US" sz="2400" b="1" dirty="0">
              <a:solidFill>
                <a:srgbClr val="7030A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xmlns="" val="1292629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圖片 8">
            <a:extLst>
              <a:ext uri="{FF2B5EF4-FFF2-40B4-BE49-F238E27FC236}">
                <a16:creationId xmlns="" xmlns:a16="http://schemas.microsoft.com/office/drawing/2014/main" id="{5CC439F2-665D-4C5F-B30F-7D71FC3BA916}"/>
              </a:ext>
            </a:extLst>
          </p:cNvPr>
          <p:cNvPicPr>
            <a:picLocks noChangeAspect="1"/>
          </p:cNvPicPr>
          <p:nvPr/>
        </p:nvPicPr>
        <p:blipFill>
          <a:blip r:embed="rId2">
            <a:duotone>
              <a:schemeClr val="accent4">
                <a:shade val="45000"/>
                <a:satMod val="135000"/>
              </a:schemeClr>
              <a:prstClr val="white"/>
            </a:duotone>
            <a:extLst>
              <a:ext uri="{BEBA8EAE-BF5A-486C-A8C5-ECC9F3942E4B}">
                <a14:imgProps xmlns:a14="http://schemas.microsoft.com/office/drawing/2010/main" xmlns="">
                  <a14:imgLayer r:embed="rId3">
                    <a14:imgEffect>
                      <a14:sharpenSoften amount="-58000"/>
                    </a14:imgEffect>
                    <a14:imgEffect>
                      <a14:colorTemperature colorTemp="7818"/>
                    </a14:imgEffect>
                    <a14:imgEffect>
                      <a14:brightnessContrast bright="12000" contrast="-33000"/>
                    </a14:imgEffect>
                  </a14:imgLayer>
                </a14:imgProps>
              </a:ext>
              <a:ext uri="{28A0092B-C50C-407E-A947-70E740481C1C}">
                <a14:useLocalDpi xmlns:a14="http://schemas.microsoft.com/office/drawing/2010/main" xmlns="" val="0"/>
              </a:ext>
            </a:extLst>
          </a:blip>
          <a:stretch>
            <a:fillRect/>
          </a:stretch>
        </p:blipFill>
        <p:spPr>
          <a:xfrm rot="5400000">
            <a:off x="857248" y="-857249"/>
            <a:ext cx="5143501" cy="6858000"/>
          </a:xfrm>
          <a:prstGeom prst="rect">
            <a:avLst/>
          </a:prstGeom>
        </p:spPr>
      </p:pic>
      <p:sp>
        <p:nvSpPr>
          <p:cNvPr id="6" name="標題 1">
            <a:extLst>
              <a:ext uri="{FF2B5EF4-FFF2-40B4-BE49-F238E27FC236}">
                <a16:creationId xmlns="" xmlns:a16="http://schemas.microsoft.com/office/drawing/2014/main" id="{51ACA02E-C7AD-4059-8577-F8A601F2521F}"/>
              </a:ext>
            </a:extLst>
          </p:cNvPr>
          <p:cNvSpPr txBox="1">
            <a:spLocks/>
          </p:cNvSpPr>
          <p:nvPr/>
        </p:nvSpPr>
        <p:spPr bwMode="auto">
          <a:xfrm>
            <a:off x="594635" y="923909"/>
            <a:ext cx="5768065" cy="3917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ctr" anchorCtr="0" compatLnSpc="1">
            <a:prstTxWarp prst="textNoShape">
              <a:avLst/>
            </a:prstTxWarp>
            <a:normAutofit fontScale="97500"/>
          </a:bodyPr>
          <a:lstStyle>
            <a:lvl1pPr algn="l" rtl="0" fontAlgn="base">
              <a:lnSpc>
                <a:spcPct val="90000"/>
              </a:lnSpc>
              <a:spcBef>
                <a:spcPct val="0"/>
              </a:spcBef>
              <a:spcAft>
                <a:spcPct val="0"/>
              </a:spcAft>
              <a:defRPr sz="3300" kern="1200">
                <a:solidFill>
                  <a:schemeClr val="tx1"/>
                </a:solidFill>
                <a:latin typeface="+mj-lt"/>
                <a:ea typeface="+mj-ea"/>
                <a:cs typeface="+mj-cs"/>
              </a:defRPr>
            </a:lvl1pPr>
            <a:lvl2pPr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2pPr>
            <a:lvl3pPr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3pPr>
            <a:lvl4pPr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4pPr>
            <a:lvl5pPr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5pPr>
            <a:lvl6pPr marL="3429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6pPr>
            <a:lvl7pPr marL="6858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7pPr>
            <a:lvl8pPr marL="10287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8pPr>
            <a:lvl9pPr marL="13716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9pPr>
          </a:lstStyle>
          <a:p>
            <a:pPr eaLnBrk="1" fontAlgn="auto" hangingPunct="1">
              <a:spcAft>
                <a:spcPts val="0"/>
              </a:spcAft>
              <a:defRPr/>
            </a:pPr>
            <a:r>
              <a:rPr lang="zh-TW" altLang="en-US" sz="1700" b="1" dirty="0">
                <a:solidFill>
                  <a:srgbClr val="7030A0"/>
                </a:solidFill>
                <a:latin typeface="Microsoft YaHei" panose="020B0503020204020204" pitchFamily="34" charset="-122"/>
                <a:ea typeface="Microsoft YaHei" panose="020B0503020204020204" pitchFamily="34" charset="-122"/>
              </a:rPr>
              <a:t>十二年國教課程綱要生涯規劃教育議題學習主題與實質內涵</a:t>
            </a:r>
          </a:p>
        </p:txBody>
      </p:sp>
      <p:graphicFrame>
        <p:nvGraphicFramePr>
          <p:cNvPr id="7" name="內容版面配置區 3">
            <a:extLst>
              <a:ext uri="{FF2B5EF4-FFF2-40B4-BE49-F238E27FC236}">
                <a16:creationId xmlns="" xmlns:a16="http://schemas.microsoft.com/office/drawing/2014/main" id="{599331CF-24F5-409A-9B42-5E5411F06654}"/>
              </a:ext>
            </a:extLst>
          </p:cNvPr>
          <p:cNvGraphicFramePr>
            <a:graphicFrameLocks/>
          </p:cNvGraphicFramePr>
          <p:nvPr>
            <p:extLst>
              <p:ext uri="{D42A27DB-BD31-4B8C-83A1-F6EECF244321}">
                <p14:modId xmlns:p14="http://schemas.microsoft.com/office/powerpoint/2010/main" xmlns="" val="3022140866"/>
              </p:ext>
            </p:extLst>
          </p:nvPr>
        </p:nvGraphicFramePr>
        <p:xfrm>
          <a:off x="270536" y="1280164"/>
          <a:ext cx="6344632" cy="3422927"/>
        </p:xfrm>
        <a:graphic>
          <a:graphicData uri="http://schemas.openxmlformats.org/drawingml/2006/table">
            <a:tbl>
              <a:tblPr>
                <a:tableStyleId>{5C22544A-7EE6-4342-B048-85BDC9FD1C3A}</a:tableStyleId>
              </a:tblPr>
              <a:tblGrid>
                <a:gridCol w="988098">
                  <a:extLst>
                    <a:ext uri="{9D8B030D-6E8A-4147-A177-3AD203B41FA5}">
                      <a16:colId xmlns="" xmlns:a16="http://schemas.microsoft.com/office/drawing/2014/main" val="20000"/>
                    </a:ext>
                  </a:extLst>
                </a:gridCol>
                <a:gridCol w="1858848">
                  <a:extLst>
                    <a:ext uri="{9D8B030D-6E8A-4147-A177-3AD203B41FA5}">
                      <a16:colId xmlns="" xmlns:a16="http://schemas.microsoft.com/office/drawing/2014/main" val="20001"/>
                    </a:ext>
                  </a:extLst>
                </a:gridCol>
                <a:gridCol w="3497686">
                  <a:extLst>
                    <a:ext uri="{9D8B030D-6E8A-4147-A177-3AD203B41FA5}">
                      <a16:colId xmlns="" xmlns:a16="http://schemas.microsoft.com/office/drawing/2014/main" val="20002"/>
                    </a:ext>
                  </a:extLst>
                </a:gridCol>
              </a:tblGrid>
              <a:tr h="213359">
                <a:tc rowSpan="2">
                  <a:txBody>
                    <a:bodyPr/>
                    <a:lstStyle/>
                    <a:p>
                      <a:pPr marL="0" algn="ctr">
                        <a:lnSpc>
                          <a:spcPct val="100000"/>
                        </a:lnSpc>
                        <a:spcAft>
                          <a:spcPts val="0"/>
                        </a:spcAft>
                      </a:pPr>
                      <a:r>
                        <a:rPr lang="zh-TW" altLang="en-US" sz="900" kern="100" dirty="0">
                          <a:solidFill>
                            <a:schemeClr val="tx1"/>
                          </a:solidFill>
                          <a:effectLst/>
                          <a:latin typeface="微軟正黑體" panose="020B0604030504040204" pitchFamily="34" charset="-120"/>
                          <a:ea typeface="微軟正黑體" panose="020B0604030504040204" pitchFamily="34" charset="-120"/>
                        </a:rPr>
                        <a:t>議題</a:t>
                      </a:r>
                      <a:endParaRPr lang="en-US" altLang="zh-TW" sz="900" kern="100" dirty="0">
                        <a:solidFill>
                          <a:schemeClr val="tx1"/>
                        </a:solidFill>
                        <a:effectLst/>
                        <a:latin typeface="微軟正黑體" panose="020B0604030504040204" pitchFamily="34" charset="-120"/>
                        <a:ea typeface="微軟正黑體" panose="020B0604030504040204" pitchFamily="34" charset="-120"/>
                      </a:endParaRPr>
                    </a:p>
                    <a:p>
                      <a:pPr marL="0" algn="ctr">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學習主題</a:t>
                      </a:r>
                      <a:endParaRPr lang="zh-TW" sz="900" kern="100" dirty="0">
                        <a:solidFill>
                          <a:schemeClr val="tx1"/>
                        </a:solidFill>
                        <a:effectLst/>
                        <a:latin typeface="微軟正黑體" panose="020B0604030504040204" pitchFamily="34" charset="-120"/>
                        <a:ea typeface="微軟正黑體" panose="020B0604030504040204" pitchFamily="34" charset="-120"/>
                        <a:cs typeface="微軟正黑體"/>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algn="ctr" defTabSz="914400" rtl="0" eaLnBrk="1" latinLnBrk="0" hangingPunct="1">
                        <a:lnSpc>
                          <a:spcPct val="100000"/>
                        </a:lnSpc>
                        <a:spcAft>
                          <a:spcPts val="0"/>
                        </a:spcAft>
                      </a:pPr>
                      <a:r>
                        <a:rPr lang="zh-TW" altLang="en-US" sz="900" kern="100" dirty="0">
                          <a:solidFill>
                            <a:schemeClr val="tx1"/>
                          </a:solidFill>
                          <a:effectLst/>
                          <a:latin typeface="微軟正黑體" panose="020B0604030504040204" pitchFamily="34" charset="-120"/>
                          <a:ea typeface="微軟正黑體" panose="020B0604030504040204" pitchFamily="34" charset="-120"/>
                          <a:cs typeface="+mn-cs"/>
                        </a:rPr>
                        <a:t>議題實質內涵</a:t>
                      </a: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200885">
                <a:tc vMerge="1">
                  <a:txBody>
                    <a:bodyPr/>
                    <a:lstStyle/>
                    <a:p>
                      <a:endParaRPr lang="zh-TW" altLang="en-US"/>
                    </a:p>
                  </a:txBody>
                  <a:tcPr/>
                </a:tc>
                <a:tc>
                  <a:txBody>
                    <a:bodyPr/>
                    <a:lstStyle/>
                    <a:p>
                      <a:pPr marL="0" algn="ctr">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國民小學</a:t>
                      </a:r>
                      <a:endParaRPr lang="zh-TW" sz="900" kern="100" dirty="0">
                        <a:solidFill>
                          <a:schemeClr val="tx1"/>
                        </a:solidFill>
                        <a:effectLst/>
                        <a:latin typeface="微軟正黑體" panose="020B0604030504040204" pitchFamily="34" charset="-120"/>
                        <a:ea typeface="微軟正黑體" panose="020B0604030504040204" pitchFamily="34" charset="-120"/>
                        <a:cs typeface="微軟正黑體"/>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國民中學</a:t>
                      </a:r>
                      <a:endParaRPr lang="zh-TW" sz="900" kern="100" dirty="0">
                        <a:solidFill>
                          <a:schemeClr val="tx1"/>
                        </a:solidFill>
                        <a:effectLst/>
                        <a:latin typeface="微軟正黑體" panose="020B0604030504040204" pitchFamily="34" charset="-120"/>
                        <a:ea typeface="微軟正黑體" panose="020B0604030504040204" pitchFamily="34" charset="-120"/>
                        <a:cs typeface="微軟正黑體"/>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10001"/>
                  </a:ext>
                </a:extLst>
              </a:tr>
              <a:tr h="538483">
                <a:tc>
                  <a:txBody>
                    <a:bodyPr/>
                    <a:lstStyle/>
                    <a:p>
                      <a:pPr marL="0" algn="ctr">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生涯規劃教育</a:t>
                      </a:r>
                      <a:r>
                        <a:rPr lang="zh-TW" altLang="en-US" sz="900" kern="100" dirty="0">
                          <a:solidFill>
                            <a:schemeClr val="tx1"/>
                          </a:solidFill>
                          <a:effectLst/>
                          <a:latin typeface="微軟正黑體" panose="020B0604030504040204" pitchFamily="34" charset="-120"/>
                          <a:ea typeface="微軟正黑體" panose="020B0604030504040204" pitchFamily="34" charset="-120"/>
                        </a:rPr>
                        <a:t>之</a:t>
                      </a:r>
                      <a:r>
                        <a:rPr lang="zh-TW" sz="900" kern="100" dirty="0">
                          <a:solidFill>
                            <a:schemeClr val="tx1"/>
                          </a:solidFill>
                          <a:effectLst/>
                          <a:latin typeface="微軟正黑體" panose="020B0604030504040204" pitchFamily="34" charset="-120"/>
                          <a:ea typeface="微軟正黑體" panose="020B0604030504040204" pitchFamily="34" charset="-120"/>
                        </a:rPr>
                        <a:t>基本概念</a:t>
                      </a:r>
                      <a:endParaRPr lang="zh-TW" sz="900" kern="100" dirty="0">
                        <a:solidFill>
                          <a:schemeClr val="tx1"/>
                        </a:solidFill>
                        <a:effectLst/>
                        <a:latin typeface="微軟正黑體" panose="020B0604030504040204" pitchFamily="34" charset="-120"/>
                        <a:ea typeface="微軟正黑體" panose="020B0604030504040204" pitchFamily="34" charset="-120"/>
                        <a:cs typeface="微軟正黑體"/>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indent="-269875">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涯</a:t>
                      </a:r>
                      <a:r>
                        <a:rPr lang="en-US" sz="900" kern="100" dirty="0">
                          <a:solidFill>
                            <a:schemeClr val="tx1"/>
                          </a:solidFill>
                          <a:effectLst/>
                          <a:latin typeface="微軟正黑體" panose="020B0604030504040204" pitchFamily="34" charset="-120"/>
                          <a:ea typeface="微軟正黑體" panose="020B0604030504040204" pitchFamily="34" charset="-120"/>
                        </a:rPr>
                        <a:t>E1</a:t>
                      </a:r>
                      <a:r>
                        <a:rPr lang="zh-TW" altLang="en-US" sz="900" kern="100" dirty="0">
                          <a:solidFill>
                            <a:schemeClr val="tx1"/>
                          </a:solidFill>
                          <a:effectLst/>
                          <a:latin typeface="微軟正黑體" panose="020B0604030504040204" pitchFamily="34" charset="-120"/>
                          <a:ea typeface="微軟正黑體" panose="020B0604030504040204" pitchFamily="34" charset="-120"/>
                        </a:rPr>
                        <a:t> </a:t>
                      </a:r>
                      <a:r>
                        <a:rPr lang="zh-TW" sz="900" kern="100" dirty="0">
                          <a:solidFill>
                            <a:schemeClr val="tx1"/>
                          </a:solidFill>
                          <a:effectLst/>
                          <a:latin typeface="微軟正黑體" panose="020B0604030504040204" pitchFamily="34" charset="-120"/>
                          <a:ea typeface="微軟正黑體" panose="020B0604030504040204" pitchFamily="34" charset="-120"/>
                        </a:rPr>
                        <a:t>了解個人的自我概念。</a:t>
                      </a:r>
                    </a:p>
                    <a:p>
                      <a:pPr marL="0" indent="-269875">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涯</a:t>
                      </a:r>
                      <a:r>
                        <a:rPr lang="en-US" sz="900" kern="100" dirty="0">
                          <a:solidFill>
                            <a:schemeClr val="tx1"/>
                          </a:solidFill>
                          <a:effectLst/>
                          <a:latin typeface="微軟正黑體" panose="020B0604030504040204" pitchFamily="34" charset="-120"/>
                          <a:ea typeface="微軟正黑體" panose="020B0604030504040204" pitchFamily="34" charset="-120"/>
                        </a:rPr>
                        <a:t>E2</a:t>
                      </a:r>
                      <a:r>
                        <a:rPr lang="zh-TW" altLang="en-US" sz="900" kern="100" dirty="0">
                          <a:solidFill>
                            <a:schemeClr val="tx1"/>
                          </a:solidFill>
                          <a:effectLst/>
                          <a:latin typeface="微軟正黑體" panose="020B0604030504040204" pitchFamily="34" charset="-120"/>
                          <a:ea typeface="微軟正黑體" panose="020B0604030504040204" pitchFamily="34" charset="-120"/>
                        </a:rPr>
                        <a:t> </a:t>
                      </a:r>
                      <a:r>
                        <a:rPr lang="zh-TW" sz="900" kern="100" dirty="0">
                          <a:solidFill>
                            <a:schemeClr val="tx1"/>
                          </a:solidFill>
                          <a:effectLst/>
                          <a:latin typeface="微軟正黑體" panose="020B0604030504040204" pitchFamily="34" charset="-120"/>
                          <a:ea typeface="微軟正黑體" panose="020B0604030504040204" pitchFamily="34" charset="-120"/>
                        </a:rPr>
                        <a:t>認識不同的生活角色。</a:t>
                      </a:r>
                    </a:p>
                    <a:p>
                      <a:pPr marL="0" indent="-269875">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涯</a:t>
                      </a:r>
                      <a:r>
                        <a:rPr lang="en-US" sz="900" kern="100" dirty="0">
                          <a:solidFill>
                            <a:schemeClr val="tx1"/>
                          </a:solidFill>
                          <a:effectLst/>
                          <a:latin typeface="微軟正黑體" panose="020B0604030504040204" pitchFamily="34" charset="-120"/>
                          <a:ea typeface="微軟正黑體" panose="020B0604030504040204" pitchFamily="34" charset="-120"/>
                        </a:rPr>
                        <a:t>E3</a:t>
                      </a:r>
                      <a:r>
                        <a:rPr lang="zh-TW" altLang="en-US" sz="900" kern="100" dirty="0">
                          <a:solidFill>
                            <a:schemeClr val="tx1"/>
                          </a:solidFill>
                          <a:effectLst/>
                          <a:latin typeface="微軟正黑體" panose="020B0604030504040204" pitchFamily="34" charset="-120"/>
                          <a:ea typeface="微軟正黑體" panose="020B0604030504040204" pitchFamily="34" charset="-120"/>
                        </a:rPr>
                        <a:t> </a:t>
                      </a:r>
                      <a:r>
                        <a:rPr lang="zh-TW" sz="900" kern="100" dirty="0">
                          <a:solidFill>
                            <a:schemeClr val="tx1"/>
                          </a:solidFill>
                          <a:effectLst/>
                          <a:latin typeface="微軟正黑體" panose="020B0604030504040204" pitchFamily="34" charset="-120"/>
                          <a:ea typeface="微軟正黑體" panose="020B0604030504040204" pitchFamily="34" charset="-120"/>
                        </a:rPr>
                        <a:t>認識生涯規劃的意涵。</a:t>
                      </a:r>
                      <a:endParaRPr lang="zh-TW" sz="900" kern="100" dirty="0">
                        <a:solidFill>
                          <a:schemeClr val="tx1"/>
                        </a:solidFill>
                        <a:effectLst/>
                        <a:latin typeface="微軟正黑體" panose="020B0604030504040204" pitchFamily="34" charset="-120"/>
                        <a:ea typeface="微軟正黑體" panose="020B0604030504040204" pitchFamily="34" charset="-120"/>
                        <a:cs typeface="微軟正黑體"/>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269875">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涯</a:t>
                      </a:r>
                      <a:r>
                        <a:rPr lang="en-US" sz="900" kern="100" dirty="0">
                          <a:solidFill>
                            <a:schemeClr val="tx1"/>
                          </a:solidFill>
                          <a:effectLst/>
                          <a:latin typeface="微軟正黑體" panose="020B0604030504040204" pitchFamily="34" charset="-120"/>
                          <a:ea typeface="微軟正黑體" panose="020B0604030504040204" pitchFamily="34" charset="-120"/>
                        </a:rPr>
                        <a:t>J1</a:t>
                      </a:r>
                      <a:r>
                        <a:rPr lang="zh-TW" altLang="en-US" sz="900" kern="100" dirty="0">
                          <a:solidFill>
                            <a:schemeClr val="tx1"/>
                          </a:solidFill>
                          <a:effectLst/>
                          <a:latin typeface="微軟正黑體" panose="020B0604030504040204" pitchFamily="34" charset="-120"/>
                          <a:ea typeface="微軟正黑體" panose="020B0604030504040204" pitchFamily="34" charset="-120"/>
                        </a:rPr>
                        <a:t> </a:t>
                      </a:r>
                      <a:r>
                        <a:rPr lang="zh-TW" sz="900" kern="100" dirty="0">
                          <a:solidFill>
                            <a:schemeClr val="tx1"/>
                          </a:solidFill>
                          <a:effectLst/>
                          <a:latin typeface="微軟正黑體" panose="020B0604030504040204" pitchFamily="34" charset="-120"/>
                          <a:ea typeface="微軟正黑體" panose="020B0604030504040204" pitchFamily="34" charset="-120"/>
                        </a:rPr>
                        <a:t>了解生涯規劃的意義與功能。</a:t>
                      </a:r>
                    </a:p>
                    <a:p>
                      <a:pPr marL="0" indent="-269875">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涯</a:t>
                      </a:r>
                      <a:r>
                        <a:rPr lang="en-US" sz="900" kern="100" dirty="0">
                          <a:solidFill>
                            <a:schemeClr val="tx1"/>
                          </a:solidFill>
                          <a:effectLst/>
                          <a:latin typeface="微軟正黑體" panose="020B0604030504040204" pitchFamily="34" charset="-120"/>
                          <a:ea typeface="微軟正黑體" panose="020B0604030504040204" pitchFamily="34" charset="-120"/>
                        </a:rPr>
                        <a:t>J2</a:t>
                      </a:r>
                      <a:r>
                        <a:rPr lang="zh-TW" altLang="en-US" sz="900" kern="100" dirty="0">
                          <a:solidFill>
                            <a:schemeClr val="tx1"/>
                          </a:solidFill>
                          <a:effectLst/>
                          <a:latin typeface="微軟正黑體" panose="020B0604030504040204" pitchFamily="34" charset="-120"/>
                          <a:ea typeface="微軟正黑體" panose="020B0604030504040204" pitchFamily="34" charset="-120"/>
                        </a:rPr>
                        <a:t> </a:t>
                      </a:r>
                      <a:r>
                        <a:rPr lang="zh-TW" sz="900" kern="100" dirty="0">
                          <a:solidFill>
                            <a:schemeClr val="tx1"/>
                          </a:solidFill>
                          <a:effectLst/>
                          <a:latin typeface="微軟正黑體" panose="020B0604030504040204" pitchFamily="34" charset="-120"/>
                          <a:ea typeface="微軟正黑體" panose="020B0604030504040204" pitchFamily="34" charset="-120"/>
                        </a:rPr>
                        <a:t>具備生涯規劃的知識與概念。</a:t>
                      </a:r>
                      <a:endParaRPr lang="zh-TW" sz="900" kern="100" dirty="0">
                        <a:solidFill>
                          <a:schemeClr val="tx1"/>
                        </a:solidFill>
                        <a:effectLst/>
                        <a:latin typeface="微軟正黑體" panose="020B0604030504040204" pitchFamily="34" charset="-120"/>
                        <a:ea typeface="微軟正黑體" panose="020B0604030504040204" pitchFamily="34" charset="-120"/>
                        <a:cs typeface="微軟正黑體"/>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10002"/>
                  </a:ext>
                </a:extLst>
              </a:tr>
              <a:tr h="654379">
                <a:tc>
                  <a:txBody>
                    <a:bodyPr/>
                    <a:lstStyle/>
                    <a:p>
                      <a:pPr marL="0" algn="ctr">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生涯教育與</a:t>
                      </a:r>
                    </a:p>
                    <a:p>
                      <a:pPr marL="0" algn="ctr">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自我探索</a:t>
                      </a:r>
                      <a:endParaRPr lang="zh-TW" sz="900" kern="100" dirty="0">
                        <a:solidFill>
                          <a:schemeClr val="tx1"/>
                        </a:solidFill>
                        <a:effectLst/>
                        <a:latin typeface="微軟正黑體" panose="020B0604030504040204" pitchFamily="34" charset="-120"/>
                        <a:ea typeface="微軟正黑體" panose="020B0604030504040204" pitchFamily="34" charset="-120"/>
                        <a:cs typeface="微軟正黑體"/>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indent="-202565">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涯</a:t>
                      </a:r>
                      <a:r>
                        <a:rPr lang="en-US" sz="900" kern="100" dirty="0">
                          <a:solidFill>
                            <a:schemeClr val="tx1"/>
                          </a:solidFill>
                          <a:effectLst/>
                          <a:latin typeface="微軟正黑體" panose="020B0604030504040204" pitchFamily="34" charset="-120"/>
                          <a:ea typeface="微軟正黑體" panose="020B0604030504040204" pitchFamily="34" charset="-120"/>
                        </a:rPr>
                        <a:t>E4</a:t>
                      </a:r>
                      <a:r>
                        <a:rPr lang="zh-TW" altLang="en-US" sz="900" kern="100" dirty="0">
                          <a:solidFill>
                            <a:schemeClr val="tx1"/>
                          </a:solidFill>
                          <a:effectLst/>
                          <a:latin typeface="微軟正黑體" panose="020B0604030504040204" pitchFamily="34" charset="-120"/>
                          <a:ea typeface="微軟正黑體" panose="020B0604030504040204" pitchFamily="34" charset="-120"/>
                        </a:rPr>
                        <a:t> </a:t>
                      </a:r>
                      <a:r>
                        <a:rPr lang="zh-TW" sz="900" kern="100" dirty="0">
                          <a:solidFill>
                            <a:schemeClr val="tx1"/>
                          </a:solidFill>
                          <a:effectLst/>
                          <a:latin typeface="微軟正黑體" panose="020B0604030504040204" pitchFamily="34" charset="-120"/>
                          <a:ea typeface="微軟正黑體" panose="020B0604030504040204" pitchFamily="34" charset="-120"/>
                        </a:rPr>
                        <a:t>認識自己的特質與興趣。</a:t>
                      </a:r>
                    </a:p>
                    <a:p>
                      <a:pPr marL="0" indent="-202565">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涯</a:t>
                      </a:r>
                      <a:r>
                        <a:rPr lang="en-US" sz="900" kern="100" dirty="0">
                          <a:solidFill>
                            <a:schemeClr val="tx1"/>
                          </a:solidFill>
                          <a:effectLst/>
                          <a:latin typeface="微軟正黑體" panose="020B0604030504040204" pitchFamily="34" charset="-120"/>
                          <a:ea typeface="微軟正黑體" panose="020B0604030504040204" pitchFamily="34" charset="-120"/>
                        </a:rPr>
                        <a:t>E5</a:t>
                      </a:r>
                      <a:r>
                        <a:rPr lang="zh-TW" altLang="en-US" sz="900" kern="100" dirty="0">
                          <a:solidFill>
                            <a:schemeClr val="tx1"/>
                          </a:solidFill>
                          <a:effectLst/>
                          <a:latin typeface="微軟正黑體" panose="020B0604030504040204" pitchFamily="34" charset="-120"/>
                          <a:ea typeface="微軟正黑體" panose="020B0604030504040204" pitchFamily="34" charset="-120"/>
                        </a:rPr>
                        <a:t> </a:t>
                      </a:r>
                      <a:r>
                        <a:rPr lang="zh-TW" sz="900" kern="100" dirty="0">
                          <a:solidFill>
                            <a:schemeClr val="tx1"/>
                          </a:solidFill>
                          <a:effectLst/>
                          <a:latin typeface="微軟正黑體" panose="020B0604030504040204" pitchFamily="34" charset="-120"/>
                          <a:ea typeface="微軟正黑體" panose="020B0604030504040204" pitchFamily="34" charset="-120"/>
                        </a:rPr>
                        <a:t>探索自己的價值觀。</a:t>
                      </a:r>
                    </a:p>
                    <a:p>
                      <a:pPr marL="0" indent="-202565">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涯</a:t>
                      </a:r>
                      <a:r>
                        <a:rPr lang="en-US" sz="900" kern="100" dirty="0">
                          <a:solidFill>
                            <a:schemeClr val="tx1"/>
                          </a:solidFill>
                          <a:effectLst/>
                          <a:latin typeface="微軟正黑體" panose="020B0604030504040204" pitchFamily="34" charset="-120"/>
                          <a:ea typeface="微軟正黑體" panose="020B0604030504040204" pitchFamily="34" charset="-120"/>
                        </a:rPr>
                        <a:t>E6</a:t>
                      </a:r>
                      <a:r>
                        <a:rPr lang="zh-TW" altLang="en-US" sz="900" kern="100" dirty="0">
                          <a:solidFill>
                            <a:schemeClr val="tx1"/>
                          </a:solidFill>
                          <a:effectLst/>
                          <a:latin typeface="微軟正黑體" panose="020B0604030504040204" pitchFamily="34" charset="-120"/>
                          <a:ea typeface="微軟正黑體" panose="020B0604030504040204" pitchFamily="34" charset="-120"/>
                        </a:rPr>
                        <a:t> </a:t>
                      </a:r>
                      <a:r>
                        <a:rPr lang="zh-TW" sz="900" kern="100" dirty="0">
                          <a:solidFill>
                            <a:schemeClr val="tx1"/>
                          </a:solidFill>
                          <a:effectLst/>
                          <a:latin typeface="微軟正黑體" panose="020B0604030504040204" pitchFamily="34" charset="-120"/>
                          <a:ea typeface="微軟正黑體" panose="020B0604030504040204" pitchFamily="34" charset="-120"/>
                        </a:rPr>
                        <a:t>覺察個人的優勢能力。</a:t>
                      </a:r>
                    </a:p>
                    <a:p>
                      <a:pPr marL="0" indent="-202565">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涯</a:t>
                      </a:r>
                      <a:r>
                        <a:rPr lang="en-US" sz="900" kern="100" dirty="0">
                          <a:solidFill>
                            <a:schemeClr val="tx1"/>
                          </a:solidFill>
                          <a:effectLst/>
                          <a:latin typeface="微軟正黑體" panose="020B0604030504040204" pitchFamily="34" charset="-120"/>
                          <a:ea typeface="微軟正黑體" panose="020B0604030504040204" pitchFamily="34" charset="-120"/>
                        </a:rPr>
                        <a:t>E7</a:t>
                      </a:r>
                      <a:r>
                        <a:rPr lang="zh-TW" altLang="en-US" sz="900" kern="100" dirty="0">
                          <a:solidFill>
                            <a:schemeClr val="tx1"/>
                          </a:solidFill>
                          <a:effectLst/>
                          <a:latin typeface="微軟正黑體" panose="020B0604030504040204" pitchFamily="34" charset="-120"/>
                          <a:ea typeface="微軟正黑體" panose="020B0604030504040204" pitchFamily="34" charset="-120"/>
                        </a:rPr>
                        <a:t> </a:t>
                      </a:r>
                      <a:r>
                        <a:rPr lang="zh-TW" sz="900" kern="100" dirty="0">
                          <a:solidFill>
                            <a:schemeClr val="tx1"/>
                          </a:solidFill>
                          <a:effectLst/>
                          <a:latin typeface="微軟正黑體" panose="020B0604030504040204" pitchFamily="34" charset="-120"/>
                          <a:ea typeface="微軟正黑體" panose="020B0604030504040204" pitchFamily="34" charset="-120"/>
                        </a:rPr>
                        <a:t>培養良好的人際互動能力。</a:t>
                      </a:r>
                      <a:endParaRPr lang="zh-TW" sz="900" kern="100" dirty="0">
                        <a:solidFill>
                          <a:schemeClr val="tx1"/>
                        </a:solidFill>
                        <a:effectLst/>
                        <a:latin typeface="微軟正黑體" panose="020B0604030504040204" pitchFamily="34" charset="-120"/>
                        <a:ea typeface="微軟正黑體" panose="020B0604030504040204" pitchFamily="34" charset="-120"/>
                        <a:cs typeface="微軟正黑體"/>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292735">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涯</a:t>
                      </a:r>
                      <a:r>
                        <a:rPr lang="en-US" sz="900" kern="100" dirty="0">
                          <a:solidFill>
                            <a:schemeClr val="tx1"/>
                          </a:solidFill>
                          <a:effectLst/>
                          <a:latin typeface="微軟正黑體" panose="020B0604030504040204" pitchFamily="34" charset="-120"/>
                          <a:ea typeface="微軟正黑體" panose="020B0604030504040204" pitchFamily="34" charset="-120"/>
                        </a:rPr>
                        <a:t>J3</a:t>
                      </a:r>
                      <a:r>
                        <a:rPr lang="zh-TW" altLang="en-US" sz="900" kern="100" dirty="0">
                          <a:solidFill>
                            <a:schemeClr val="tx1"/>
                          </a:solidFill>
                          <a:effectLst/>
                          <a:latin typeface="微軟正黑體" panose="020B0604030504040204" pitchFamily="34" charset="-120"/>
                          <a:ea typeface="微軟正黑體" panose="020B0604030504040204" pitchFamily="34" charset="-120"/>
                        </a:rPr>
                        <a:t> </a:t>
                      </a:r>
                      <a:r>
                        <a:rPr lang="zh-TW" sz="900" kern="100" dirty="0">
                          <a:solidFill>
                            <a:schemeClr val="tx1"/>
                          </a:solidFill>
                          <a:effectLst/>
                          <a:latin typeface="微軟正黑體" panose="020B0604030504040204" pitchFamily="34" charset="-120"/>
                          <a:ea typeface="微軟正黑體" panose="020B0604030504040204" pitchFamily="34" charset="-120"/>
                        </a:rPr>
                        <a:t>覺察自己的能力與興趣。</a:t>
                      </a:r>
                    </a:p>
                    <a:p>
                      <a:pPr marL="0" indent="-292735">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涯</a:t>
                      </a:r>
                      <a:r>
                        <a:rPr lang="en-US" sz="900" kern="100" dirty="0">
                          <a:solidFill>
                            <a:schemeClr val="tx1"/>
                          </a:solidFill>
                          <a:effectLst/>
                          <a:latin typeface="微軟正黑體" panose="020B0604030504040204" pitchFamily="34" charset="-120"/>
                          <a:ea typeface="微軟正黑體" panose="020B0604030504040204" pitchFamily="34" charset="-120"/>
                        </a:rPr>
                        <a:t>J4</a:t>
                      </a:r>
                      <a:r>
                        <a:rPr lang="zh-TW" altLang="en-US" sz="900" kern="100" dirty="0">
                          <a:solidFill>
                            <a:schemeClr val="tx1"/>
                          </a:solidFill>
                          <a:effectLst/>
                          <a:latin typeface="微軟正黑體" panose="020B0604030504040204" pitchFamily="34" charset="-120"/>
                          <a:ea typeface="微軟正黑體" panose="020B0604030504040204" pitchFamily="34" charset="-120"/>
                        </a:rPr>
                        <a:t> </a:t>
                      </a:r>
                      <a:r>
                        <a:rPr lang="zh-TW" sz="900" kern="100" dirty="0">
                          <a:solidFill>
                            <a:schemeClr val="tx1"/>
                          </a:solidFill>
                          <a:effectLst/>
                          <a:latin typeface="微軟正黑體" panose="020B0604030504040204" pitchFamily="34" charset="-120"/>
                          <a:ea typeface="微軟正黑體" panose="020B0604030504040204" pitchFamily="34" charset="-120"/>
                        </a:rPr>
                        <a:t>了解自己的人格特質與價值觀。</a:t>
                      </a:r>
                    </a:p>
                    <a:p>
                      <a:pPr marL="0" indent="-292735">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涯</a:t>
                      </a:r>
                      <a:r>
                        <a:rPr lang="en-US" sz="900" kern="100" dirty="0">
                          <a:solidFill>
                            <a:schemeClr val="tx1"/>
                          </a:solidFill>
                          <a:effectLst/>
                          <a:latin typeface="微軟正黑體" panose="020B0604030504040204" pitchFamily="34" charset="-120"/>
                          <a:ea typeface="微軟正黑體" panose="020B0604030504040204" pitchFamily="34" charset="-120"/>
                        </a:rPr>
                        <a:t>J5</a:t>
                      </a:r>
                      <a:r>
                        <a:rPr lang="zh-TW" altLang="en-US" sz="900" kern="100" dirty="0">
                          <a:solidFill>
                            <a:schemeClr val="tx1"/>
                          </a:solidFill>
                          <a:effectLst/>
                          <a:latin typeface="微軟正黑體" panose="020B0604030504040204" pitchFamily="34" charset="-120"/>
                          <a:ea typeface="微軟正黑體" panose="020B0604030504040204" pitchFamily="34" charset="-120"/>
                        </a:rPr>
                        <a:t> </a:t>
                      </a:r>
                      <a:r>
                        <a:rPr lang="zh-TW" sz="900" kern="100" dirty="0">
                          <a:solidFill>
                            <a:schemeClr val="tx1"/>
                          </a:solidFill>
                          <a:effectLst/>
                          <a:latin typeface="微軟正黑體" panose="020B0604030504040204" pitchFamily="34" charset="-120"/>
                          <a:ea typeface="微軟正黑體" panose="020B0604030504040204" pitchFamily="34" charset="-120"/>
                        </a:rPr>
                        <a:t>探索性別與生涯規劃的關係。</a:t>
                      </a:r>
                    </a:p>
                    <a:p>
                      <a:pPr marL="0" indent="-292735">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涯</a:t>
                      </a:r>
                      <a:r>
                        <a:rPr lang="en-US" sz="900" kern="100" dirty="0">
                          <a:solidFill>
                            <a:schemeClr val="tx1"/>
                          </a:solidFill>
                          <a:effectLst/>
                          <a:latin typeface="微軟正黑體" panose="020B0604030504040204" pitchFamily="34" charset="-120"/>
                          <a:ea typeface="微軟正黑體" panose="020B0604030504040204" pitchFamily="34" charset="-120"/>
                        </a:rPr>
                        <a:t>J6</a:t>
                      </a:r>
                      <a:r>
                        <a:rPr lang="zh-TW" altLang="en-US" sz="900" kern="100" dirty="0">
                          <a:solidFill>
                            <a:schemeClr val="tx1"/>
                          </a:solidFill>
                          <a:effectLst/>
                          <a:latin typeface="微軟正黑體" panose="020B0604030504040204" pitchFamily="34" charset="-120"/>
                          <a:ea typeface="微軟正黑體" panose="020B0604030504040204" pitchFamily="34" charset="-120"/>
                        </a:rPr>
                        <a:t> </a:t>
                      </a:r>
                      <a:r>
                        <a:rPr lang="zh-TW" sz="900" kern="100" dirty="0">
                          <a:solidFill>
                            <a:schemeClr val="tx1"/>
                          </a:solidFill>
                          <a:effectLst/>
                          <a:latin typeface="微軟正黑體" panose="020B0604030504040204" pitchFamily="34" charset="-120"/>
                          <a:ea typeface="微軟正黑體" panose="020B0604030504040204" pitchFamily="34" charset="-120"/>
                        </a:rPr>
                        <a:t>建立對於未來生涯的願景。</a:t>
                      </a:r>
                      <a:endParaRPr lang="zh-TW" sz="900" kern="100" dirty="0">
                        <a:solidFill>
                          <a:schemeClr val="tx1"/>
                        </a:solidFill>
                        <a:effectLst/>
                        <a:latin typeface="微軟正黑體" panose="020B0604030504040204" pitchFamily="34" charset="-120"/>
                        <a:ea typeface="微軟正黑體" panose="020B0604030504040204" pitchFamily="34" charset="-120"/>
                        <a:cs typeface="微軟正黑體"/>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10003"/>
                  </a:ext>
                </a:extLst>
              </a:tr>
              <a:tr h="769550">
                <a:tc>
                  <a:txBody>
                    <a:bodyPr/>
                    <a:lstStyle/>
                    <a:p>
                      <a:pPr marL="0" algn="ctr">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生涯規劃</a:t>
                      </a:r>
                      <a:r>
                        <a:rPr lang="zh-TW" altLang="zh-TW" sz="900" kern="100" dirty="0">
                          <a:solidFill>
                            <a:schemeClr val="tx1"/>
                          </a:solidFill>
                          <a:effectLst/>
                          <a:latin typeface="微軟正黑體" panose="020B0604030504040204" pitchFamily="34" charset="-120"/>
                          <a:ea typeface="微軟正黑體" panose="020B0604030504040204" pitchFamily="34" charset="-120"/>
                        </a:rPr>
                        <a:t>與</a:t>
                      </a:r>
                      <a:endParaRPr lang="en-US" altLang="zh-TW" sz="900" kern="100" dirty="0">
                        <a:solidFill>
                          <a:schemeClr val="tx1"/>
                        </a:solidFill>
                        <a:effectLst/>
                        <a:latin typeface="微軟正黑體" panose="020B0604030504040204" pitchFamily="34" charset="-120"/>
                        <a:ea typeface="微軟正黑體" panose="020B0604030504040204" pitchFamily="34" charset="-120"/>
                      </a:endParaRPr>
                    </a:p>
                    <a:p>
                      <a:pPr marL="0" algn="ctr">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工作</a:t>
                      </a:r>
                      <a:r>
                        <a:rPr lang="en-US" sz="900" kern="100" dirty="0">
                          <a:solidFill>
                            <a:schemeClr val="tx1"/>
                          </a:solidFill>
                          <a:effectLst/>
                          <a:latin typeface="微軟正黑體" panose="020B0604030504040204" pitchFamily="34" charset="-120"/>
                          <a:ea typeface="微軟正黑體" panose="020B0604030504040204" pitchFamily="34" charset="-120"/>
                        </a:rPr>
                        <a:t>/</a:t>
                      </a:r>
                      <a:r>
                        <a:rPr lang="zh-TW" sz="900" kern="100" dirty="0">
                          <a:solidFill>
                            <a:schemeClr val="tx1"/>
                          </a:solidFill>
                          <a:effectLst/>
                          <a:latin typeface="微軟正黑體" panose="020B0604030504040204" pitchFamily="34" charset="-120"/>
                          <a:ea typeface="微軟正黑體" panose="020B0604030504040204" pitchFamily="34" charset="-120"/>
                        </a:rPr>
                        <a:t>教育</a:t>
                      </a:r>
                      <a:endParaRPr lang="en-US" altLang="zh-TW" sz="900" kern="100" dirty="0">
                        <a:solidFill>
                          <a:schemeClr val="tx1"/>
                        </a:solidFill>
                        <a:effectLst/>
                        <a:latin typeface="微軟正黑體" panose="020B0604030504040204" pitchFamily="34" charset="-120"/>
                        <a:ea typeface="微軟正黑體" panose="020B0604030504040204" pitchFamily="34" charset="-120"/>
                      </a:endParaRPr>
                    </a:p>
                    <a:p>
                      <a:pPr marL="0" algn="ctr">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環境探索</a:t>
                      </a:r>
                      <a:endParaRPr lang="zh-TW" sz="900" kern="100" dirty="0">
                        <a:solidFill>
                          <a:schemeClr val="tx1"/>
                        </a:solidFill>
                        <a:effectLst/>
                        <a:latin typeface="微軟正黑體" panose="020B0604030504040204" pitchFamily="34" charset="-120"/>
                        <a:ea typeface="微軟正黑體" panose="020B0604030504040204" pitchFamily="34" charset="-120"/>
                        <a:cs typeface="微軟正黑體"/>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indent="-292735">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涯</a:t>
                      </a:r>
                      <a:r>
                        <a:rPr lang="en-US" sz="900" kern="100" dirty="0">
                          <a:solidFill>
                            <a:schemeClr val="tx1"/>
                          </a:solidFill>
                          <a:effectLst/>
                          <a:latin typeface="微軟正黑體" panose="020B0604030504040204" pitchFamily="34" charset="-120"/>
                          <a:ea typeface="微軟正黑體" panose="020B0604030504040204" pitchFamily="34" charset="-120"/>
                        </a:rPr>
                        <a:t>E8</a:t>
                      </a:r>
                      <a:r>
                        <a:rPr lang="zh-TW" altLang="en-US" sz="900" kern="100" dirty="0">
                          <a:solidFill>
                            <a:schemeClr val="tx1"/>
                          </a:solidFill>
                          <a:effectLst/>
                          <a:latin typeface="微軟正黑體" panose="020B0604030504040204" pitchFamily="34" charset="-120"/>
                          <a:ea typeface="微軟正黑體" panose="020B0604030504040204" pitchFamily="34" charset="-120"/>
                        </a:rPr>
                        <a:t> </a:t>
                      </a:r>
                      <a:r>
                        <a:rPr lang="zh-TW" sz="900" kern="100" dirty="0">
                          <a:solidFill>
                            <a:schemeClr val="tx1"/>
                          </a:solidFill>
                          <a:effectLst/>
                          <a:latin typeface="微軟正黑體" panose="020B0604030504040204" pitchFamily="34" charset="-120"/>
                          <a:ea typeface="微軟正黑體" panose="020B0604030504040204" pitchFamily="34" charset="-120"/>
                        </a:rPr>
                        <a:t>對工作</a:t>
                      </a:r>
                      <a:r>
                        <a:rPr lang="en-US" sz="900" kern="100" dirty="0">
                          <a:solidFill>
                            <a:schemeClr val="tx1"/>
                          </a:solidFill>
                          <a:effectLst/>
                          <a:latin typeface="微軟正黑體" panose="020B0604030504040204" pitchFamily="34" charset="-120"/>
                          <a:ea typeface="微軟正黑體" panose="020B0604030504040204" pitchFamily="34" charset="-120"/>
                        </a:rPr>
                        <a:t>/</a:t>
                      </a:r>
                      <a:r>
                        <a:rPr lang="zh-TW" sz="900" kern="100" dirty="0">
                          <a:solidFill>
                            <a:schemeClr val="tx1"/>
                          </a:solidFill>
                          <a:effectLst/>
                          <a:latin typeface="微軟正黑體" panose="020B0604030504040204" pitchFamily="34" charset="-120"/>
                          <a:ea typeface="微軟正黑體" panose="020B0604030504040204" pitchFamily="34" charset="-120"/>
                        </a:rPr>
                        <a:t>教育環境的好奇心。</a:t>
                      </a:r>
                    </a:p>
                    <a:p>
                      <a:pPr marL="0" indent="-292735">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涯</a:t>
                      </a:r>
                      <a:r>
                        <a:rPr lang="en-US" sz="900" kern="100" dirty="0">
                          <a:solidFill>
                            <a:schemeClr val="tx1"/>
                          </a:solidFill>
                          <a:effectLst/>
                          <a:latin typeface="微軟正黑體" panose="020B0604030504040204" pitchFamily="34" charset="-120"/>
                          <a:ea typeface="微軟正黑體" panose="020B0604030504040204" pitchFamily="34" charset="-120"/>
                        </a:rPr>
                        <a:t>E9</a:t>
                      </a:r>
                      <a:r>
                        <a:rPr lang="zh-TW" altLang="en-US" sz="900" kern="100" dirty="0">
                          <a:solidFill>
                            <a:schemeClr val="tx1"/>
                          </a:solidFill>
                          <a:effectLst/>
                          <a:latin typeface="微軟正黑體" panose="020B0604030504040204" pitchFamily="34" charset="-120"/>
                          <a:ea typeface="微軟正黑體" panose="020B0604030504040204" pitchFamily="34" charset="-120"/>
                        </a:rPr>
                        <a:t> </a:t>
                      </a:r>
                      <a:r>
                        <a:rPr lang="zh-TW" sz="900" kern="100" dirty="0">
                          <a:solidFill>
                            <a:schemeClr val="tx1"/>
                          </a:solidFill>
                          <a:effectLst/>
                          <a:latin typeface="微軟正黑體" panose="020B0604030504040204" pitchFamily="34" charset="-120"/>
                          <a:ea typeface="微軟正黑體" panose="020B0604030504040204" pitchFamily="34" charset="-120"/>
                        </a:rPr>
                        <a:t>認識不同類型工作</a:t>
                      </a:r>
                      <a:r>
                        <a:rPr lang="en-US" sz="900" kern="100" dirty="0">
                          <a:solidFill>
                            <a:schemeClr val="tx1"/>
                          </a:solidFill>
                          <a:effectLst/>
                          <a:latin typeface="微軟正黑體" panose="020B0604030504040204" pitchFamily="34" charset="-120"/>
                          <a:ea typeface="微軟正黑體" panose="020B0604030504040204" pitchFamily="34" charset="-120"/>
                        </a:rPr>
                        <a:t>/</a:t>
                      </a:r>
                      <a:r>
                        <a:rPr lang="zh-TW" sz="900" kern="100" dirty="0">
                          <a:solidFill>
                            <a:schemeClr val="tx1"/>
                          </a:solidFill>
                          <a:effectLst/>
                          <a:latin typeface="微軟正黑體" panose="020B0604030504040204" pitchFamily="34" charset="-120"/>
                          <a:ea typeface="微軟正黑體" panose="020B0604030504040204" pitchFamily="34" charset="-120"/>
                        </a:rPr>
                        <a:t>教育環境。</a:t>
                      </a:r>
                    </a:p>
                    <a:p>
                      <a:pPr marL="0" indent="-292735">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涯</a:t>
                      </a:r>
                      <a:r>
                        <a:rPr lang="en-US" sz="900" kern="100" dirty="0">
                          <a:solidFill>
                            <a:schemeClr val="tx1"/>
                          </a:solidFill>
                          <a:effectLst/>
                          <a:latin typeface="微軟正黑體" panose="020B0604030504040204" pitchFamily="34" charset="-120"/>
                          <a:ea typeface="微軟正黑體" panose="020B0604030504040204" pitchFamily="34" charset="-120"/>
                        </a:rPr>
                        <a:t>E10</a:t>
                      </a:r>
                      <a:r>
                        <a:rPr lang="zh-TW" altLang="en-US" sz="900" kern="100" dirty="0">
                          <a:solidFill>
                            <a:schemeClr val="tx1"/>
                          </a:solidFill>
                          <a:effectLst/>
                          <a:latin typeface="微軟正黑體" panose="020B0604030504040204" pitchFamily="34" charset="-120"/>
                          <a:ea typeface="微軟正黑體" panose="020B0604030504040204" pitchFamily="34" charset="-120"/>
                        </a:rPr>
                        <a:t> </a:t>
                      </a:r>
                      <a:r>
                        <a:rPr lang="zh-TW" sz="900" kern="100" dirty="0">
                          <a:solidFill>
                            <a:schemeClr val="tx1"/>
                          </a:solidFill>
                          <a:effectLst/>
                          <a:latin typeface="微軟正黑體" panose="020B0604030504040204" pitchFamily="34" charset="-120"/>
                          <a:ea typeface="微軟正黑體" panose="020B0604030504040204" pitchFamily="34" charset="-120"/>
                        </a:rPr>
                        <a:t>培養對不同工作</a:t>
                      </a:r>
                      <a:r>
                        <a:rPr lang="en-US" sz="900" kern="100" dirty="0">
                          <a:solidFill>
                            <a:schemeClr val="tx1"/>
                          </a:solidFill>
                          <a:effectLst/>
                          <a:latin typeface="微軟正黑體" panose="020B0604030504040204" pitchFamily="34" charset="-120"/>
                          <a:ea typeface="微軟正黑體" panose="020B0604030504040204" pitchFamily="34" charset="-120"/>
                        </a:rPr>
                        <a:t>/</a:t>
                      </a:r>
                      <a:r>
                        <a:rPr lang="zh-TW" sz="900" kern="100" dirty="0">
                          <a:solidFill>
                            <a:schemeClr val="tx1"/>
                          </a:solidFill>
                          <a:effectLst/>
                          <a:latin typeface="微軟正黑體" panose="020B0604030504040204" pitchFamily="34" charset="-120"/>
                          <a:ea typeface="微軟正黑體" panose="020B0604030504040204" pitchFamily="34" charset="-120"/>
                        </a:rPr>
                        <a:t>教育環境的態度。</a:t>
                      </a:r>
                      <a:endParaRPr lang="zh-TW" sz="900" kern="100" dirty="0">
                        <a:solidFill>
                          <a:schemeClr val="tx1"/>
                        </a:solidFill>
                        <a:effectLst/>
                        <a:latin typeface="微軟正黑體" panose="020B0604030504040204" pitchFamily="34" charset="-120"/>
                        <a:ea typeface="微軟正黑體" panose="020B0604030504040204" pitchFamily="34" charset="-120"/>
                        <a:cs typeface="微軟正黑體"/>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292735">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涯</a:t>
                      </a:r>
                      <a:r>
                        <a:rPr lang="en-US" sz="900" kern="100" dirty="0">
                          <a:solidFill>
                            <a:schemeClr val="tx1"/>
                          </a:solidFill>
                          <a:effectLst/>
                          <a:latin typeface="微軟正黑體" panose="020B0604030504040204" pitchFamily="34" charset="-120"/>
                          <a:ea typeface="微軟正黑體" panose="020B0604030504040204" pitchFamily="34" charset="-120"/>
                        </a:rPr>
                        <a:t>J7</a:t>
                      </a:r>
                      <a:r>
                        <a:rPr lang="zh-TW" altLang="en-US" sz="900" kern="100" dirty="0">
                          <a:solidFill>
                            <a:schemeClr val="tx1"/>
                          </a:solidFill>
                          <a:effectLst/>
                          <a:latin typeface="微軟正黑體" panose="020B0604030504040204" pitchFamily="34" charset="-120"/>
                          <a:ea typeface="微軟正黑體" panose="020B0604030504040204" pitchFamily="34" charset="-120"/>
                        </a:rPr>
                        <a:t> </a:t>
                      </a:r>
                      <a:r>
                        <a:rPr lang="zh-TW" sz="900" kern="100" dirty="0">
                          <a:solidFill>
                            <a:schemeClr val="tx1"/>
                          </a:solidFill>
                          <a:effectLst/>
                          <a:latin typeface="微軟正黑體" panose="020B0604030504040204" pitchFamily="34" charset="-120"/>
                          <a:ea typeface="微軟正黑體" panose="020B0604030504040204" pitchFamily="34" charset="-120"/>
                        </a:rPr>
                        <a:t>學習蒐集與分析工作</a:t>
                      </a:r>
                      <a:r>
                        <a:rPr lang="en-US" sz="900" kern="100" dirty="0">
                          <a:solidFill>
                            <a:schemeClr val="tx1"/>
                          </a:solidFill>
                          <a:effectLst/>
                          <a:latin typeface="微軟正黑體" panose="020B0604030504040204" pitchFamily="34" charset="-120"/>
                          <a:ea typeface="微軟正黑體" panose="020B0604030504040204" pitchFamily="34" charset="-120"/>
                        </a:rPr>
                        <a:t>/</a:t>
                      </a:r>
                      <a:r>
                        <a:rPr lang="zh-TW" sz="900" kern="100" dirty="0">
                          <a:solidFill>
                            <a:schemeClr val="tx1"/>
                          </a:solidFill>
                          <a:effectLst/>
                          <a:latin typeface="微軟正黑體" panose="020B0604030504040204" pitchFamily="34" charset="-120"/>
                          <a:ea typeface="微軟正黑體" panose="020B0604030504040204" pitchFamily="34" charset="-120"/>
                        </a:rPr>
                        <a:t>教育環境的資料。</a:t>
                      </a:r>
                    </a:p>
                    <a:p>
                      <a:pPr marL="0" indent="-292735">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涯</a:t>
                      </a:r>
                      <a:r>
                        <a:rPr lang="en-US" sz="900" kern="100" dirty="0">
                          <a:solidFill>
                            <a:schemeClr val="tx1"/>
                          </a:solidFill>
                          <a:effectLst/>
                          <a:latin typeface="微軟正黑體" panose="020B0604030504040204" pitchFamily="34" charset="-120"/>
                          <a:ea typeface="微軟正黑體" panose="020B0604030504040204" pitchFamily="34" charset="-120"/>
                        </a:rPr>
                        <a:t>J8</a:t>
                      </a:r>
                      <a:r>
                        <a:rPr lang="zh-TW" altLang="en-US" sz="900" kern="100" dirty="0">
                          <a:solidFill>
                            <a:schemeClr val="tx1"/>
                          </a:solidFill>
                          <a:effectLst/>
                          <a:latin typeface="微軟正黑體" panose="020B0604030504040204" pitchFamily="34" charset="-120"/>
                          <a:ea typeface="微軟正黑體" panose="020B0604030504040204" pitchFamily="34" charset="-120"/>
                        </a:rPr>
                        <a:t> </a:t>
                      </a:r>
                      <a:r>
                        <a:rPr lang="zh-TW" sz="900" kern="100" dirty="0">
                          <a:solidFill>
                            <a:schemeClr val="tx1"/>
                          </a:solidFill>
                          <a:effectLst/>
                          <a:latin typeface="微軟正黑體" panose="020B0604030504040204" pitchFamily="34" charset="-120"/>
                          <a:ea typeface="微軟正黑體" panose="020B0604030504040204" pitchFamily="34" charset="-120"/>
                        </a:rPr>
                        <a:t>工作</a:t>
                      </a:r>
                      <a:r>
                        <a:rPr lang="en-US" sz="900" kern="100" dirty="0">
                          <a:solidFill>
                            <a:schemeClr val="tx1"/>
                          </a:solidFill>
                          <a:effectLst/>
                          <a:latin typeface="微軟正黑體" panose="020B0604030504040204" pitchFamily="34" charset="-120"/>
                          <a:ea typeface="微軟正黑體" panose="020B0604030504040204" pitchFamily="34" charset="-120"/>
                        </a:rPr>
                        <a:t>/</a:t>
                      </a:r>
                      <a:r>
                        <a:rPr lang="zh-TW" sz="900" kern="100" dirty="0">
                          <a:solidFill>
                            <a:schemeClr val="tx1"/>
                          </a:solidFill>
                          <a:effectLst/>
                          <a:latin typeface="微軟正黑體" panose="020B0604030504040204" pitchFamily="34" charset="-120"/>
                          <a:ea typeface="微軟正黑體" panose="020B0604030504040204" pitchFamily="34" charset="-120"/>
                        </a:rPr>
                        <a:t>教育環境的類型與現況。</a:t>
                      </a:r>
                    </a:p>
                    <a:p>
                      <a:pPr marL="0" indent="-292735">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涯</a:t>
                      </a:r>
                      <a:r>
                        <a:rPr lang="en-US" sz="900" kern="100" dirty="0">
                          <a:solidFill>
                            <a:schemeClr val="tx1"/>
                          </a:solidFill>
                          <a:effectLst/>
                          <a:latin typeface="微軟正黑體" panose="020B0604030504040204" pitchFamily="34" charset="-120"/>
                          <a:ea typeface="微軟正黑體" panose="020B0604030504040204" pitchFamily="34" charset="-120"/>
                        </a:rPr>
                        <a:t>J9</a:t>
                      </a:r>
                      <a:r>
                        <a:rPr lang="zh-TW" altLang="en-US" sz="900" kern="100" dirty="0">
                          <a:solidFill>
                            <a:schemeClr val="tx1"/>
                          </a:solidFill>
                          <a:effectLst/>
                          <a:latin typeface="微軟正黑體" panose="020B0604030504040204" pitchFamily="34" charset="-120"/>
                          <a:ea typeface="微軟正黑體" panose="020B0604030504040204" pitchFamily="34" charset="-120"/>
                        </a:rPr>
                        <a:t> </a:t>
                      </a:r>
                      <a:r>
                        <a:rPr lang="zh-TW" sz="900" kern="100" dirty="0">
                          <a:solidFill>
                            <a:schemeClr val="tx1"/>
                          </a:solidFill>
                          <a:effectLst/>
                          <a:latin typeface="微軟正黑體" panose="020B0604030504040204" pitchFamily="34" charset="-120"/>
                          <a:ea typeface="微軟正黑體" panose="020B0604030504040204" pitchFamily="34" charset="-120"/>
                        </a:rPr>
                        <a:t>社會變遷與工作</a:t>
                      </a:r>
                      <a:r>
                        <a:rPr lang="en-US" sz="900" kern="100" dirty="0">
                          <a:solidFill>
                            <a:schemeClr val="tx1"/>
                          </a:solidFill>
                          <a:effectLst/>
                          <a:latin typeface="微軟正黑體" panose="020B0604030504040204" pitchFamily="34" charset="-120"/>
                          <a:ea typeface="微軟正黑體" panose="020B0604030504040204" pitchFamily="34" charset="-120"/>
                        </a:rPr>
                        <a:t>/</a:t>
                      </a:r>
                      <a:r>
                        <a:rPr lang="zh-TW" sz="900" kern="100" dirty="0">
                          <a:solidFill>
                            <a:schemeClr val="tx1"/>
                          </a:solidFill>
                          <a:effectLst/>
                          <a:latin typeface="微軟正黑體" panose="020B0604030504040204" pitchFamily="34" charset="-120"/>
                          <a:ea typeface="微軟正黑體" panose="020B0604030504040204" pitchFamily="34" charset="-120"/>
                        </a:rPr>
                        <a:t>教育環境的關係。</a:t>
                      </a:r>
                    </a:p>
                    <a:p>
                      <a:pPr marL="0" indent="-292735">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涯</a:t>
                      </a:r>
                      <a:r>
                        <a:rPr lang="en-US" sz="900" kern="100" dirty="0">
                          <a:solidFill>
                            <a:schemeClr val="tx1"/>
                          </a:solidFill>
                          <a:effectLst/>
                          <a:latin typeface="微軟正黑體" panose="020B0604030504040204" pitchFamily="34" charset="-120"/>
                          <a:ea typeface="微軟正黑體" panose="020B0604030504040204" pitchFamily="34" charset="-120"/>
                        </a:rPr>
                        <a:t>J10</a:t>
                      </a:r>
                      <a:r>
                        <a:rPr lang="zh-TW" altLang="en-US" sz="900" kern="100" dirty="0">
                          <a:solidFill>
                            <a:schemeClr val="tx1"/>
                          </a:solidFill>
                          <a:effectLst/>
                          <a:latin typeface="微軟正黑體" panose="020B0604030504040204" pitchFamily="34" charset="-120"/>
                          <a:ea typeface="微軟正黑體" panose="020B0604030504040204" pitchFamily="34" charset="-120"/>
                        </a:rPr>
                        <a:t> </a:t>
                      </a:r>
                      <a:r>
                        <a:rPr lang="zh-TW" sz="900" kern="100" dirty="0">
                          <a:solidFill>
                            <a:schemeClr val="tx1"/>
                          </a:solidFill>
                          <a:effectLst/>
                          <a:latin typeface="微軟正黑體" panose="020B0604030504040204" pitchFamily="34" charset="-120"/>
                          <a:ea typeface="微軟正黑體" panose="020B0604030504040204" pitchFamily="34" charset="-120"/>
                        </a:rPr>
                        <a:t>職業倫理對工作環境發展的重要性。</a:t>
                      </a:r>
                      <a:endParaRPr lang="zh-TW" sz="900" kern="100" dirty="0">
                        <a:solidFill>
                          <a:schemeClr val="tx1"/>
                        </a:solidFill>
                        <a:effectLst/>
                        <a:latin typeface="微軟正黑體" panose="020B0604030504040204" pitchFamily="34" charset="-120"/>
                        <a:ea typeface="微軟正黑體" panose="020B0604030504040204" pitchFamily="34" charset="-120"/>
                        <a:cs typeface="微軟正黑體"/>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10004"/>
                  </a:ext>
                </a:extLst>
              </a:tr>
              <a:tr h="1046271">
                <a:tc>
                  <a:txBody>
                    <a:bodyPr/>
                    <a:lstStyle/>
                    <a:p>
                      <a:pPr marL="0" algn="ctr">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生涯決定與</a:t>
                      </a:r>
                    </a:p>
                    <a:p>
                      <a:pPr marL="0" algn="ctr">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行動計畫</a:t>
                      </a:r>
                      <a:endParaRPr lang="zh-TW" sz="900" kern="100" dirty="0">
                        <a:solidFill>
                          <a:schemeClr val="tx1"/>
                        </a:solidFill>
                        <a:effectLst/>
                        <a:latin typeface="微軟正黑體" panose="020B0604030504040204" pitchFamily="34" charset="-120"/>
                        <a:ea typeface="微軟正黑體" panose="020B0604030504040204" pitchFamily="34" charset="-120"/>
                        <a:cs typeface="微軟正黑體"/>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indent="-382270">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涯</a:t>
                      </a:r>
                      <a:r>
                        <a:rPr lang="en-US" sz="900" kern="100" dirty="0">
                          <a:solidFill>
                            <a:schemeClr val="tx1"/>
                          </a:solidFill>
                          <a:effectLst/>
                          <a:latin typeface="微軟正黑體" panose="020B0604030504040204" pitchFamily="34" charset="-120"/>
                          <a:ea typeface="微軟正黑體" panose="020B0604030504040204" pitchFamily="34" charset="-120"/>
                        </a:rPr>
                        <a:t>E11</a:t>
                      </a:r>
                      <a:r>
                        <a:rPr lang="zh-TW" altLang="en-US" sz="900" kern="100" dirty="0">
                          <a:solidFill>
                            <a:schemeClr val="tx1"/>
                          </a:solidFill>
                          <a:effectLst/>
                          <a:latin typeface="微軟正黑體" panose="020B0604030504040204" pitchFamily="34" charset="-120"/>
                          <a:ea typeface="微軟正黑體" panose="020B0604030504040204" pitchFamily="34" charset="-120"/>
                        </a:rPr>
                        <a:t> </a:t>
                      </a:r>
                      <a:r>
                        <a:rPr lang="zh-TW" sz="900" kern="100" dirty="0">
                          <a:solidFill>
                            <a:schemeClr val="tx1"/>
                          </a:solidFill>
                          <a:effectLst/>
                          <a:latin typeface="微軟正黑體" panose="020B0604030504040204" pitchFamily="34" charset="-120"/>
                          <a:ea typeface="微軟正黑體" panose="020B0604030504040204" pitchFamily="34" charset="-120"/>
                        </a:rPr>
                        <a:t>培養規劃與運用時間的能力。</a:t>
                      </a:r>
                    </a:p>
                    <a:p>
                      <a:pPr marL="0" indent="-382270">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涯</a:t>
                      </a:r>
                      <a:r>
                        <a:rPr lang="en-US" sz="900" kern="100" dirty="0">
                          <a:solidFill>
                            <a:schemeClr val="tx1"/>
                          </a:solidFill>
                          <a:effectLst/>
                          <a:latin typeface="微軟正黑體" panose="020B0604030504040204" pitchFamily="34" charset="-120"/>
                          <a:ea typeface="微軟正黑體" panose="020B0604030504040204" pitchFamily="34" charset="-120"/>
                        </a:rPr>
                        <a:t>E12</a:t>
                      </a:r>
                      <a:r>
                        <a:rPr lang="zh-TW" altLang="en-US" sz="900" kern="100" dirty="0">
                          <a:solidFill>
                            <a:schemeClr val="tx1"/>
                          </a:solidFill>
                          <a:effectLst/>
                          <a:latin typeface="微軟正黑體" panose="020B0604030504040204" pitchFamily="34" charset="-120"/>
                          <a:ea typeface="微軟正黑體" panose="020B0604030504040204" pitchFamily="34" charset="-120"/>
                        </a:rPr>
                        <a:t> </a:t>
                      </a:r>
                      <a:r>
                        <a:rPr lang="zh-TW" sz="900" kern="100" dirty="0">
                          <a:solidFill>
                            <a:schemeClr val="tx1"/>
                          </a:solidFill>
                          <a:effectLst/>
                          <a:latin typeface="微軟正黑體" panose="020B0604030504040204" pitchFamily="34" charset="-120"/>
                          <a:ea typeface="微軟正黑體" panose="020B0604030504040204" pitchFamily="34" charset="-120"/>
                        </a:rPr>
                        <a:t>學習解決問題與做決定的能力。</a:t>
                      </a:r>
                    </a:p>
                    <a:p>
                      <a:pPr marL="0" indent="-382270">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涯</a:t>
                      </a:r>
                      <a:r>
                        <a:rPr lang="en-US" sz="900" kern="100" dirty="0">
                          <a:solidFill>
                            <a:schemeClr val="tx1"/>
                          </a:solidFill>
                          <a:effectLst/>
                          <a:latin typeface="微軟正黑體" panose="020B0604030504040204" pitchFamily="34" charset="-120"/>
                          <a:ea typeface="微軟正黑體" panose="020B0604030504040204" pitchFamily="34" charset="-120"/>
                        </a:rPr>
                        <a:t>E13</a:t>
                      </a:r>
                      <a:r>
                        <a:rPr lang="zh-TW" altLang="en-US" sz="900" kern="100" dirty="0">
                          <a:solidFill>
                            <a:schemeClr val="tx1"/>
                          </a:solidFill>
                          <a:effectLst/>
                          <a:latin typeface="微軟正黑體" panose="020B0604030504040204" pitchFamily="34" charset="-120"/>
                          <a:ea typeface="微軟正黑體" panose="020B0604030504040204" pitchFamily="34" charset="-120"/>
                        </a:rPr>
                        <a:t> </a:t>
                      </a:r>
                      <a:r>
                        <a:rPr lang="zh-TW" sz="900" kern="100" dirty="0">
                          <a:solidFill>
                            <a:schemeClr val="tx1"/>
                          </a:solidFill>
                          <a:effectLst/>
                          <a:latin typeface="微軟正黑體" panose="020B0604030504040204" pitchFamily="34" charset="-120"/>
                          <a:ea typeface="微軟正黑體" panose="020B0604030504040204" pitchFamily="34" charset="-120"/>
                        </a:rPr>
                        <a:t>認識職業倫理及相關法律概念。</a:t>
                      </a:r>
                      <a:endParaRPr lang="zh-TW" sz="900" kern="100" dirty="0">
                        <a:solidFill>
                          <a:schemeClr val="tx1"/>
                        </a:solidFill>
                        <a:effectLst/>
                        <a:latin typeface="微軟正黑體" panose="020B0604030504040204" pitchFamily="34" charset="-120"/>
                        <a:ea typeface="微軟正黑體" panose="020B0604030504040204" pitchFamily="34" charset="-120"/>
                        <a:cs typeface="微軟正黑體"/>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382905">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涯</a:t>
                      </a:r>
                      <a:r>
                        <a:rPr lang="en-US" sz="900" kern="100" dirty="0">
                          <a:solidFill>
                            <a:schemeClr val="tx1"/>
                          </a:solidFill>
                          <a:effectLst/>
                          <a:latin typeface="微軟正黑體" panose="020B0604030504040204" pitchFamily="34" charset="-120"/>
                          <a:ea typeface="微軟正黑體" panose="020B0604030504040204" pitchFamily="34" charset="-120"/>
                        </a:rPr>
                        <a:t>J11</a:t>
                      </a:r>
                      <a:r>
                        <a:rPr lang="zh-TW" altLang="en-US" sz="900" kern="100" dirty="0">
                          <a:solidFill>
                            <a:schemeClr val="tx1"/>
                          </a:solidFill>
                          <a:effectLst/>
                          <a:latin typeface="微軟正黑體" panose="020B0604030504040204" pitchFamily="34" charset="-120"/>
                          <a:ea typeface="微軟正黑體" panose="020B0604030504040204" pitchFamily="34" charset="-120"/>
                        </a:rPr>
                        <a:t> </a:t>
                      </a:r>
                      <a:r>
                        <a:rPr lang="zh-TW" sz="900" kern="100" dirty="0">
                          <a:solidFill>
                            <a:schemeClr val="tx1"/>
                          </a:solidFill>
                          <a:effectLst/>
                          <a:latin typeface="微軟正黑體" panose="020B0604030504040204" pitchFamily="34" charset="-120"/>
                          <a:ea typeface="微軟正黑體" panose="020B0604030504040204" pitchFamily="34" charset="-120"/>
                        </a:rPr>
                        <a:t>分析影響個人生涯決定的因素。</a:t>
                      </a:r>
                    </a:p>
                    <a:p>
                      <a:pPr marL="0" indent="-382905">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涯</a:t>
                      </a:r>
                      <a:r>
                        <a:rPr lang="en-US" sz="900" kern="100" dirty="0">
                          <a:solidFill>
                            <a:schemeClr val="tx1"/>
                          </a:solidFill>
                          <a:effectLst/>
                          <a:latin typeface="微軟正黑體" panose="020B0604030504040204" pitchFamily="34" charset="-120"/>
                          <a:ea typeface="微軟正黑體" panose="020B0604030504040204" pitchFamily="34" charset="-120"/>
                        </a:rPr>
                        <a:t>J12</a:t>
                      </a:r>
                      <a:r>
                        <a:rPr lang="zh-TW" altLang="en-US" sz="900" kern="100" dirty="0">
                          <a:solidFill>
                            <a:schemeClr val="tx1"/>
                          </a:solidFill>
                          <a:effectLst/>
                          <a:latin typeface="微軟正黑體" panose="020B0604030504040204" pitchFamily="34" charset="-120"/>
                          <a:ea typeface="微軟正黑體" panose="020B0604030504040204" pitchFamily="34" charset="-120"/>
                        </a:rPr>
                        <a:t> </a:t>
                      </a:r>
                      <a:r>
                        <a:rPr lang="zh-TW" sz="900" kern="100" dirty="0">
                          <a:solidFill>
                            <a:schemeClr val="tx1"/>
                          </a:solidFill>
                          <a:effectLst/>
                          <a:latin typeface="微軟正黑體" panose="020B0604030504040204" pitchFamily="34" charset="-120"/>
                          <a:ea typeface="微軟正黑體" panose="020B0604030504040204" pitchFamily="34" charset="-120"/>
                        </a:rPr>
                        <a:t>發展及評估生涯決定的策略。</a:t>
                      </a:r>
                    </a:p>
                    <a:p>
                      <a:pPr marL="0" indent="-382905">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涯</a:t>
                      </a:r>
                      <a:r>
                        <a:rPr lang="en-US" sz="900" kern="100" dirty="0">
                          <a:solidFill>
                            <a:schemeClr val="tx1"/>
                          </a:solidFill>
                          <a:effectLst/>
                          <a:latin typeface="微軟正黑體" panose="020B0604030504040204" pitchFamily="34" charset="-120"/>
                          <a:ea typeface="微軟正黑體" panose="020B0604030504040204" pitchFamily="34" charset="-120"/>
                        </a:rPr>
                        <a:t>J13</a:t>
                      </a:r>
                      <a:r>
                        <a:rPr lang="zh-TW" altLang="en-US" sz="900" kern="100" dirty="0">
                          <a:solidFill>
                            <a:schemeClr val="tx1"/>
                          </a:solidFill>
                          <a:effectLst/>
                          <a:latin typeface="微軟正黑體" panose="020B0604030504040204" pitchFamily="34" charset="-120"/>
                          <a:ea typeface="微軟正黑體" panose="020B0604030504040204" pitchFamily="34" charset="-120"/>
                        </a:rPr>
                        <a:t> </a:t>
                      </a:r>
                      <a:r>
                        <a:rPr lang="zh-TW" sz="900" kern="100" dirty="0">
                          <a:solidFill>
                            <a:schemeClr val="tx1"/>
                          </a:solidFill>
                          <a:effectLst/>
                          <a:latin typeface="微軟正黑體" panose="020B0604030504040204" pitchFamily="34" charset="-120"/>
                          <a:ea typeface="微軟正黑體" panose="020B0604030504040204" pitchFamily="34" charset="-120"/>
                        </a:rPr>
                        <a:t>培養生涯規劃及執行的能力。</a:t>
                      </a:r>
                      <a:endParaRPr lang="zh-TW" sz="900" b="1" kern="100" dirty="0">
                        <a:solidFill>
                          <a:schemeClr val="tx1"/>
                        </a:solidFill>
                        <a:effectLst/>
                        <a:latin typeface="微軟正黑體" panose="020B0604030504040204" pitchFamily="34" charset="-120"/>
                        <a:ea typeface="微軟正黑體" panose="020B0604030504040204" pitchFamily="34" charset="-120"/>
                      </a:endParaRPr>
                    </a:p>
                    <a:p>
                      <a:pPr marL="0" indent="-382905">
                        <a:lnSpc>
                          <a:spcPct val="100000"/>
                        </a:lnSpc>
                        <a:spcAft>
                          <a:spcPts val="0"/>
                        </a:spcAft>
                      </a:pPr>
                      <a:r>
                        <a:rPr lang="zh-TW" sz="900" kern="100" dirty="0">
                          <a:solidFill>
                            <a:schemeClr val="tx1"/>
                          </a:solidFill>
                          <a:effectLst/>
                          <a:latin typeface="微軟正黑體" panose="020B0604030504040204" pitchFamily="34" charset="-120"/>
                          <a:ea typeface="微軟正黑體" panose="020B0604030504040204" pitchFamily="34" charset="-120"/>
                        </a:rPr>
                        <a:t>涯</a:t>
                      </a:r>
                      <a:r>
                        <a:rPr lang="en-US" sz="900" kern="100" dirty="0">
                          <a:solidFill>
                            <a:schemeClr val="tx1"/>
                          </a:solidFill>
                          <a:effectLst/>
                          <a:latin typeface="微軟正黑體" panose="020B0604030504040204" pitchFamily="34" charset="-120"/>
                          <a:ea typeface="微軟正黑體" panose="020B0604030504040204" pitchFamily="34" charset="-120"/>
                        </a:rPr>
                        <a:t>J14</a:t>
                      </a:r>
                      <a:r>
                        <a:rPr lang="zh-TW" altLang="en-US" sz="900" kern="100" dirty="0">
                          <a:solidFill>
                            <a:schemeClr val="tx1"/>
                          </a:solidFill>
                          <a:effectLst/>
                          <a:latin typeface="微軟正黑體" panose="020B0604030504040204" pitchFamily="34" charset="-120"/>
                          <a:ea typeface="微軟正黑體" panose="020B0604030504040204" pitchFamily="34" charset="-120"/>
                        </a:rPr>
                        <a:t> </a:t>
                      </a:r>
                      <a:r>
                        <a:rPr lang="zh-TW" sz="900" kern="100" dirty="0">
                          <a:solidFill>
                            <a:schemeClr val="tx1"/>
                          </a:solidFill>
                          <a:effectLst/>
                          <a:latin typeface="微軟正黑體" panose="020B0604030504040204" pitchFamily="34" charset="-120"/>
                          <a:ea typeface="微軟正黑體" panose="020B0604030504040204" pitchFamily="34" charset="-120"/>
                        </a:rPr>
                        <a:t>培養並涵化道德倫理意義於日常生活。</a:t>
                      </a:r>
                      <a:endParaRPr lang="zh-TW" sz="900" kern="100" dirty="0">
                        <a:solidFill>
                          <a:schemeClr val="tx1"/>
                        </a:solidFill>
                        <a:effectLst/>
                        <a:latin typeface="微軟正黑體" panose="020B0604030504040204" pitchFamily="34" charset="-120"/>
                        <a:ea typeface="微軟正黑體" panose="020B0604030504040204" pitchFamily="34" charset="-120"/>
                        <a:cs typeface="微軟正黑體"/>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10005"/>
                  </a:ext>
                </a:extLst>
              </a:tr>
            </a:tbl>
          </a:graphicData>
        </a:graphic>
      </p:graphicFrame>
      <p:sp>
        <p:nvSpPr>
          <p:cNvPr id="8" name="文本框 8">
            <a:extLst>
              <a:ext uri="{FF2B5EF4-FFF2-40B4-BE49-F238E27FC236}">
                <a16:creationId xmlns="" xmlns:a16="http://schemas.microsoft.com/office/drawing/2014/main" id="{0E7DD6B9-0BE4-4FDC-AFED-6C4E806E6824}"/>
              </a:ext>
            </a:extLst>
          </p:cNvPr>
          <p:cNvSpPr txBox="1"/>
          <p:nvPr/>
        </p:nvSpPr>
        <p:spPr>
          <a:xfrm>
            <a:off x="161927" y="-130258"/>
            <a:ext cx="1024700" cy="1938992"/>
          </a:xfrm>
          <a:prstGeom prst="rect">
            <a:avLst/>
          </a:prstGeom>
          <a:noFill/>
        </p:spPr>
        <p:txBody>
          <a:bodyPr wrap="square" rtlCol="0">
            <a:spAutoFit/>
          </a:bodyPr>
          <a:lstStyle/>
          <a:p>
            <a:r>
              <a:rPr lang="zh-CN" altLang="en-US" sz="12000" b="1" dirty="0">
                <a:solidFill>
                  <a:schemeClr val="accent2">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a:t>
            </a:r>
            <a:endParaRPr lang="zh-CN" altLang="en-US" sz="12000" b="1" spc="-300" dirty="0">
              <a:solidFill>
                <a:schemeClr val="accent2">
                  <a:lumMod val="75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12" name="Shape 203">
            <a:extLst>
              <a:ext uri="{FF2B5EF4-FFF2-40B4-BE49-F238E27FC236}">
                <a16:creationId xmlns="" xmlns:a16="http://schemas.microsoft.com/office/drawing/2014/main" id="{70572BBF-7181-42FB-A747-8D1BB8A053CF}"/>
              </a:ext>
            </a:extLst>
          </p:cNvPr>
          <p:cNvSpPr txBox="1">
            <a:spLocks/>
          </p:cNvSpPr>
          <p:nvPr/>
        </p:nvSpPr>
        <p:spPr>
          <a:xfrm>
            <a:off x="934924" y="105465"/>
            <a:ext cx="6624736" cy="936104"/>
          </a:xfrm>
          <a:prstGeom prst="rect">
            <a:avLst/>
          </a:prstGeom>
          <a:noFill/>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r>
              <a:rPr lang="zh-TW" altLang="en-US" sz="30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生涯發展教育內涵與推動</a:t>
            </a:r>
            <a:r>
              <a:rPr lang="en-US" altLang="zh-TW" sz="22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-10</a:t>
            </a:r>
            <a:endParaRPr lang="en" sz="22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10" name="文字方塊 10">
            <a:extLst>
              <a:ext uri="{FF2B5EF4-FFF2-40B4-BE49-F238E27FC236}">
                <a16:creationId xmlns="" xmlns:a16="http://schemas.microsoft.com/office/drawing/2014/main" id="{CFDC98B1-75A0-48F3-8E51-66C3EF5FBBED}"/>
              </a:ext>
            </a:extLst>
          </p:cNvPr>
          <p:cNvSpPr txBox="1"/>
          <p:nvPr/>
        </p:nvSpPr>
        <p:spPr>
          <a:xfrm>
            <a:off x="2403470" y="4802868"/>
            <a:ext cx="4321175" cy="277812"/>
          </a:xfrm>
          <a:prstGeom prst="rect">
            <a:avLst/>
          </a:prstGeom>
          <a:noFill/>
          <a:ln>
            <a:solidFill>
              <a:schemeClr val="bg1">
                <a:lumMod val="65000"/>
              </a:schemeClr>
            </a:solidFill>
            <a:prstDash val="dash"/>
          </a:ln>
        </p:spPr>
        <p:txBody>
          <a:bodyPr>
            <a:spAutoFit/>
          </a:bodyPr>
          <a:lstStyle>
            <a:defPPr>
              <a:defRPr lang="zh-CN"/>
            </a:defPPr>
            <a:lvl1pPr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defRPr/>
            </a:pPr>
            <a:r>
              <a:rPr lang="zh-TW" altLang="en-US" sz="1200" dirty="0">
                <a:latin typeface="Microsoft YaHei" panose="020B0503020204020204" pitchFamily="34" charset="-122"/>
                <a:ea typeface="Microsoft YaHei" panose="020B0503020204020204" pitchFamily="34" charset="-122"/>
              </a:rPr>
              <a:t>資料來源：十二年國民基本教育課程綱要─議題融入說明手冊</a:t>
            </a:r>
          </a:p>
        </p:txBody>
      </p:sp>
    </p:spTree>
    <p:extLst>
      <p:ext uri="{BB962C8B-B14F-4D97-AF65-F5344CB8AC3E}">
        <p14:creationId xmlns:p14="http://schemas.microsoft.com/office/powerpoint/2010/main" xmlns="" val="2768254699"/>
      </p:ext>
    </p:extLst>
  </p:cSld>
  <p:clrMapOvr>
    <a:masterClrMapping/>
  </p:clrMapOvr>
</p:sld>
</file>

<file path=ppt/theme/theme1.xml><?xml version="1.0" encoding="utf-8"?>
<a:theme xmlns:a="http://schemas.openxmlformats.org/drawingml/2006/main" name="第一PPT，www.1ppt.com">
  <a:themeElements>
    <a:clrScheme name="Office 佈景主題">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佈景主題">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TotalTime>
  <Words>3901</Words>
  <Application>Microsoft Office PowerPoint</Application>
  <PresentationFormat>自訂</PresentationFormat>
  <Paragraphs>455</Paragraphs>
  <Slides>27</Slides>
  <Notes>0</Notes>
  <HiddenSlides>0</HiddenSlides>
  <MMClips>0</MMClips>
  <ScaleCrop>false</ScaleCrop>
  <HeadingPairs>
    <vt:vector size="4" baseType="variant">
      <vt:variant>
        <vt:lpstr>佈景主題</vt:lpstr>
      </vt:variant>
      <vt:variant>
        <vt:i4>1</vt:i4>
      </vt:variant>
      <vt:variant>
        <vt:lpstr>投影片標題</vt:lpstr>
      </vt:variant>
      <vt:variant>
        <vt:i4>27</vt:i4>
      </vt:variant>
    </vt:vector>
  </HeadingPairs>
  <TitlesOfParts>
    <vt:vector size="28" baseType="lpstr">
      <vt:lpstr>第一PPT，www.1ppt.com</vt:lpstr>
      <vt:lpstr>投影片 1</vt:lpstr>
      <vt:lpstr>投影片 2</vt:lpstr>
      <vt:lpstr>投影片 3</vt:lpstr>
      <vt:lpstr>投影片 4</vt:lpstr>
      <vt:lpstr>投影片 5</vt:lpstr>
      <vt:lpstr>投影片 6</vt:lpstr>
      <vt:lpstr>投影片 7</vt:lpstr>
      <vt:lpstr>投影片 8</vt:lpstr>
      <vt:lpstr>投影片 9</vt:lpstr>
      <vt:lpstr>投影片 10</vt:lpstr>
      <vt:lpstr>投影片 11</vt:lpstr>
      <vt:lpstr>投影片 12</vt:lpstr>
      <vt:lpstr>投影片 13</vt:lpstr>
      <vt:lpstr>投影片 14</vt:lpstr>
      <vt:lpstr>投影片 15</vt:lpstr>
      <vt:lpstr>投影片 16</vt:lpstr>
      <vt:lpstr>投影片 17</vt:lpstr>
      <vt:lpstr>投影片 18</vt:lpstr>
      <vt:lpstr>投影片 19</vt:lpstr>
      <vt:lpstr>投影片 20</vt:lpstr>
      <vt:lpstr>投影片 21</vt:lpstr>
      <vt:lpstr>投影片 22</vt:lpstr>
      <vt:lpstr>投影片 23</vt:lpstr>
      <vt:lpstr>投影片 24</vt:lpstr>
      <vt:lpstr>投影片 25</vt:lpstr>
      <vt:lpstr>投影片 26</vt:lpstr>
      <vt:lpstr>投影片 27</vt:lpstr>
    </vt:vector>
  </TitlesOfParts>
  <Company>topppt.cn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商业融资</dc:title>
  <dc:creator>第一PPT</dc:creator>
  <cp:keywords>www.1ppt.com</cp:keywords>
  <cp:lastModifiedBy>user</cp:lastModifiedBy>
  <cp:revision>212</cp:revision>
  <cp:lastPrinted>2019-06-11T02:20:43Z</cp:lastPrinted>
  <dcterms:created xsi:type="dcterms:W3CDTF">2015-06-27T04:33:14Z</dcterms:created>
  <dcterms:modified xsi:type="dcterms:W3CDTF">2019-08-05T15:07:06Z</dcterms:modified>
</cp:coreProperties>
</file>